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Lst>
  <p:sldSz cy="6858000" cx="9144000"/>
  <p:notesSz cx="6858000" cy="9144000"/>
  <p:embeddedFontLst>
    <p:embeddedFont>
      <p:font typeface="Libre Franklin"/>
      <p:regular r:id="rId110"/>
      <p:bold r:id="rId111"/>
      <p:italic r:id="rId112"/>
      <p:boldItalic r:id="rId113"/>
    </p:embeddedFont>
    <p:embeddedFont>
      <p:font typeface="Roboto"/>
      <p:regular r:id="rId114"/>
      <p:bold r:id="rId115"/>
      <p:italic r:id="rId116"/>
      <p:boldItalic r:id="rId117"/>
    </p:embeddedFont>
    <p:embeddedFont>
      <p:font typeface="Roboto Condensed"/>
      <p:regular r:id="rId118"/>
      <p:bold r:id="rId119"/>
      <p:italic r:id="rId120"/>
      <p:boldItalic r:id="rId121"/>
    </p:embeddedFont>
    <p:embeddedFont>
      <p:font typeface="Quattrocento Sans"/>
      <p:regular r:id="rId122"/>
      <p:bold r:id="rId123"/>
      <p:italic r:id="rId124"/>
      <p:boldItalic r:id="rId125"/>
    </p:embeddedFont>
    <p:embeddedFont>
      <p:font typeface="Arial Black"/>
      <p:regular r:id="rId126"/>
    </p:embeddedFont>
    <p:embeddedFont>
      <p:font typeface="Gill Sans"/>
      <p:regular r:id="rId127"/>
      <p:bold r:id="rId128"/>
    </p:embeddedFont>
    <p:embeddedFont>
      <p:font typeface="Open Sans"/>
      <p:regular r:id="rId129"/>
      <p:bold r:id="rId130"/>
      <p:italic r:id="rId131"/>
      <p:boldItalic r:id="rId1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CDE786D-3B88-49D4-8341-AE4A628F61DE}">
  <a:tblStyle styleId="{8CDE786D-3B88-49D4-8341-AE4A628F61DE}" styleName="Table_0">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EDED"/>
          </a:solidFill>
        </a:fill>
      </a:tcStyle>
    </a:wholeTbl>
    <a:band1H>
      <a:tcTxStyle b="off" i="off"/>
      <a:tcStyle>
        <a:fill>
          <a:solidFill>
            <a:srgbClr val="DADAD8"/>
          </a:solidFill>
        </a:fill>
      </a:tcStyle>
    </a:band1H>
    <a:band2H>
      <a:tcTxStyle b="off" i="off"/>
    </a:band2H>
    <a:band1V>
      <a:tcTxStyle b="off" i="off"/>
      <a:tcStyle>
        <a:fill>
          <a:solidFill>
            <a:srgbClr val="DADAD8"/>
          </a:solidFill>
        </a:fill>
      </a:tcStyle>
    </a:band1V>
    <a:band2V>
      <a:tcTxStyle b="off" i="off"/>
    </a:band2V>
    <a:lastCol>
      <a:tcTxStyle b="on" i="off">
        <a:font>
          <a:latin typeface="Franklin Gothic Book"/>
          <a:ea typeface="Franklin Gothic Book"/>
          <a:cs typeface="Franklin Gothic Book"/>
        </a:font>
        <a:schemeClr val="lt1"/>
      </a:tcTxStyle>
      <a:tcStyle>
        <a:fill>
          <a:solidFill>
            <a:schemeClr val="accent1"/>
          </a:solidFill>
        </a:fill>
      </a:tcStyle>
    </a:lastCol>
    <a:firstCol>
      <a:tcTxStyle b="on" i="off">
        <a:font>
          <a:latin typeface="Franklin Gothic Book"/>
          <a:ea typeface="Franklin Gothic Book"/>
          <a:cs typeface="Franklin Gothic Book"/>
        </a:font>
        <a:schemeClr val="lt1"/>
      </a:tcTxStyle>
      <a:tcStyle>
        <a:fill>
          <a:solidFill>
            <a:schemeClr val="accent1"/>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8040E4F4-98A5-4369-B9F0-1F58DAC7343B}"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C02D8DB-5196-4C73-A590-CB954FA45BDD}"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OpenSans-regular.fntdata"/><Relationship Id="rId128" Type="http://schemas.openxmlformats.org/officeDocument/2006/relationships/font" Target="fonts/GillSans-bold.fntdata"/><Relationship Id="rId127" Type="http://schemas.openxmlformats.org/officeDocument/2006/relationships/font" Target="fonts/GillSans-regular.fntdata"/><Relationship Id="rId126" Type="http://schemas.openxmlformats.org/officeDocument/2006/relationships/font" Target="fonts/ArialBlack-regular.fntdata"/><Relationship Id="rId26" Type="http://schemas.openxmlformats.org/officeDocument/2006/relationships/slide" Target="slides/slide21.xml"/><Relationship Id="rId121" Type="http://schemas.openxmlformats.org/officeDocument/2006/relationships/font" Target="fonts/RobotoCondensed-boldItalic.fntdata"/><Relationship Id="rId25" Type="http://schemas.openxmlformats.org/officeDocument/2006/relationships/slide" Target="slides/slide20.xml"/><Relationship Id="rId120" Type="http://schemas.openxmlformats.org/officeDocument/2006/relationships/font" Target="fonts/RobotoCondensed-italic.fntdata"/><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QuattrocentoSans-boldItalic.fntdata"/><Relationship Id="rId29" Type="http://schemas.openxmlformats.org/officeDocument/2006/relationships/slide" Target="slides/slide24.xml"/><Relationship Id="rId124" Type="http://schemas.openxmlformats.org/officeDocument/2006/relationships/font" Target="fonts/QuattrocentoSans-italic.fntdata"/><Relationship Id="rId123" Type="http://schemas.openxmlformats.org/officeDocument/2006/relationships/font" Target="fonts/QuattrocentoSans-bold.fntdata"/><Relationship Id="rId122" Type="http://schemas.openxmlformats.org/officeDocument/2006/relationships/font" Target="fonts/QuattrocentoSans-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RobotoCondensed-regular.fntdata"/><Relationship Id="rId117" Type="http://schemas.openxmlformats.org/officeDocument/2006/relationships/font" Target="fonts/Roboto-boldItalic.fntdata"/><Relationship Id="rId116" Type="http://schemas.openxmlformats.org/officeDocument/2006/relationships/font" Target="fonts/Roboto-italic.fntdata"/><Relationship Id="rId115" Type="http://schemas.openxmlformats.org/officeDocument/2006/relationships/font" Target="fonts/Roboto-bold.fntdata"/><Relationship Id="rId119" Type="http://schemas.openxmlformats.org/officeDocument/2006/relationships/font" Target="fonts/RobotoCondensed-bold.fntdata"/><Relationship Id="rId15" Type="http://schemas.openxmlformats.org/officeDocument/2006/relationships/slide" Target="slides/slide10.xml"/><Relationship Id="rId110" Type="http://schemas.openxmlformats.org/officeDocument/2006/relationships/font" Target="fonts/LibreFranklin-regular.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Roboto-regular.fntdata"/><Relationship Id="rId18" Type="http://schemas.openxmlformats.org/officeDocument/2006/relationships/slide" Target="slides/slide13.xml"/><Relationship Id="rId113" Type="http://schemas.openxmlformats.org/officeDocument/2006/relationships/font" Target="fonts/LibreFranklin-boldItalic.fntdata"/><Relationship Id="rId112" Type="http://schemas.openxmlformats.org/officeDocument/2006/relationships/font" Target="fonts/LibreFranklin-italic.fntdata"/><Relationship Id="rId111" Type="http://schemas.openxmlformats.org/officeDocument/2006/relationships/font" Target="fonts/LibreFranklin-bold.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2" Type="http://schemas.openxmlformats.org/officeDocument/2006/relationships/font" Target="fonts/OpenSans-boldItalic.fntdata"/><Relationship Id="rId131" Type="http://schemas.openxmlformats.org/officeDocument/2006/relationships/font" Target="fonts/OpenSans-italic.fntdata"/><Relationship Id="rId130" Type="http://schemas.openxmlformats.org/officeDocument/2006/relationships/font" Target="fonts/OpenSans-bold.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reproductivehealth/contraceptive-eligibility-women-at-high-risk-of-HIV/e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ndfonline.com/doi/full/10.1080/17441692.2012.758302" TargetMode="External"/><Relationship Id="rId3" Type="http://schemas.openxmlformats.org/officeDocument/2006/relationships/hyperlink" Target="https://www.tandfonline.com/doi/full/10.1080/17441692.2012.758302" TargetMode="External"/><Relationship Id="rId4" Type="http://schemas.openxmlformats.org/officeDocument/2006/relationships/hyperlink" Target="https://www.tandfonline.com/doi/full/10.1080/17441692.2012.758302"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23" name="Google Shape;32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8" name="Google Shape;1178;p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n-US" sz="1100"/>
              <a:t>Ask</a:t>
            </a:r>
            <a:r>
              <a:rPr lang="en-US" sz="1100"/>
              <a:t>: What are emergency contraceptive pills and how are they used? </a:t>
            </a:r>
            <a:r>
              <a:rPr b="1" lang="en-US" sz="1100"/>
              <a:t>Show</a:t>
            </a:r>
            <a:r>
              <a:rPr lang="en-US" sz="1100"/>
              <a:t> a sample of an ECP.</a:t>
            </a:r>
            <a:endParaRPr b="0" sz="1100"/>
          </a:p>
          <a:p>
            <a:pPr indent="0" lvl="0" marL="158750" rtl="0" algn="l">
              <a:lnSpc>
                <a:spcPct val="107916"/>
              </a:lnSpc>
              <a:spcBef>
                <a:spcPts val="0"/>
              </a:spcBef>
              <a:spcAft>
                <a:spcPts val="0"/>
              </a:spcAft>
              <a:buClr>
                <a:schemeClr val="dk1"/>
              </a:buClr>
              <a:buSzPts val="1100"/>
              <a:buFont typeface="Noto Sans Symbols"/>
              <a:buNone/>
            </a:pPr>
            <a:r>
              <a:t/>
            </a:r>
            <a:endParaRPr b="0" sz="1100"/>
          </a:p>
          <a:p>
            <a:pPr indent="0" lvl="0" marL="158750" rtl="0" algn="l">
              <a:lnSpc>
                <a:spcPct val="107916"/>
              </a:lnSpc>
              <a:spcBef>
                <a:spcPts val="0"/>
              </a:spcBef>
              <a:spcAft>
                <a:spcPts val="0"/>
              </a:spcAft>
              <a:buClr>
                <a:schemeClr val="dk1"/>
              </a:buClr>
              <a:buSzPts val="1100"/>
              <a:buFont typeface="Noto Sans Symbols"/>
              <a:buNone/>
            </a:pPr>
            <a:r>
              <a:rPr b="1" lang="en-US"/>
              <a:t>Explain</a:t>
            </a:r>
            <a:r>
              <a:rPr lang="en-US"/>
              <a:t> that ECPs are also called the morning after pills. They work by preventing or delaying the release of the egg from the ovaries. They do not work if the client is already pregnant. ECPs are most effective the sooner they are taken after unprotected sex. ECPs are not recommended for regular use as a contraceptive.</a:t>
            </a:r>
            <a:endParaRPr/>
          </a:p>
          <a:p>
            <a:pPr indent="0" lvl="0" marL="158750" rtl="0" algn="l">
              <a:lnSpc>
                <a:spcPct val="107916"/>
              </a:lnSpc>
              <a:spcBef>
                <a:spcPts val="0"/>
              </a:spcBef>
              <a:spcAft>
                <a:spcPts val="0"/>
              </a:spcAft>
              <a:buClr>
                <a:schemeClr val="dk1"/>
              </a:buClr>
              <a:buSzPts val="1100"/>
              <a:buFont typeface="Noto Sans Symbols"/>
              <a:buNone/>
            </a:pPr>
            <a:r>
              <a:t/>
            </a:r>
            <a:endParaRPr/>
          </a:p>
          <a:p>
            <a:pPr indent="0" lvl="0" marL="158750" rtl="0" algn="l">
              <a:lnSpc>
                <a:spcPct val="107916"/>
              </a:lnSpc>
              <a:spcBef>
                <a:spcPts val="0"/>
              </a:spcBef>
              <a:spcAft>
                <a:spcPts val="0"/>
              </a:spcAft>
              <a:buClr>
                <a:schemeClr val="dk1"/>
              </a:buClr>
              <a:buSzPts val="1100"/>
              <a:buFont typeface="Noto Sans Symbols"/>
              <a:buNone/>
            </a:pPr>
            <a:r>
              <a:rPr lang="en-US"/>
              <a:t>Source: </a:t>
            </a:r>
            <a:r>
              <a:rPr i="0" lang="en-US" sz="1200"/>
              <a:t>WHO and K4Health. </a:t>
            </a:r>
            <a:r>
              <a:rPr i="1" lang="en-US"/>
              <a:t>Family planning: A global handbook for providers. </a:t>
            </a:r>
            <a:r>
              <a:rPr lang="en-US"/>
              <a:t>2018. </a:t>
            </a:r>
            <a:endParaRPr/>
          </a:p>
        </p:txBody>
      </p:sp>
      <p:sp>
        <p:nvSpPr>
          <p:cNvPr id="1179" name="Google Shape;1179;p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5" name="Google Shape;1185;p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n-US" sz="1100"/>
              <a:t>Show </a:t>
            </a:r>
            <a:r>
              <a:rPr lang="en-US" sz="1100"/>
              <a:t>samples of different types of injectables:</a:t>
            </a:r>
            <a:endParaRPr sz="1100"/>
          </a:p>
          <a:p>
            <a:pPr indent="-298450" lvl="0" marL="685800" rtl="0" algn="l">
              <a:lnSpc>
                <a:spcPct val="100000"/>
              </a:lnSpc>
              <a:spcBef>
                <a:spcPts val="800"/>
              </a:spcBef>
              <a:spcAft>
                <a:spcPts val="0"/>
              </a:spcAft>
              <a:buClr>
                <a:schemeClr val="dk1"/>
              </a:buClr>
              <a:buSzPts val="1100"/>
              <a:buFont typeface="Calibri"/>
              <a:buChar char="-"/>
            </a:pPr>
            <a:r>
              <a:rPr b="1" lang="en-US" sz="1100"/>
              <a:t>DMPA</a:t>
            </a:r>
            <a:r>
              <a:rPr lang="en-US" sz="1100"/>
              <a:t> - 3 monthly </a:t>
            </a:r>
            <a:endParaRPr sz="1100"/>
          </a:p>
          <a:p>
            <a:pPr indent="-298450" lvl="0" marL="685800" rtl="0" algn="l">
              <a:lnSpc>
                <a:spcPct val="100000"/>
              </a:lnSpc>
              <a:spcBef>
                <a:spcPts val="0"/>
              </a:spcBef>
              <a:spcAft>
                <a:spcPts val="0"/>
              </a:spcAft>
              <a:buClr>
                <a:schemeClr val="dk1"/>
              </a:buClr>
              <a:buSzPts val="1100"/>
              <a:buFont typeface="Calibri"/>
              <a:buChar char="-"/>
            </a:pPr>
            <a:r>
              <a:rPr b="1" lang="en-US" sz="1100"/>
              <a:t>NET-EN</a:t>
            </a:r>
            <a:r>
              <a:rPr lang="en-US" sz="1100"/>
              <a:t> - 2 monthly, each given intramuscularly</a:t>
            </a:r>
            <a:endParaRPr sz="1100"/>
          </a:p>
          <a:p>
            <a:pPr indent="-298450" lvl="0" marL="685800" rtl="0" algn="l">
              <a:lnSpc>
                <a:spcPct val="100000"/>
              </a:lnSpc>
              <a:spcBef>
                <a:spcPts val="0"/>
              </a:spcBef>
              <a:spcAft>
                <a:spcPts val="0"/>
              </a:spcAft>
              <a:buClr>
                <a:schemeClr val="dk1"/>
              </a:buClr>
              <a:buSzPts val="1100"/>
              <a:buFont typeface="Calibri"/>
              <a:buChar char="-"/>
            </a:pPr>
            <a:r>
              <a:rPr b="1" lang="en-US" sz="1100"/>
              <a:t>DMPA subcutaneous injection</a:t>
            </a:r>
            <a:r>
              <a:rPr lang="en-US" sz="1100"/>
              <a:t> is now available in two injection systems: 1) the Uniject device and 2) the pre-filled, single dose, conventional syringe. Both systems have short needles meant for injection just below the skin. Clients, if trained, can administer these injections by themselves.</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b="1" lang="en-US"/>
              <a:t>Explain</a:t>
            </a:r>
            <a:r>
              <a:rPr lang="en-US"/>
              <a:t> that there are two types of progestin-only injectables: </a:t>
            </a:r>
            <a:endParaRPr/>
          </a:p>
          <a:p>
            <a:pPr indent="-171450" lvl="0" marL="171450" rtl="0" algn="l">
              <a:lnSpc>
                <a:spcPct val="100000"/>
              </a:lnSpc>
              <a:spcBef>
                <a:spcPts val="0"/>
              </a:spcBef>
              <a:spcAft>
                <a:spcPts val="0"/>
              </a:spcAft>
              <a:buClr>
                <a:schemeClr val="dk1"/>
              </a:buClr>
              <a:buSzPts val="1200"/>
              <a:buFont typeface="Arial"/>
              <a:buChar char="•"/>
            </a:pPr>
            <a:r>
              <a:rPr b="1" lang="en-US"/>
              <a:t>DMPA</a:t>
            </a:r>
            <a:r>
              <a:rPr lang="en-US"/>
              <a:t> (depot medroxyprogesterone acetate) and </a:t>
            </a:r>
            <a:endParaRPr/>
          </a:p>
          <a:p>
            <a:pPr indent="-171450" lvl="0" marL="171450" rtl="0" algn="l">
              <a:lnSpc>
                <a:spcPct val="100000"/>
              </a:lnSpc>
              <a:spcBef>
                <a:spcPts val="0"/>
              </a:spcBef>
              <a:spcAft>
                <a:spcPts val="0"/>
              </a:spcAft>
              <a:buClr>
                <a:schemeClr val="dk1"/>
              </a:buClr>
              <a:buSzPts val="1200"/>
              <a:buFont typeface="Arial"/>
              <a:buChar char="•"/>
            </a:pPr>
            <a:r>
              <a:rPr b="1" lang="en-US"/>
              <a:t>NET-EN</a:t>
            </a:r>
            <a:r>
              <a:rPr lang="en-US"/>
              <a:t> (has two chemical formulations: norethindrone enanthate and norethisterone enanthate)</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b="1" lang="en-US"/>
              <a:t>DMPA and NET-EN </a:t>
            </a:r>
            <a:r>
              <a:rPr lang="en-US"/>
              <a:t>are given as intramuscular injections in one of three sites: </a:t>
            </a:r>
            <a:endParaRPr/>
          </a:p>
          <a:p>
            <a:pPr indent="-171450" lvl="0" marL="171450" rtl="0" algn="l">
              <a:lnSpc>
                <a:spcPct val="100000"/>
              </a:lnSpc>
              <a:spcBef>
                <a:spcPts val="0"/>
              </a:spcBef>
              <a:spcAft>
                <a:spcPts val="0"/>
              </a:spcAft>
              <a:buClr>
                <a:schemeClr val="dk1"/>
              </a:buClr>
              <a:buSzPts val="1200"/>
              <a:buFont typeface="Arial"/>
              <a:buChar char="•"/>
            </a:pPr>
            <a:r>
              <a:rPr lang="en-US"/>
              <a:t>the muscles of the upper arm, </a:t>
            </a:r>
            <a:endParaRPr/>
          </a:p>
          <a:p>
            <a:pPr indent="-171450" lvl="0" marL="171450" rtl="0" algn="l">
              <a:lnSpc>
                <a:spcPct val="100000"/>
              </a:lnSpc>
              <a:spcBef>
                <a:spcPts val="0"/>
              </a:spcBef>
              <a:spcAft>
                <a:spcPts val="0"/>
              </a:spcAft>
              <a:buClr>
                <a:schemeClr val="dk1"/>
              </a:buClr>
              <a:buSzPts val="1200"/>
              <a:buFont typeface="Arial"/>
              <a:buChar char="•"/>
            </a:pPr>
            <a:r>
              <a:rPr lang="en-US"/>
              <a:t>the muscle of the hip, or </a:t>
            </a:r>
            <a:endParaRPr/>
          </a:p>
          <a:p>
            <a:pPr indent="-171450" lvl="0" marL="171450" rtl="0" algn="l">
              <a:lnSpc>
                <a:spcPct val="100000"/>
              </a:lnSpc>
              <a:spcBef>
                <a:spcPts val="0"/>
              </a:spcBef>
              <a:spcAft>
                <a:spcPts val="0"/>
              </a:spcAft>
              <a:buClr>
                <a:schemeClr val="dk1"/>
              </a:buClr>
              <a:buSzPts val="1200"/>
              <a:buFont typeface="Arial"/>
              <a:buChar char="•"/>
            </a:pPr>
            <a:r>
              <a:rPr lang="en-US"/>
              <a:t>in the buttock. </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b="1" lang="en-US"/>
              <a:t>DMPA subcutaneous injection </a:t>
            </a:r>
            <a:r>
              <a:rPr lang="en-US"/>
              <a:t>is now available in two injection systems: in the Uniject device and in the pre-filled, single dose, conventional syringe. Both have short needles meant for injection just below the skin. If trained, clients can take these injections by themselves.</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Clients can decide where they prefer to receive the injection. </a:t>
            </a:r>
            <a:r>
              <a:rPr b="1" i="0" lang="en-US"/>
              <a:t>Ask </a:t>
            </a:r>
            <a:r>
              <a:rPr b="0" i="0" lang="en-US"/>
              <a:t>participants</a:t>
            </a:r>
            <a:r>
              <a:rPr i="0" lang="en-US"/>
              <a:t> </a:t>
            </a:r>
            <a:r>
              <a:rPr lang="en-US"/>
              <a:t>to consider how they will discuss with their clients where they prefer to have their injection. </a:t>
            </a:r>
            <a:r>
              <a:rPr b="1" lang="en-US"/>
              <a:t>Remind </a:t>
            </a:r>
            <a:r>
              <a:rPr lang="en-US"/>
              <a:t>participants that some clients will be anxious about receiving an injection. Being able to discuss how the procedure will be performed is an important part of making their clients feel comfortable.</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360"/>
              </a:spcBef>
              <a:spcAft>
                <a:spcPts val="0"/>
              </a:spcAft>
              <a:buClr>
                <a:schemeClr val="dk1"/>
              </a:buClr>
              <a:buSzPts val="1200"/>
              <a:buFont typeface="Calibri"/>
              <a:buNone/>
            </a:pPr>
            <a:r>
              <a:rPr i="1" lang="en-US" sz="1200"/>
              <a:t>Photo credits:</a:t>
            </a:r>
            <a:r>
              <a:rPr b="1" i="1" lang="en-US" sz="1200"/>
              <a:t> </a:t>
            </a:r>
            <a:r>
              <a:rPr i="1" lang="en-US" sz="1200"/>
              <a:t>News-Leader, ©2005 Springfield, MO; Museum of Contraception and Abortion, ©2007 Vienna,CTI (Exchange)</a:t>
            </a:r>
            <a:r>
              <a:rPr lang="en-US" sz="1200"/>
              <a:t> </a:t>
            </a:r>
            <a:endParaRPr/>
          </a:p>
          <a:p>
            <a:pPr indent="0" lvl="0" marL="0" rtl="0" algn="l">
              <a:lnSpc>
                <a:spcPct val="100000"/>
              </a:lnSpc>
              <a:spcBef>
                <a:spcPts val="0"/>
              </a:spcBef>
              <a:spcAft>
                <a:spcPts val="0"/>
              </a:spcAft>
              <a:buSzPts val="1400"/>
              <a:buNone/>
            </a:pPr>
            <a:r>
              <a:t/>
            </a:r>
            <a:endParaRPr/>
          </a:p>
        </p:txBody>
      </p:sp>
      <p:sp>
        <p:nvSpPr>
          <p:cNvPr id="1186" name="Google Shape;1186;p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6" name="Google Shape;1196;p102:notes"/>
          <p:cNvSpPr txBox="1"/>
          <p:nvPr>
            <p:ph idx="1" type="body"/>
          </p:nvPr>
        </p:nvSpPr>
        <p:spPr>
          <a:xfrm>
            <a:off x="534988" y="3752850"/>
            <a:ext cx="5908800" cy="2162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Ask</a:t>
            </a:r>
            <a:r>
              <a:rPr lang="en-US"/>
              <a:t> participants to </a:t>
            </a:r>
            <a:r>
              <a:rPr b="1" lang="en-US"/>
              <a:t>brainstorm</a:t>
            </a:r>
            <a:r>
              <a:rPr lang="en-US"/>
              <a:t> first a list of positive characteristics (advantages) and then negative characteristics (limitations) of progestin-only injectables. Write these suggested characteristics on a flip chart. Then show the slides of characteristics of progestin-only injectables and compare them to the list generated through brainstorming. Discuss and correct any misconceptions and counter any myths that may arise about progestin-only injectables.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Remind </a:t>
            </a:r>
            <a:r>
              <a:rPr lang="en-US"/>
              <a:t>participants that people with similar characteristics in similar situations may have very different reasons for making choices about contraceptive methods. When counseling clients, it is important to help them consider how these method characteristics fit with their lifestyles and reproductive health goals and desires.</a:t>
            </a:r>
            <a:endParaRPr/>
          </a:p>
          <a:p>
            <a:pPr indent="0" lvl="0" marL="0" rtl="0" algn="l">
              <a:lnSpc>
                <a:spcPct val="100000"/>
              </a:lnSpc>
              <a:spcBef>
                <a:spcPts val="0"/>
              </a:spcBef>
              <a:spcAft>
                <a:spcPts val="0"/>
              </a:spcAft>
              <a:buSzPts val="1400"/>
              <a:buNone/>
            </a:pPr>
            <a:r>
              <a:t/>
            </a:r>
            <a:endParaRPr sz="1000"/>
          </a:p>
          <a:p>
            <a:pPr indent="-298450" lvl="0" marL="457200" rtl="0" algn="l">
              <a:lnSpc>
                <a:spcPct val="107916"/>
              </a:lnSpc>
              <a:spcBef>
                <a:spcPts val="0"/>
              </a:spcBef>
              <a:spcAft>
                <a:spcPts val="0"/>
              </a:spcAft>
              <a:buClr>
                <a:schemeClr val="dk1"/>
              </a:buClr>
              <a:buSzPts val="1100"/>
              <a:buFont typeface="Noto Sans Symbols"/>
              <a:buChar char="●"/>
            </a:pPr>
            <a:r>
              <a:rPr lang="en-US" sz="1100"/>
              <a:t>Explain the characteristics of progestin-only injectables</a:t>
            </a:r>
            <a:endParaRPr sz="1100"/>
          </a:p>
          <a:p>
            <a:pPr indent="-298450" lvl="0" marL="457200" rtl="0" algn="l">
              <a:lnSpc>
                <a:spcPct val="107916"/>
              </a:lnSpc>
              <a:spcBef>
                <a:spcPts val="0"/>
              </a:spcBef>
              <a:spcAft>
                <a:spcPts val="800"/>
              </a:spcAft>
              <a:buClr>
                <a:schemeClr val="dk1"/>
              </a:buClr>
              <a:buSzPts val="1100"/>
              <a:buFont typeface="Noto Sans Symbols"/>
              <a:buChar char="●"/>
            </a:pPr>
            <a:r>
              <a:rPr lang="en-US" sz="1100"/>
              <a:t>The characteristics in the left-hand column in </a:t>
            </a:r>
            <a:r>
              <a:rPr b="1" lang="en-US" sz="1100"/>
              <a:t>blue </a:t>
            </a:r>
            <a:r>
              <a:rPr lang="en-US" sz="1100"/>
              <a:t>are pros and those in the right-hand column in </a:t>
            </a:r>
            <a:r>
              <a:rPr b="1" lang="en-US" sz="1100">
                <a:solidFill>
                  <a:srgbClr val="FF0000"/>
                </a:solidFill>
              </a:rPr>
              <a:t>orange </a:t>
            </a:r>
            <a:r>
              <a:rPr lang="en-US" sz="1100"/>
              <a:t>are cons</a:t>
            </a:r>
            <a:endParaRPr sz="10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4" name="Google Shape;1204;p103:notes"/>
          <p:cNvSpPr txBox="1"/>
          <p:nvPr>
            <p:ph idx="1" type="body"/>
          </p:nvPr>
        </p:nvSpPr>
        <p:spPr>
          <a:xfrm>
            <a:off x="642938" y="3638550"/>
            <a:ext cx="5781600" cy="51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that the most commonly reported side effects of DMPA and NET-EN are menstrual changes, including prolonged, heavy or irregular bleeding, spotting, and amenorrhea</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Menstrual bleeding changes for any one client are unpredictable.</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DMPA and NET-EN users also commonly report weight gain 1-2 kg, although some injectables users report weight loss while others report no change in weight.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Less commonly reported side effects are headaches; dizziness; abdominal bloating and discomfort; mood changes, such as anxiety; and changes in sex drive. Typically, nine out of ten injectables users report at least one side effect during the first year of use. </a:t>
            </a:r>
            <a:r>
              <a:rPr lang="en-US" sz="1200"/>
              <a:t>About one third of users discontinue in the first year due to side effects. It is important to reassure clients that side effects are experienced by many women who use injectables and they are not signs of illness. </a:t>
            </a:r>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Typically, nine out of ten of injectables users report at least one side effect during the first year of use. In most cases, none of these side effects result in health risks. Nonetheless, some side effects, such as changes in bleeding, may have serious practical and social consequences for women. </a:t>
            </a:r>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t/>
            </a:r>
            <a:endParaRPr sz="11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1" name="Google Shape;1211;p104:notes"/>
          <p:cNvSpPr txBox="1"/>
          <p:nvPr>
            <p:ph idx="1" type="body"/>
          </p:nvPr>
        </p:nvSpPr>
        <p:spPr>
          <a:xfrm>
            <a:off x="500063" y="3717925"/>
            <a:ext cx="5835600" cy="4662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although injectables are safe for the majority of women, a small number of women with certain characteristics or medical conditions should not use DMPA or NET-EN.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b="1" i="0" lang="en-US" sz="1200"/>
              <a:t>Explain</a:t>
            </a:r>
            <a:r>
              <a:rPr i="0" lang="en-US" sz="1200"/>
              <a:t> that this slide represents the international consensus on the initiation of progestin-only injectables and breastfeeding as reflected in the WHO MEC. Consideration should be more fully discussed.</a:t>
            </a:r>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US" sz="1000"/>
              <a:t>If systolic blood pressure is 160mm Hg or higher or diastolic blood pressure is 100 mmHg  or higher, do not provide injectables. </a:t>
            </a:r>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US" sz="1000"/>
              <a:t>Do not give injectables if she has diabetes for more than 20 years or damaged her arteries, vision, kidneys, or nervous system.</a:t>
            </a:r>
            <a:endParaRPr sz="1000"/>
          </a:p>
          <a:p>
            <a:pPr indent="-298450" lvl="0" marL="457200" rtl="0" algn="l">
              <a:lnSpc>
                <a:spcPct val="100000"/>
              </a:lnSpc>
              <a:spcBef>
                <a:spcPts val="0"/>
              </a:spcBef>
              <a:spcAft>
                <a:spcPts val="0"/>
              </a:spcAft>
              <a:buClr>
                <a:schemeClr val="dk1"/>
              </a:buClr>
              <a:buSzPts val="1100"/>
              <a:buFont typeface="Noto Sans Symbols"/>
              <a:buChar char="●"/>
            </a:pPr>
            <a:r>
              <a:rPr lang="en-US" sz="1100"/>
              <a:t>Ask the participants when a woman can receive injection after childbirth</a:t>
            </a:r>
            <a:endParaRPr sz="1100"/>
          </a:p>
          <a:p>
            <a:pPr indent="-298450" lvl="0" marL="457200" rtl="0" algn="l">
              <a:lnSpc>
                <a:spcPct val="100000"/>
              </a:lnSpc>
              <a:spcBef>
                <a:spcPts val="0"/>
              </a:spcBef>
              <a:spcAft>
                <a:spcPts val="0"/>
              </a:spcAft>
              <a:buClr>
                <a:schemeClr val="dk1"/>
              </a:buClr>
              <a:buSzPts val="1100"/>
              <a:buFont typeface="Noto Sans Symbols"/>
              <a:buChar char="●"/>
            </a:pPr>
            <a:r>
              <a:rPr lang="en-US" sz="1100"/>
              <a:t>Breastfeeding women can start injections six weeks post-delivery</a:t>
            </a:r>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i="0" lang="en-US" sz="1000"/>
              <a:t>Reference: WHO and K4Health. </a:t>
            </a:r>
            <a:r>
              <a:rPr i="1" lang="en-US" sz="1000"/>
              <a:t>Family planning: A global handbook for providers. </a:t>
            </a:r>
            <a:r>
              <a:rPr lang="en-US" sz="1000"/>
              <a:t>2018. </a:t>
            </a:r>
            <a:endParaRPr sz="1000"/>
          </a:p>
          <a:p>
            <a:pPr indent="0" lvl="0" marL="0" rtl="0" algn="l">
              <a:lnSpc>
                <a:spcPct val="100000"/>
              </a:lnSpc>
              <a:spcBef>
                <a:spcPts val="0"/>
              </a:spcBef>
              <a:spcAft>
                <a:spcPts val="0"/>
              </a:spcAft>
              <a:buSzPts val="1400"/>
              <a:buNone/>
            </a:pPr>
            <a:r>
              <a:t/>
            </a:r>
            <a:endParaRPr sz="1000"/>
          </a:p>
        </p:txBody>
      </p:sp>
      <p:sp>
        <p:nvSpPr>
          <p:cNvPr id="1212" name="Google Shape;1212;p104: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Training Resource Package for Family Planning</a:t>
            </a:r>
            <a:endParaRPr/>
          </a:p>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Progestin-Only Injectable Contraceptives  Module</a:t>
            </a:r>
            <a:endParaRPr/>
          </a:p>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Basic Slide Set: Session II				</a:t>
            </a:r>
            <a:endParaRPr i="1" sz="1100">
              <a:solidFill>
                <a:srgbClr val="80808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44" name="Google Shape;34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long-acting reversible contraceptive (LARC) methods include: hormonal IUD, non-hormonal such as Copper T IUDs, and implants. They are safe and can be used by women of all ages, including youth and </a:t>
            </a:r>
            <a:r>
              <a:rPr lang="en-US">
                <a:solidFill>
                  <a:srgbClr val="FF0000"/>
                </a:solidFill>
                <a:highlight>
                  <a:srgbClr val="FFFF00"/>
                </a:highlight>
              </a:rPr>
              <a:t>adolescents.</a:t>
            </a:r>
            <a:endParaRPr>
              <a:solidFill>
                <a:srgbClr val="FF0000"/>
              </a:solidFill>
              <a:highlight>
                <a:srgbClr val="FFFF00"/>
              </a:highlight>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the name indicates, they are long-term, varying from 3-5 years for implants, 3-7 years for hormonal IUDs depending on the brand and type, and up to 12 years for non-hormonal IUDs (Cu-T 380A). Little or no maintenance is required by the client and these methods are better tolerated. They are reversible and the return to fertility is not delayed. They must be inserted by trained, competent providers and can be removed at the end of its effectivity period or  any time for any reason on the client’s request.</a:t>
            </a:r>
            <a:endParaRPr/>
          </a:p>
          <a:p>
            <a:pPr indent="0" lvl="0" marL="0" rtl="0" algn="l">
              <a:lnSpc>
                <a:spcPct val="100000"/>
              </a:lnSpc>
              <a:spcBef>
                <a:spcPts val="0"/>
              </a:spcBef>
              <a:spcAft>
                <a:spcPts val="0"/>
              </a:spcAft>
              <a:buSzPts val="1400"/>
              <a:buNone/>
            </a:pPr>
            <a:r>
              <a:t/>
            </a:r>
            <a:endParaRPr/>
          </a:p>
          <a:p>
            <a:pPr indent="0" lvl="0" marL="0" marR="0" rtl="0" algn="l">
              <a:lnSpc>
                <a:spcPct val="115000"/>
              </a:lnSpc>
              <a:spcBef>
                <a:spcPts val="0"/>
              </a:spcBef>
              <a:spcAft>
                <a:spcPts val="0"/>
              </a:spcAft>
              <a:buSzPts val="1400"/>
              <a:buNone/>
            </a:pPr>
            <a:r>
              <a:rPr lang="en-US" sz="1800">
                <a:latin typeface="Calibri"/>
                <a:ea typeface="Calibri"/>
                <a:cs typeface="Calibri"/>
                <a:sym typeface="Calibri"/>
              </a:rPr>
              <a:t>Before moving to the next slide, pause to </a:t>
            </a:r>
            <a:r>
              <a:rPr b="1" lang="en-US" sz="1800">
                <a:latin typeface="Calibri"/>
                <a:ea typeface="Calibri"/>
                <a:cs typeface="Calibri"/>
                <a:sym typeface="Calibri"/>
              </a:rPr>
              <a:t>ask:</a:t>
            </a:r>
            <a:r>
              <a:rPr lang="en-US" sz="1800">
                <a:latin typeface="Calibri"/>
                <a:ea typeface="Calibri"/>
                <a:cs typeface="Calibri"/>
                <a:sym typeface="Calibri"/>
              </a:rPr>
              <a:t> </a:t>
            </a:r>
            <a:endParaRPr sz="1800">
              <a:latin typeface="Calibri"/>
              <a:ea typeface="Calibri"/>
              <a:cs typeface="Calibri"/>
              <a:sym typeface="Calibri"/>
            </a:endParaRPr>
          </a:p>
          <a:p>
            <a:pPr indent="-342900" lvl="0" marL="342900" marR="0" rtl="0" algn="l">
              <a:lnSpc>
                <a:spcPct val="115000"/>
              </a:lnSpc>
              <a:spcBef>
                <a:spcPts val="1000"/>
              </a:spcBef>
              <a:spcAft>
                <a:spcPts val="0"/>
              </a:spcAft>
              <a:buSzPts val="1400"/>
              <a:buFont typeface="Noto Sans Symbols"/>
              <a:buChar char="∙"/>
            </a:pPr>
            <a:r>
              <a:rPr lang="en-US" sz="1800">
                <a:latin typeface="Calibri"/>
                <a:ea typeface="Calibri"/>
                <a:cs typeface="Calibri"/>
                <a:sym typeface="Calibri"/>
              </a:rPr>
              <a:t>What type of LARCs are available at your facility? </a:t>
            </a:r>
            <a:endParaRPr sz="1800">
              <a:latin typeface="Calibri"/>
              <a:ea typeface="Calibri"/>
              <a:cs typeface="Calibri"/>
              <a:sym typeface="Calibri"/>
            </a:endParaRPr>
          </a:p>
          <a:p>
            <a:pPr indent="-342900" lvl="0" marL="342900" marR="0" rtl="0" algn="l">
              <a:lnSpc>
                <a:spcPct val="115000"/>
              </a:lnSpc>
              <a:spcBef>
                <a:spcPts val="0"/>
              </a:spcBef>
              <a:spcAft>
                <a:spcPts val="0"/>
              </a:spcAft>
              <a:buSzPts val="1400"/>
              <a:buFont typeface="Noto Sans Symbols"/>
              <a:buChar char="∙"/>
            </a:pPr>
            <a:r>
              <a:rPr lang="en-US" sz="1800">
                <a:latin typeface="Calibri"/>
                <a:ea typeface="Calibri"/>
                <a:cs typeface="Calibri"/>
                <a:sym typeface="Calibri"/>
              </a:rPr>
              <a:t>How popular are LARCs?</a:t>
            </a:r>
            <a:r>
              <a:rPr b="1" lang="en-US" sz="1800">
                <a:latin typeface="Calibri"/>
                <a:ea typeface="Calibri"/>
                <a:cs typeface="Calibri"/>
                <a:sym typeface="Calibri"/>
              </a:rPr>
              <a:t> </a:t>
            </a:r>
            <a:endParaRPr/>
          </a:p>
          <a:p>
            <a:pPr indent="0" lvl="0" marL="0" rtl="0" algn="l">
              <a:lnSpc>
                <a:spcPct val="100000"/>
              </a:lnSpc>
              <a:spcBef>
                <a:spcPts val="100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lang="en-US"/>
              <a:t>Source: USAID Maternal &amp; Child Survival Program (MCSP), and Jhpiego. </a:t>
            </a:r>
            <a:r>
              <a:rPr i="1" lang="en-US"/>
              <a:t>Long-Acting Reversible Contraception (LARC) Learning Resource Package</a:t>
            </a:r>
            <a:r>
              <a:rPr lang="en-US"/>
              <a:t>, 2017. </a:t>
            </a:r>
            <a:r>
              <a:rPr lang="en-US" sz="1800">
                <a:solidFill>
                  <a:srgbClr val="000000"/>
                </a:solidFill>
                <a:latin typeface="Quattrocento Sans"/>
                <a:ea typeface="Quattrocento Sans"/>
                <a:cs typeface="Quattrocento Sans"/>
                <a:sym typeface="Quattrocento Sans"/>
              </a:rPr>
              <a:t>https://www.mcsprogram.org/resource/providing-long-acting-reversible-contraception-larc-learning-resource-package/ </a:t>
            </a:r>
            <a:endParaRPr sz="1800">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rPr lang="en-US"/>
              <a:t>.</a:t>
            </a:r>
            <a:endParaRPr/>
          </a:p>
          <a:p>
            <a:pPr indent="0" lvl="0" marL="0" rtl="0" algn="l">
              <a:lnSpc>
                <a:spcPct val="100000"/>
              </a:lnSpc>
              <a:spcBef>
                <a:spcPts val="0"/>
              </a:spcBef>
              <a:spcAft>
                <a:spcPts val="0"/>
              </a:spcAft>
              <a:buSzPts val="1400"/>
              <a:buNone/>
            </a:pPr>
            <a:r>
              <a:t/>
            </a:r>
            <a:endParaRPr/>
          </a:p>
        </p:txBody>
      </p:sp>
      <p:sp>
        <p:nvSpPr>
          <p:cNvPr id="440" name="Google Shape;44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1:notes"/>
          <p:cNvSpPr/>
          <p:nvPr>
            <p:ph idx="2" type="sldImg"/>
          </p:nvPr>
        </p:nvSpPr>
        <p:spPr>
          <a:xfrm>
            <a:off x="560388" y="685800"/>
            <a:ext cx="4065587" cy="3048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50" name="Google Shape;450;p21:notes"/>
          <p:cNvSpPr txBox="1"/>
          <p:nvPr>
            <p:ph idx="1" type="body"/>
          </p:nvPr>
        </p:nvSpPr>
        <p:spPr>
          <a:xfrm>
            <a:off x="598488" y="3733800"/>
            <a:ext cx="5235575" cy="48688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Times New Roman"/>
                <a:ea typeface="Times New Roman"/>
                <a:cs typeface="Times New Roman"/>
                <a:sym typeface="Times New Roman"/>
              </a:rPr>
              <a:t>Explain</a:t>
            </a:r>
            <a:r>
              <a:rPr lang="en-US">
                <a:latin typeface="Times New Roman"/>
                <a:ea typeface="Times New Roman"/>
                <a:cs typeface="Times New Roman"/>
                <a:sym typeface="Times New Roman"/>
              </a:rPr>
              <a:t> that the IUD works primarily by causing a chemical change that damages sperm before it can meet the ovum or egg. </a:t>
            </a:r>
            <a:r>
              <a:rPr b="1" lang="en-US">
                <a:latin typeface="Times New Roman"/>
                <a:ea typeface="Times New Roman"/>
                <a:cs typeface="Times New Roman"/>
                <a:sym typeface="Times New Roman"/>
              </a:rPr>
              <a:t>Emphasize</a:t>
            </a:r>
            <a:r>
              <a:rPr lang="en-US">
                <a:latin typeface="Times New Roman"/>
                <a:ea typeface="Times New Roman"/>
                <a:cs typeface="Times New Roman"/>
                <a:sym typeface="Times New Roman"/>
              </a:rPr>
              <a:t> that these devices are effective immediately after insertion so there is no need of a backup method. </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en-US">
                <a:latin typeface="Times New Roman"/>
                <a:ea typeface="Times New Roman"/>
                <a:cs typeface="Times New Roman"/>
                <a:sym typeface="Times New Roman"/>
              </a:rPr>
              <a:t>Refer </a:t>
            </a:r>
            <a:r>
              <a:rPr lang="en-US">
                <a:latin typeface="Times New Roman"/>
                <a:ea typeface="Times New Roman"/>
                <a:cs typeface="Times New Roman"/>
                <a:sym typeface="Times New Roman"/>
              </a:rPr>
              <a:t>participants to the </a:t>
            </a:r>
            <a:r>
              <a:rPr i="1" lang="en-US" sz="1800">
                <a:solidFill>
                  <a:srgbClr val="000000"/>
                </a:solidFill>
                <a:latin typeface="Calibri"/>
                <a:ea typeface="Calibri"/>
                <a:cs typeface="Calibri"/>
                <a:sym typeface="Calibri"/>
              </a:rPr>
              <a:t>Copper IUD Fact Sheet</a:t>
            </a:r>
            <a:r>
              <a:rPr i="0" lang="en-US" sz="1800">
                <a:solidFill>
                  <a:srgbClr val="000000"/>
                </a:solidFill>
                <a:latin typeface="Calibri"/>
                <a:ea typeface="Calibri"/>
                <a:cs typeface="Calibri"/>
                <a:sym typeface="Calibri"/>
              </a:rPr>
              <a:t> in their workbooks for more information.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the hormonal IUD locally releases progestin hormones or Levonorgestrel (LNG). It mainly acts by preventing fertilization through its action on sperm movement, thickening cervical mucous, and thinning the lining of the uterus. It is effective immediately if inserted within the first seven days of a menstrual cycle. If inserted later in the cycle, then there is a need of a backup method. Local hormone levels return to normal level quickly after removal resulting in no delay in return to fertility.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b="1" lang="en-US">
                <a:latin typeface="Times New Roman"/>
                <a:ea typeface="Times New Roman"/>
                <a:cs typeface="Times New Roman"/>
                <a:sym typeface="Times New Roman"/>
              </a:rPr>
              <a:t>Refer </a:t>
            </a:r>
            <a:r>
              <a:rPr lang="en-US">
                <a:latin typeface="Times New Roman"/>
                <a:ea typeface="Times New Roman"/>
                <a:cs typeface="Times New Roman"/>
                <a:sym typeface="Times New Roman"/>
              </a:rPr>
              <a:t>participants to the </a:t>
            </a:r>
            <a:r>
              <a:rPr i="1" lang="en-US" sz="1800">
                <a:solidFill>
                  <a:srgbClr val="000000"/>
                </a:solidFill>
                <a:latin typeface="Calibri"/>
                <a:ea typeface="Calibri"/>
                <a:cs typeface="Calibri"/>
                <a:sym typeface="Calibri"/>
              </a:rPr>
              <a:t>LNG-IUD / Hormonal IUD Fact Sheet</a:t>
            </a:r>
            <a:r>
              <a:rPr i="0" lang="en-US" sz="1800">
                <a:solidFill>
                  <a:schemeClr val="dk1"/>
                </a:solidFill>
                <a:latin typeface="Calibri"/>
                <a:ea typeface="Calibri"/>
                <a:cs typeface="Calibri"/>
                <a:sym typeface="Calibri"/>
              </a:rPr>
              <a:t> in their workbooks </a:t>
            </a:r>
            <a:r>
              <a:rPr i="0" lang="en-US" sz="1200">
                <a:solidFill>
                  <a:srgbClr val="000000"/>
                </a:solidFill>
                <a:latin typeface="Calibri"/>
                <a:ea typeface="Calibri"/>
                <a:cs typeface="Calibri"/>
                <a:sym typeface="Calibri"/>
              </a:rPr>
              <a:t>for more information. </a:t>
            </a:r>
            <a:endParaRPr sz="1200">
              <a:latin typeface="Calibri"/>
              <a:ea typeface="Calibri"/>
              <a:cs typeface="Calibri"/>
              <a:sym typeface="Calibri"/>
            </a:endParaRPr>
          </a:p>
        </p:txBody>
      </p:sp>
      <p:sp>
        <p:nvSpPr>
          <p:cNvPr id="460" name="Google Shape;46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3:notes"/>
          <p:cNvSpPr/>
          <p:nvPr>
            <p:ph idx="2" type="sldImg"/>
          </p:nvPr>
        </p:nvSpPr>
        <p:spPr>
          <a:xfrm>
            <a:off x="13509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470" name="Google Shape;47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400"/>
              <a:buFont typeface="Arial"/>
              <a:buNone/>
            </a:pPr>
            <a:r>
              <a:rPr lang="en-US">
                <a:latin typeface="Times New Roman"/>
                <a:ea typeface="Times New Roman"/>
                <a:cs typeface="Times New Roman"/>
                <a:sym typeface="Times New Roman"/>
              </a:rPr>
              <a:t>This slide introduces the hormonal IUD. The side effect profile and MEC recommendations are relatively different from the copper IUD due to the hormonal component.</a:t>
            </a:r>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400"/>
              <a:buFont typeface="Arial"/>
              <a:buNone/>
            </a:pPr>
            <a:r>
              <a:rPr lang="en-US"/>
              <a:t>Source: USAID Maternal &amp; Child Survival Program (MCSP), and Jhpiego. </a:t>
            </a:r>
            <a:r>
              <a:rPr i="1" lang="en-US"/>
              <a:t>Long-Acting Reversible Contraception (LARC) Learning Resource Package</a:t>
            </a:r>
            <a:r>
              <a:rPr lang="en-US"/>
              <a:t>, 2017. https://www.mcsprogram.org/resource/providing-long-acting-reversible-contraception-larc-learning-resource-package/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SzPts val="1400"/>
              <a:buNone/>
            </a:pPr>
            <a:r>
              <a:rPr b="1" lang="en-US">
                <a:solidFill>
                  <a:srgbClr val="000000"/>
                </a:solidFill>
              </a:rPr>
              <a:t>Go over </a:t>
            </a:r>
            <a:r>
              <a:rPr lang="en-US">
                <a:solidFill>
                  <a:srgbClr val="000000"/>
                </a:solidFill>
              </a:rPr>
              <a:t>the differences between copper IUDs and hormonal IUDs / LNG-IUDs as presented on the slide.</a:t>
            </a:r>
            <a:endParaRPr/>
          </a:p>
          <a:p>
            <a:pPr indent="0" lvl="0" marL="158750" marR="0" rtl="0" algn="l">
              <a:lnSpc>
                <a:spcPct val="100000"/>
              </a:lnSpc>
              <a:spcBef>
                <a:spcPts val="0"/>
              </a:spcBef>
              <a:spcAft>
                <a:spcPts val="0"/>
              </a:spcAft>
              <a:buClr>
                <a:srgbClr val="000000"/>
              </a:buClr>
              <a:buSzPts val="1400"/>
              <a:buFont typeface="Arial"/>
              <a:buNone/>
            </a:pPr>
            <a:r>
              <a:rPr b="1" lang="en-US">
                <a:solidFill>
                  <a:srgbClr val="000000"/>
                </a:solidFill>
              </a:rPr>
              <a:t>Show</a:t>
            </a:r>
            <a:r>
              <a:rPr lang="en-US">
                <a:solidFill>
                  <a:srgbClr val="000000"/>
                </a:solidFill>
              </a:rPr>
              <a:t> and </a:t>
            </a:r>
            <a:r>
              <a:rPr b="1" lang="en-US">
                <a:solidFill>
                  <a:srgbClr val="000000"/>
                </a:solidFill>
              </a:rPr>
              <a:t>pass</a:t>
            </a:r>
            <a:r>
              <a:rPr lang="en-US">
                <a:solidFill>
                  <a:srgbClr val="000000"/>
                </a:solidFill>
              </a:rPr>
              <a:t> around samples of both types of IUDs to participants and allow them to see  the devices. </a:t>
            </a:r>
            <a:r>
              <a:rPr b="0" i="0" lang="en-US" sz="1200" u="none" cap="none" strike="noStrike">
                <a:solidFill>
                  <a:srgbClr val="000000"/>
                </a:solidFill>
                <a:latin typeface="Times New Roman"/>
                <a:ea typeface="Times New Roman"/>
                <a:cs typeface="Times New Roman"/>
                <a:sym typeface="Times New Roman"/>
              </a:rPr>
              <a:t>During this training we will focus on non hormonal Copper-T IUD.  </a:t>
            </a:r>
            <a:endParaRPr i="0"/>
          </a:p>
          <a:p>
            <a:pPr indent="0" lvl="0" marL="158750" rtl="0" algn="l">
              <a:lnSpc>
                <a:spcPct val="100000"/>
              </a:lnSpc>
              <a:spcBef>
                <a:spcPts val="0"/>
              </a:spcBef>
              <a:spcAft>
                <a:spcPts val="0"/>
              </a:spcAft>
              <a:buSzPts val="1400"/>
              <a:buNone/>
            </a:pPr>
            <a:r>
              <a:t/>
            </a:r>
            <a:endParaRPr/>
          </a:p>
          <a:p>
            <a:pPr indent="0" lvl="0" marL="158750" rtl="0" algn="l">
              <a:lnSpc>
                <a:spcPct val="100000"/>
              </a:lnSpc>
              <a:spcBef>
                <a:spcPts val="0"/>
              </a:spcBef>
              <a:spcAft>
                <a:spcPts val="0"/>
              </a:spcAft>
              <a:buSzPts val="1400"/>
              <a:buNone/>
            </a:pPr>
            <a:r>
              <a:t/>
            </a:r>
            <a:endParaRPr>
              <a:solidFill>
                <a:srgbClr val="000000"/>
              </a:solidFill>
            </a:endParaRPr>
          </a:p>
          <a:p>
            <a:pPr indent="0" lvl="0" marL="158750" marR="0" rtl="0" algn="l">
              <a:lnSpc>
                <a:spcPct val="100000"/>
              </a:lnSpc>
              <a:spcBef>
                <a:spcPts val="0"/>
              </a:spcBef>
              <a:spcAft>
                <a:spcPts val="0"/>
              </a:spcAft>
              <a:buClr>
                <a:srgbClr val="000000"/>
              </a:buClr>
              <a:buSzPts val="1400"/>
              <a:buFont typeface="Arial"/>
              <a:buNone/>
            </a:pPr>
            <a:r>
              <a:rPr i="0" lang="en-US">
                <a:solidFill>
                  <a:srgbClr val="000000"/>
                </a:solidFill>
              </a:rPr>
              <a:t>Source:</a:t>
            </a:r>
            <a:r>
              <a:rPr i="1" lang="en-US">
                <a:solidFill>
                  <a:srgbClr val="000000"/>
                </a:solidFill>
              </a:rPr>
              <a:t> </a:t>
            </a:r>
            <a:r>
              <a:rPr lang="en-US"/>
              <a:t>USAID, World Health Organization, and United Nations Population Fund. </a:t>
            </a:r>
            <a:r>
              <a:rPr i="1" lang="en-US"/>
              <a:t>Training Resource Package for Family Planning</a:t>
            </a:r>
            <a:r>
              <a:rPr lang="en-US"/>
              <a:t>. </a:t>
            </a:r>
            <a:r>
              <a:rPr lang="en-US" u="sng">
                <a:solidFill>
                  <a:schemeClr val="hlink"/>
                </a:solidFill>
                <a:hlinkClick r:id="rId2"/>
              </a:rPr>
              <a:t>https://www.fptraining.org</a:t>
            </a:r>
            <a:r>
              <a:rPr lang="en-US"/>
              <a:t>.</a:t>
            </a:r>
            <a:endParaRPr/>
          </a:p>
          <a:p>
            <a:pPr indent="0" lvl="0" marL="158750" rtl="0" algn="l">
              <a:lnSpc>
                <a:spcPct val="100000"/>
              </a:lnSpc>
              <a:spcBef>
                <a:spcPts val="0"/>
              </a:spcBef>
              <a:spcAft>
                <a:spcPts val="0"/>
              </a:spcAft>
              <a:buSzPts val="1400"/>
              <a:buNone/>
            </a:pPr>
            <a:r>
              <a:t/>
            </a:r>
            <a:endParaRPr i="1"/>
          </a:p>
          <a:p>
            <a:pPr indent="0" lvl="0" marL="158750" rtl="0" algn="l">
              <a:lnSpc>
                <a:spcPct val="100000"/>
              </a:lnSpc>
              <a:spcBef>
                <a:spcPts val="0"/>
              </a:spcBef>
              <a:spcAft>
                <a:spcPts val="0"/>
              </a:spcAft>
              <a:buSzPts val="1400"/>
              <a:buNone/>
            </a:pPr>
            <a:r>
              <a:t/>
            </a:r>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5:notes"/>
          <p:cNvSpPr/>
          <p:nvPr>
            <p:ph idx="2" type="sldImg"/>
          </p:nvPr>
        </p:nvSpPr>
        <p:spPr>
          <a:xfrm>
            <a:off x="769938" y="706438"/>
            <a:ext cx="3951287" cy="296227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85" name="Google Shape;485;p25:notes"/>
          <p:cNvSpPr txBox="1"/>
          <p:nvPr>
            <p:ph idx="1" type="body"/>
          </p:nvPr>
        </p:nvSpPr>
        <p:spPr>
          <a:xfrm>
            <a:off x="642938" y="3775075"/>
            <a:ext cx="5861050" cy="5292725"/>
          </a:xfrm>
          <a:prstGeom prst="rect">
            <a:avLst/>
          </a:prstGeom>
          <a:noFill/>
          <a:ln>
            <a:noFill/>
          </a:ln>
        </p:spPr>
        <p:txBody>
          <a:bodyPr anchorCtr="0" anchor="t" bIns="47025" lIns="94050" spcFirstLastPara="1" rIns="94050" wrap="square" tIns="47025">
            <a:noAutofit/>
          </a:bodyPr>
          <a:lstStyle/>
          <a:p>
            <a:pPr indent="0" lvl="0" marL="0" rtl="0" algn="l">
              <a:lnSpc>
                <a:spcPct val="100000"/>
              </a:lnSpc>
              <a:spcBef>
                <a:spcPts val="0"/>
              </a:spcBef>
              <a:spcAft>
                <a:spcPts val="0"/>
              </a:spcAft>
              <a:buSzPts val="1400"/>
              <a:buNone/>
            </a:pPr>
            <a:r>
              <a:rPr b="1" i="0" lang="en-US">
                <a:latin typeface="Times New Roman"/>
                <a:ea typeface="Times New Roman"/>
                <a:cs typeface="Times New Roman"/>
                <a:sym typeface="Times New Roman"/>
              </a:rPr>
              <a:t>Ask participants: </a:t>
            </a:r>
            <a:r>
              <a:rPr i="0" lang="en-US">
                <a:latin typeface="Times New Roman"/>
                <a:ea typeface="Times New Roman"/>
                <a:cs typeface="Times New Roman"/>
                <a:sym typeface="Times New Roman"/>
              </a:rPr>
              <a:t>Where would you put LARCs on this list? After participants respond, </a:t>
            </a:r>
            <a:r>
              <a:rPr b="1" i="0" lang="en-US">
                <a:latin typeface="Times New Roman"/>
                <a:ea typeface="Times New Roman"/>
                <a:cs typeface="Times New Roman"/>
                <a:sym typeface="Times New Roman"/>
              </a:rPr>
              <a:t>click</a:t>
            </a:r>
            <a:r>
              <a:rPr i="0" lang="en-US">
                <a:latin typeface="Times New Roman"/>
                <a:ea typeface="Times New Roman"/>
                <a:cs typeface="Times New Roman"/>
                <a:sym typeface="Times New Roman"/>
              </a:rPr>
              <a:t> the mouse to reveal the answer.</a:t>
            </a:r>
            <a:endParaRPr/>
          </a:p>
          <a:p>
            <a:pPr indent="0" lvl="0" marL="0" rtl="0" algn="l">
              <a:lnSpc>
                <a:spcPct val="100000"/>
              </a:lnSpc>
              <a:spcBef>
                <a:spcPts val="0"/>
              </a:spcBef>
              <a:spcAft>
                <a:spcPts val="0"/>
              </a:spcAft>
              <a:buSzPts val="1400"/>
              <a:buNone/>
            </a:pPr>
            <a:r>
              <a:t/>
            </a:r>
            <a:endParaRPr i="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i="0" lang="en-US">
                <a:latin typeface="Times New Roman"/>
                <a:ea typeface="Times New Roman"/>
                <a:cs typeface="Times New Roman"/>
                <a:sym typeface="Times New Roman"/>
              </a:rPr>
              <a:t>Explain</a:t>
            </a:r>
            <a:r>
              <a:rPr i="0" lang="en-US">
                <a:latin typeface="Times New Roman"/>
                <a:ea typeface="Times New Roman"/>
                <a:cs typeface="Times New Roman"/>
                <a:sym typeface="Times New Roman"/>
              </a:rPr>
              <a:t> that the list on this slide categorizes contraceptive methods from most effective to least effective as commonly used. In this list, spermicides are the least effective method, and the most effective methods are sterilization and IUDs.</a:t>
            </a:r>
            <a:endParaRPr i="0" sz="12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i="0" sz="12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US" sz="1100"/>
              <a:t>Tell </a:t>
            </a:r>
            <a:r>
              <a:rPr lang="en-US" sz="1100"/>
              <a:t>participants to review the job aids </a:t>
            </a:r>
            <a:r>
              <a:rPr i="1" lang="en-US" sz="1100"/>
              <a:t>Comparing Effectiveness of Family Planning Methods </a:t>
            </a:r>
            <a:r>
              <a:rPr lang="en-US" sz="1100"/>
              <a:t>and </a:t>
            </a:r>
            <a:r>
              <a:rPr i="1" lang="en-US" sz="1100"/>
              <a:t>Method Effectiveness Chart </a:t>
            </a:r>
            <a:r>
              <a:rPr lang="en-US" sz="1100"/>
              <a:t>in their workbooks. These can be used during client counseling.  </a:t>
            </a:r>
            <a:endParaRPr sz="11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n-US" sz="1200"/>
              <a:t>Ask</a:t>
            </a:r>
            <a:r>
              <a:rPr lang="en-US" sz="1200"/>
              <a:t>: When it is safe to insert an IUD?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Explain</a:t>
            </a:r>
            <a:r>
              <a:rPr lang="en-US"/>
              <a:t> that an IUD can be inserted any time during the menstrual cycle if it is reasonably certain the client is not pregnant. Use the pregnancy checklist job aid to rule out pregnancy. If insertion occurs more than 12 days after the start of the menstrual cycle, make sure the client is not pregnant.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highlight>
                  <a:srgbClr val="FF00FF"/>
                </a:highlight>
              </a:rPr>
              <a:t>The  copper IUD and hormonal </a:t>
            </a:r>
            <a:r>
              <a:rPr lang="en-US">
                <a:solidFill>
                  <a:srgbClr val="FF0000"/>
                </a:solidFill>
                <a:highlight>
                  <a:srgbClr val="FF00FF"/>
                </a:highlight>
              </a:rPr>
              <a:t>IUD</a:t>
            </a:r>
            <a:r>
              <a:rPr lang="en-US">
                <a:highlight>
                  <a:srgbClr val="FF00FF"/>
                </a:highlight>
              </a:rPr>
              <a:t> </a:t>
            </a:r>
            <a:r>
              <a:rPr lang="en-US"/>
              <a:t>can be inserted immediately after delivery, during a cesarean section, or within 48 hours of normal delivery. If more than 48 hours have passed, then delay for 4 weeks. Both can also be inserted immediately after an abortion or miscarriage if there is no infection.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While switching to an IUD from another method, make sure it is used correctly and consistently. If switching from injections, it can be inserted at the time the next injection dose is due.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Emergency Contraception: A copper IUD can be used as an emergency contraceptive within 5 days of unprotected sex.</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After Taking Emergency contraceptive pills (ECPs): The IUD can be inserted on the same day that the client takes the ECPs. No need for back up. If the client does not have it immediately, it can be inserted anytime if reasonably sure the client is not pregnant</a:t>
            </a:r>
            <a:endParaRPr/>
          </a:p>
        </p:txBody>
      </p:sp>
      <p:sp>
        <p:nvSpPr>
          <p:cNvPr id="503" name="Google Shape;50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 </a:t>
            </a:r>
            <a:r>
              <a:rPr lang="en-US"/>
              <a:t>that postpartum insertion of an IUD is safe from immediately after birth to within 48 hours. If not inserted during this period, delay insertion until 4-6 weeks postpartum.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is safe to insert an IUD immediately after a first trimester abortion, provided there is no infection. An IUD can be inserted in breastfeeding women. </a:t>
            </a:r>
            <a:endParaRPr/>
          </a:p>
        </p:txBody>
      </p:sp>
      <p:sp>
        <p:nvSpPr>
          <p:cNvPr id="512" name="Google Shape;51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8:notes"/>
          <p:cNvSpPr/>
          <p:nvPr>
            <p:ph idx="2" type="sldImg"/>
          </p:nvPr>
        </p:nvSpPr>
        <p:spPr>
          <a:xfrm>
            <a:off x="561975" y="685800"/>
            <a:ext cx="4075113" cy="30575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19" name="Google Shape;519;p28:notes"/>
          <p:cNvSpPr txBox="1"/>
          <p:nvPr>
            <p:ph idx="1" type="body"/>
          </p:nvPr>
        </p:nvSpPr>
        <p:spPr>
          <a:xfrm>
            <a:off x="576263" y="3886200"/>
            <a:ext cx="5503862" cy="4868863"/>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lang="en-US" sz="1000"/>
              <a:t>Explain</a:t>
            </a:r>
            <a:r>
              <a:rPr lang="en-US" sz="1000"/>
              <a:t> the non-contraceptive health benefits of copper IUDs. </a:t>
            </a:r>
            <a:r>
              <a:rPr b="1" lang="en-US" sz="1000"/>
              <a:t>Explain</a:t>
            </a:r>
            <a:r>
              <a:rPr lang="en-US" sz="1000"/>
              <a:t> that the known health risks are less common and rare, including:</a:t>
            </a:r>
            <a:endParaRPr/>
          </a:p>
          <a:p>
            <a:pPr indent="-228600" lvl="0" marL="457200" rtl="0" algn="l">
              <a:lnSpc>
                <a:spcPct val="100000"/>
              </a:lnSpc>
              <a:spcBef>
                <a:spcPts val="0"/>
              </a:spcBef>
              <a:spcAft>
                <a:spcPts val="0"/>
              </a:spcAft>
              <a:buSzPts val="1400"/>
              <a:buFont typeface="Arial"/>
              <a:buChar char="•"/>
            </a:pPr>
            <a:r>
              <a:rPr lang="en-US" sz="1000"/>
              <a:t>They may contribute to anemia if a woman already has low iron blood stores before insertion and the IUD causes heavier monthly bleeding</a:t>
            </a:r>
            <a:endParaRPr/>
          </a:p>
          <a:p>
            <a:pPr indent="-228600" lvl="0" marL="457200" rtl="0" algn="l">
              <a:lnSpc>
                <a:spcPct val="100000"/>
              </a:lnSpc>
              <a:spcBef>
                <a:spcPts val="0"/>
              </a:spcBef>
              <a:spcAft>
                <a:spcPts val="0"/>
              </a:spcAft>
              <a:buSzPts val="1400"/>
              <a:buFont typeface="Arial"/>
              <a:buChar char="•"/>
            </a:pPr>
            <a:r>
              <a:rPr lang="en-US" sz="1000"/>
              <a:t>Pelvic inflammatory disease (PID) may occur if the woman has chlamydia or gonorrhea at the time of IUD insertion</a:t>
            </a:r>
            <a:endParaRPr/>
          </a:p>
          <a:p>
            <a:pPr indent="0" lvl="0" marL="228600" marR="0" rtl="0" algn="l">
              <a:lnSpc>
                <a:spcPct val="100000"/>
              </a:lnSpc>
              <a:spcBef>
                <a:spcPts val="0"/>
              </a:spcBef>
              <a:spcAft>
                <a:spcPts val="0"/>
              </a:spcAft>
              <a:buClr>
                <a:srgbClr val="000000"/>
              </a:buClr>
              <a:buSzPts val="1400"/>
              <a:buFont typeface="Arial"/>
              <a:buNone/>
            </a:pPr>
            <a:r>
              <a:t/>
            </a:r>
            <a:endParaRPr i="1" sz="1000">
              <a:solidFill>
                <a:schemeClr val="dk1"/>
              </a:solidFill>
              <a:latin typeface="Times New Roman"/>
              <a:ea typeface="Times New Roman"/>
              <a:cs typeface="Times New Roman"/>
              <a:sym typeface="Times New Roman"/>
            </a:endParaRPr>
          </a:p>
          <a:p>
            <a:pPr indent="0" lvl="0" marL="228600" marR="0" rtl="0" algn="l">
              <a:lnSpc>
                <a:spcPct val="100000"/>
              </a:lnSpc>
              <a:spcBef>
                <a:spcPts val="0"/>
              </a:spcBef>
              <a:spcAft>
                <a:spcPts val="0"/>
              </a:spcAft>
              <a:buClr>
                <a:srgbClr val="000000"/>
              </a:buClr>
              <a:buSzPts val="1400"/>
              <a:buFont typeface="Arial"/>
              <a:buNone/>
            </a:pPr>
            <a:r>
              <a:rPr i="0" lang="en-US" sz="1000">
                <a:solidFill>
                  <a:srgbClr val="000000"/>
                </a:solidFill>
              </a:rPr>
              <a:t>Source: </a:t>
            </a:r>
            <a:r>
              <a:rPr lang="en-US" sz="1000"/>
              <a:t>USAID, World Health Organization, and United Nations Population Fund. </a:t>
            </a:r>
            <a:r>
              <a:rPr i="1" lang="en-US" sz="1000"/>
              <a:t>Training Resource Package for Family Planning</a:t>
            </a:r>
            <a:r>
              <a:rPr lang="en-US" sz="1000"/>
              <a:t>. </a:t>
            </a:r>
            <a:r>
              <a:rPr lang="en-US" sz="1000" u="sng">
                <a:solidFill>
                  <a:schemeClr val="hlink"/>
                </a:solidFill>
                <a:hlinkClick r:id="rId2"/>
              </a:rPr>
              <a:t>https://www.fptraining.org</a:t>
            </a:r>
            <a:r>
              <a:rPr lang="en-US" sz="1000"/>
              <a:t>.</a:t>
            </a:r>
            <a:endParaRPr/>
          </a:p>
          <a:p>
            <a:pPr indent="0" lvl="0" marL="228600" rtl="0" algn="l">
              <a:lnSpc>
                <a:spcPct val="100000"/>
              </a:lnSpc>
              <a:spcBef>
                <a:spcPts val="0"/>
              </a:spcBef>
              <a:spcAft>
                <a:spcPts val="0"/>
              </a:spcAft>
              <a:buSzPts val="1400"/>
              <a:buFont typeface="Arial"/>
              <a:buNone/>
            </a:pPr>
            <a:r>
              <a:t/>
            </a:r>
            <a:endParaRPr i="1" sz="100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0000"/>
                </a:solidFill>
                <a:latin typeface="Times New Roman"/>
                <a:ea typeface="Times New Roman"/>
                <a:cs typeface="Times New Roman"/>
                <a:sym typeface="Times New Roman"/>
              </a:rPr>
              <a:t>Before showing the slide, </a:t>
            </a:r>
            <a:r>
              <a:rPr b="1" lang="en-US">
                <a:solidFill>
                  <a:srgbClr val="FF0000"/>
                </a:solidFill>
                <a:latin typeface="Times New Roman"/>
                <a:ea typeface="Times New Roman"/>
                <a:cs typeface="Times New Roman"/>
                <a:sym typeface="Times New Roman"/>
              </a:rPr>
              <a:t>ask</a:t>
            </a:r>
            <a:r>
              <a:rPr lang="en-US">
                <a:solidFill>
                  <a:srgbClr val="FF0000"/>
                </a:solidFill>
                <a:latin typeface="Times New Roman"/>
                <a:ea typeface="Times New Roman"/>
                <a:cs typeface="Times New Roman"/>
                <a:sym typeface="Times New Roman"/>
              </a:rPr>
              <a:t> participants who can and cannot use IUDs. </a:t>
            </a:r>
            <a:r>
              <a:rPr b="1" lang="en-US">
                <a:solidFill>
                  <a:srgbClr val="FF0000"/>
                </a:solidFill>
                <a:latin typeface="Times New Roman"/>
                <a:ea typeface="Times New Roman"/>
                <a:cs typeface="Times New Roman"/>
                <a:sym typeface="Times New Roman"/>
              </a:rPr>
              <a:t>Note</a:t>
            </a:r>
            <a:r>
              <a:rPr lang="en-US">
                <a:solidFill>
                  <a:srgbClr val="FF0000"/>
                </a:solidFill>
                <a:latin typeface="Times New Roman"/>
                <a:ea typeface="Times New Roman"/>
                <a:cs typeface="Times New Roman"/>
                <a:sym typeface="Times New Roman"/>
              </a:rPr>
              <a:t> responses on the flip chart. Then </a:t>
            </a:r>
            <a:r>
              <a:rPr b="1" lang="en-US">
                <a:solidFill>
                  <a:srgbClr val="FF0000"/>
                </a:solidFill>
                <a:latin typeface="Times New Roman"/>
                <a:ea typeface="Times New Roman"/>
                <a:cs typeface="Times New Roman"/>
                <a:sym typeface="Times New Roman"/>
              </a:rPr>
              <a:t>show</a:t>
            </a:r>
            <a:r>
              <a:rPr lang="en-US">
                <a:solidFill>
                  <a:srgbClr val="FF0000"/>
                </a:solidFill>
                <a:latin typeface="Times New Roman"/>
                <a:ea typeface="Times New Roman"/>
                <a:cs typeface="Times New Roman"/>
                <a:sym typeface="Times New Roman"/>
              </a:rPr>
              <a:t> the slide and review the responses.</a:t>
            </a:r>
            <a:endParaRPr/>
          </a:p>
          <a:p>
            <a:pPr indent="0" lvl="0" marL="0" rtl="0" algn="l">
              <a:lnSpc>
                <a:spcPct val="100000"/>
              </a:lnSpc>
              <a:spcBef>
                <a:spcPts val="0"/>
              </a:spcBef>
              <a:spcAft>
                <a:spcPts val="0"/>
              </a:spcAft>
              <a:buSzPts val="1400"/>
              <a:buNone/>
            </a:pPr>
            <a:r>
              <a:t/>
            </a:r>
            <a:endParaRPr>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US">
                <a:solidFill>
                  <a:srgbClr val="FF0000"/>
                </a:solidFill>
                <a:latin typeface="Times New Roman"/>
                <a:ea typeface="Times New Roman"/>
                <a:cs typeface="Times New Roman"/>
                <a:sym typeface="Times New Roman"/>
              </a:rPr>
              <a:t>Explain</a:t>
            </a:r>
            <a:r>
              <a:rPr lang="en-US">
                <a:solidFill>
                  <a:srgbClr val="FF0000"/>
                </a:solidFill>
                <a:latin typeface="Times New Roman"/>
                <a:ea typeface="Times New Roman"/>
                <a:cs typeface="Times New Roman"/>
                <a:sym typeface="Times New Roman"/>
              </a:rPr>
              <a:t> that most women of any age and parity can use IUDs safely and effectively. An IUD can be inserted in the immediate postpartum period (within 48 hours) or immediately after abortion when there is no infection.</a:t>
            </a:r>
            <a:endParaRPr/>
          </a:p>
          <a:p>
            <a:pPr indent="0" lvl="0" marL="0" rtl="0" algn="l">
              <a:lnSpc>
                <a:spcPct val="100000"/>
              </a:lnSpc>
              <a:spcBef>
                <a:spcPts val="0"/>
              </a:spcBef>
              <a:spcAft>
                <a:spcPts val="0"/>
              </a:spcAft>
              <a:buSzPts val="1400"/>
              <a:buNone/>
            </a:pPr>
            <a:r>
              <a:t/>
            </a:r>
            <a:endParaRPr>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US">
                <a:solidFill>
                  <a:srgbClr val="FF0000"/>
                </a:solidFill>
                <a:latin typeface="Times New Roman"/>
                <a:ea typeface="Times New Roman"/>
                <a:cs typeface="Times New Roman"/>
                <a:sym typeface="Times New Roman"/>
              </a:rPr>
              <a:t>In case of unexplained vaginal bleeding, use of an IUD can be delayed until a correct diagnosis is made. If at high risk for STIs, the client should not have an IUD inserted unless gonorrhea and chlamydia are ruled out. Do not forget to rule out pregnancy before inserting an IUD. Use the pregnancy checklist to be reasonably sure that the woman is not pregnant. </a:t>
            </a:r>
            <a:r>
              <a:rPr lang="en-US" sz="1800">
                <a:latin typeface="Quattrocento Sans"/>
                <a:ea typeface="Quattrocento Sans"/>
                <a:cs typeface="Quattrocento Sans"/>
                <a:sym typeface="Quattrocento Sans"/>
              </a:rPr>
              <a:t>Women living with HIV can safely have IUD inserted if the disease is mild or no clinical disease, whether or not they are on </a:t>
            </a:r>
            <a:r>
              <a:rPr b="0" i="0" lang="en-US" sz="2800">
                <a:solidFill>
                  <a:srgbClr val="70757A"/>
                </a:solidFill>
                <a:latin typeface="Roboto"/>
                <a:ea typeface="Roboto"/>
                <a:cs typeface="Roboto"/>
                <a:sym typeface="Roboto"/>
              </a:rPr>
              <a:t>antiretrovirals (</a:t>
            </a:r>
            <a:r>
              <a:rPr lang="en-US" sz="1800">
                <a:latin typeface="Quattrocento Sans"/>
                <a:ea typeface="Quattrocento Sans"/>
                <a:cs typeface="Quattrocento Sans"/>
                <a:sym typeface="Quattrocento Sans"/>
              </a:rPr>
              <a:t>ARVs). </a:t>
            </a:r>
            <a:endParaRPr/>
          </a:p>
          <a:p>
            <a:pPr indent="0" lvl="0" marL="0" rtl="0" algn="l">
              <a:lnSpc>
                <a:spcPct val="100000"/>
              </a:lnSpc>
              <a:spcBef>
                <a:spcPts val="0"/>
              </a:spcBef>
              <a:spcAft>
                <a:spcPts val="0"/>
              </a:spcAft>
              <a:buSzPts val="1400"/>
              <a:buNone/>
            </a:pPr>
            <a:r>
              <a:t/>
            </a:r>
            <a:endParaRPr>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US">
                <a:solidFill>
                  <a:srgbClr val="FF0000"/>
                </a:solidFill>
                <a:latin typeface="Times New Roman"/>
                <a:ea typeface="Times New Roman"/>
                <a:cs typeface="Times New Roman"/>
                <a:sym typeface="Times New Roman"/>
              </a:rPr>
              <a:t>References: </a:t>
            </a:r>
            <a:r>
              <a:rPr i="0" lang="en-US" sz="1200"/>
              <a:t>WHO and K4Health</a:t>
            </a:r>
            <a:r>
              <a:rPr lang="en-US">
                <a:solidFill>
                  <a:srgbClr val="FF0000"/>
                </a:solidFill>
                <a:latin typeface="Times New Roman"/>
                <a:ea typeface="Times New Roman"/>
                <a:cs typeface="Times New Roman"/>
                <a:sym typeface="Times New Roman"/>
              </a:rPr>
              <a:t>. </a:t>
            </a:r>
            <a:r>
              <a:rPr i="1" lang="en-US" sz="1200"/>
              <a:t>Family planning: A global handbook for providers. </a:t>
            </a:r>
            <a:r>
              <a:rPr lang="en-US" sz="1200"/>
              <a:t>2018</a:t>
            </a:r>
            <a:r>
              <a:rPr i="0" lang="en-US" sz="1200">
                <a:solidFill>
                  <a:srgbClr val="FF0000"/>
                </a:solidFill>
                <a:latin typeface="Times New Roman"/>
                <a:ea typeface="Times New Roman"/>
                <a:cs typeface="Times New Roman"/>
                <a:sym typeface="Times New Roman"/>
              </a:rPr>
              <a:t>. </a:t>
            </a:r>
            <a:r>
              <a:rPr i="0" lang="en-US">
                <a:latin typeface="Times New Roman"/>
                <a:ea typeface="Times New Roman"/>
                <a:cs typeface="Times New Roman"/>
                <a:sym typeface="Times New Roman"/>
              </a:rPr>
              <a:t>USAID, WHO, and UNFPA. </a:t>
            </a:r>
            <a:r>
              <a:rPr i="1" lang="en-US">
                <a:latin typeface="Times New Roman"/>
                <a:ea typeface="Times New Roman"/>
                <a:cs typeface="Times New Roman"/>
                <a:sym typeface="Times New Roman"/>
              </a:rPr>
              <a:t>Training Resource Package for Family Planning. </a:t>
            </a:r>
            <a:endParaRPr sz="1200"/>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27" name="Google Shape;52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37" name="Google Shape;53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1:notes"/>
          <p:cNvSpPr/>
          <p:nvPr>
            <p:ph idx="2" type="sldImg"/>
          </p:nvPr>
        </p:nvSpPr>
        <p:spPr>
          <a:xfrm>
            <a:off x="823913" y="685800"/>
            <a:ext cx="4049712" cy="303688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46" name="Google Shape;546;p31:notes"/>
          <p:cNvSpPr txBox="1"/>
          <p:nvPr>
            <p:ph idx="1" type="body"/>
          </p:nvPr>
        </p:nvSpPr>
        <p:spPr>
          <a:xfrm>
            <a:off x="609600" y="3810000"/>
            <a:ext cx="5921375" cy="49530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n-US" sz="1000"/>
              <a:t>Explain</a:t>
            </a:r>
            <a:r>
              <a:rPr lang="en-US" sz="1000"/>
              <a:t> that LARCs are safe for Women with HIV, even if they are on ARVs. It is contraindicated to insert IUD in a client with advanced HIV.</a:t>
            </a:r>
            <a:endParaRPr/>
          </a:p>
          <a:p>
            <a:pPr indent="0" lvl="0" marL="158750" rtl="0" algn="l">
              <a:lnSpc>
                <a:spcPct val="107916"/>
              </a:lnSpc>
              <a:spcBef>
                <a:spcPts val="800"/>
              </a:spcBef>
              <a:spcAft>
                <a:spcPts val="0"/>
              </a:spcAft>
              <a:buClr>
                <a:schemeClr val="dk1"/>
              </a:buClr>
              <a:buSzPts val="1100"/>
              <a:buFont typeface="Noto Sans Symbols"/>
              <a:buNone/>
            </a:pPr>
            <a:r>
              <a:t/>
            </a:r>
            <a:endParaRPr sz="1000"/>
          </a:p>
          <a:p>
            <a:pPr indent="0" lvl="0" marL="158750" rtl="0" algn="l">
              <a:lnSpc>
                <a:spcPct val="107916"/>
              </a:lnSpc>
              <a:spcBef>
                <a:spcPts val="800"/>
              </a:spcBef>
              <a:spcAft>
                <a:spcPts val="0"/>
              </a:spcAft>
              <a:buClr>
                <a:schemeClr val="dk1"/>
              </a:buClr>
              <a:buSzPts val="1100"/>
              <a:buFont typeface="Noto Sans Symbols"/>
              <a:buNone/>
            </a:pPr>
            <a:r>
              <a:rPr b="0" i="0" lang="en-US" sz="1050" u="sng" cap="none" strike="noStrike">
                <a:solidFill>
                  <a:schemeClr val="hlink"/>
                </a:solidFill>
                <a:latin typeface="Calibri"/>
                <a:ea typeface="Calibri"/>
                <a:cs typeface="Calibri"/>
                <a:sym typeface="Calibri"/>
                <a:hlinkClick r:id="rId2"/>
              </a:rPr>
              <a:t>WHO updated guidance statement: Contraceptive eligibility for women at high risk of HIV</a:t>
            </a:r>
            <a:r>
              <a:rPr lang="en-US" sz="1000"/>
              <a:t> August 2019</a:t>
            </a:r>
            <a:endParaRPr/>
          </a:p>
          <a:p>
            <a:pPr indent="-228600" lvl="0" marL="457200" rtl="0" algn="l">
              <a:lnSpc>
                <a:spcPct val="100000"/>
              </a:lnSpc>
              <a:spcBef>
                <a:spcPts val="0"/>
              </a:spcBef>
              <a:spcAft>
                <a:spcPts val="0"/>
              </a:spcAft>
              <a:buSzPts val="1400"/>
              <a:buNone/>
            </a:pPr>
            <a:r>
              <a:t/>
            </a:r>
            <a:endParaRPr sz="1000">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latin typeface="Calibri"/>
                <a:ea typeface="Calibri"/>
                <a:cs typeface="Calibri"/>
                <a:sym typeface="Calibri"/>
              </a:rPr>
              <a:t>Discuss</a:t>
            </a:r>
            <a:r>
              <a:rPr lang="en-US" sz="1800">
                <a:latin typeface="Calibri"/>
                <a:ea typeface="Calibri"/>
                <a:cs typeface="Calibri"/>
                <a:sym typeface="Calibri"/>
              </a:rPr>
              <a:t> the different types of implants: one-rod (Nexplanon) and two-rod (Jadelle/Sino Implant [II]). </a:t>
            </a:r>
            <a:r>
              <a:rPr b="1" lang="en-US" sz="1800">
                <a:latin typeface="Calibri"/>
                <a:ea typeface="Calibri"/>
                <a:cs typeface="Calibri"/>
                <a:sym typeface="Calibri"/>
              </a:rPr>
              <a:t>Show</a:t>
            </a:r>
            <a:r>
              <a:rPr lang="en-US" sz="1800">
                <a:latin typeface="Calibri"/>
                <a:ea typeface="Calibri"/>
                <a:cs typeface="Calibri"/>
                <a:sym typeface="Calibri"/>
              </a:rPr>
              <a:t> and </a:t>
            </a:r>
            <a:r>
              <a:rPr b="1" lang="en-US" sz="1800">
                <a:latin typeface="Calibri"/>
                <a:ea typeface="Calibri"/>
                <a:cs typeface="Calibri"/>
                <a:sym typeface="Calibri"/>
              </a:rPr>
              <a:t>pass around </a:t>
            </a:r>
            <a:r>
              <a:rPr lang="en-US" sz="1800">
                <a:solidFill>
                  <a:srgbClr val="000000"/>
                </a:solidFill>
                <a:latin typeface="Calibri"/>
                <a:ea typeface="Calibri"/>
                <a:cs typeface="Calibri"/>
                <a:sym typeface="Calibri"/>
              </a:rPr>
              <a:t>samples of the different types of implants. </a:t>
            </a:r>
            <a:endParaRPr/>
          </a:p>
          <a:p>
            <a:pPr indent="0" lvl="0" marL="0" rtl="0" algn="l">
              <a:lnSpc>
                <a:spcPct val="100000"/>
              </a:lnSpc>
              <a:spcBef>
                <a:spcPts val="0"/>
              </a:spcBef>
              <a:spcAft>
                <a:spcPts val="0"/>
              </a:spcAft>
              <a:buSzPts val="1400"/>
              <a:buNone/>
            </a:pPr>
            <a:r>
              <a:t/>
            </a:r>
            <a:endParaRPr sz="1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n-US">
                <a:latin typeface="Times New Roman"/>
                <a:ea typeface="Times New Roman"/>
                <a:cs typeface="Times New Roman"/>
                <a:sym typeface="Times New Roman"/>
              </a:rPr>
              <a:t>Refer </a:t>
            </a:r>
            <a:r>
              <a:rPr lang="en-US">
                <a:latin typeface="Times New Roman"/>
                <a:ea typeface="Times New Roman"/>
                <a:cs typeface="Times New Roman"/>
                <a:sym typeface="Times New Roman"/>
              </a:rPr>
              <a:t>participants to the </a:t>
            </a:r>
            <a:r>
              <a:rPr i="1" lang="en-US" sz="1200">
                <a:solidFill>
                  <a:srgbClr val="000000"/>
                </a:solidFill>
                <a:latin typeface="Calibri"/>
                <a:ea typeface="Calibri"/>
                <a:cs typeface="Calibri"/>
                <a:sym typeface="Calibri"/>
              </a:rPr>
              <a:t>Implants Fact Sheet </a:t>
            </a:r>
            <a:r>
              <a:rPr i="0" lang="en-US" sz="1200">
                <a:solidFill>
                  <a:srgbClr val="000000"/>
                </a:solidFill>
                <a:latin typeface="Calibri"/>
                <a:ea typeface="Calibri"/>
                <a:cs typeface="Calibri"/>
                <a:sym typeface="Calibri"/>
              </a:rPr>
              <a:t>in their workbooks for more information.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556" name="Google Shape;55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3:notes"/>
          <p:cNvSpPr/>
          <p:nvPr>
            <p:ph idx="2" type="sldImg"/>
          </p:nvPr>
        </p:nvSpPr>
        <p:spPr>
          <a:xfrm>
            <a:off x="762000" y="696913"/>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6" name="Google Shape;566;p33:notes"/>
          <p:cNvSpPr txBox="1"/>
          <p:nvPr>
            <p:ph idx="1" type="body"/>
          </p:nvPr>
        </p:nvSpPr>
        <p:spPr>
          <a:xfrm>
            <a:off x="641350" y="3886200"/>
            <a:ext cx="560705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Times New Roman"/>
                <a:ea typeface="Times New Roman"/>
                <a:cs typeface="Times New Roman"/>
                <a:sym typeface="Times New Roman"/>
              </a:rPr>
              <a:t>Explain</a:t>
            </a:r>
            <a:r>
              <a:rPr lang="en-US">
                <a:latin typeface="Times New Roman"/>
                <a:ea typeface="Times New Roman"/>
                <a:cs typeface="Times New Roman"/>
                <a:sym typeface="Times New Roman"/>
              </a:rPr>
              <a:t> that the hormone levels required to suppress ovulation are reached within a few days. They are effective immediately if inserted during the first five days of the menstrual cycle or during the immediate postpartum and postabortion period. No back up method is needed. If inserted later in the menstrual cycle, there is a need for a backup method for the first 7 days after insertion. Hormone levels fall rapidly when removed and the return to fertility is not delayed.</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i="1" lang="en-US" sz="1200">
                <a:latin typeface="Times New Roman"/>
                <a:ea typeface="Times New Roman"/>
                <a:cs typeface="Times New Roman"/>
                <a:sym typeface="Times New Roman"/>
              </a:rPr>
              <a:t>Illustration credit: Salim Khalaf/FHI</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81" name="Google Shape;58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implants can be inserted anytime during the menstrual cycle when it is reasonably sure that the client is not pregnant. Use the </a:t>
            </a:r>
            <a:r>
              <a:rPr i="1" lang="en-US"/>
              <a:t>pregnancy checklist </a:t>
            </a:r>
            <a:r>
              <a:rPr lang="en-US"/>
              <a:t>to be reasonably sure that the client is not pregnant. There is no need of backup method if starting within 7 days of the menstrual cycle. No tests or examinations are necessary before starting implants, although blood pressure measurement is desirable.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If it is more than 7 days, the client will need a backup method for 7 days after insertion.</a:t>
            </a:r>
            <a:endParaRPr/>
          </a:p>
        </p:txBody>
      </p:sp>
      <p:sp>
        <p:nvSpPr>
          <p:cNvPr id="598" name="Google Shape;59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Explain</a:t>
            </a:r>
            <a:r>
              <a:rPr lang="en-US"/>
              <a:t> that if woman is not breastfeeding, if it has been more than 4 weeks after giving birth and if her monthly bleeding has not returned, she can have implants inserted any time if it is reasonably certain she is not pregnant. She will need a backup method for the first 7 days after insertion.  If her monthly bleeding has returned, she can have implants inserted as advised for people having menstrual cycles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Source: World Health Organization, Reproductive Health and Research, and K4Health. </a:t>
            </a:r>
            <a:r>
              <a:rPr i="1" lang="en-US"/>
              <a:t>Family Planning: A Global Handbook for Providers</a:t>
            </a:r>
            <a:r>
              <a:rPr lang="en-US"/>
              <a:t>, 2022. https://fphandbook.org/ </a:t>
            </a:r>
            <a:endParaRPr/>
          </a:p>
        </p:txBody>
      </p:sp>
      <p:sp>
        <p:nvSpPr>
          <p:cNvPr id="606" name="Google Shape;60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If partially breastfeeding and if the client’s monthly bleeding has returned, she can have implants inserted as advised for people having menstrual cycles.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Source: World Health Organization, Reproductive Health and Research, and K4Health. </a:t>
            </a:r>
            <a:r>
              <a:rPr i="1" lang="en-US"/>
              <a:t>Family Planning: A Global Handbook for Providers</a:t>
            </a:r>
            <a:r>
              <a:rPr lang="en-US"/>
              <a:t>, 2022. https://fphandbook.org/</a:t>
            </a:r>
            <a:endParaRPr/>
          </a:p>
        </p:txBody>
      </p:sp>
      <p:sp>
        <p:nvSpPr>
          <p:cNvPr id="614" name="Google Shape;61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622" name="Google Shape;62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Explain</a:t>
            </a:r>
            <a:r>
              <a:rPr lang="en-US"/>
              <a:t> that if the woman has taken ulipristal acetate ECPs, implants can be inserted on the sixth day after taking UPA-ECPs. There is no need to wait for her next monthly bleeding. Implants and UPA interact. If an implant is inserted sooner, and thus both are present in the body, one or both may be less effective.</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Source: World Health Organization, Reproductive Health and Research, and K4Health. </a:t>
            </a:r>
            <a:r>
              <a:rPr i="1" lang="en-US"/>
              <a:t>Family Planning: A Global Handbook for Providers</a:t>
            </a:r>
            <a:r>
              <a:rPr lang="en-US"/>
              <a:t>, 2022. </a:t>
            </a:r>
            <a:r>
              <a:rPr lang="en-US" u="sng">
                <a:solidFill>
                  <a:schemeClr val="hlink"/>
                </a:solidFill>
              </a:rPr>
              <a:t>https://fphandbook.org/</a:t>
            </a:r>
            <a:endParaRPr/>
          </a:p>
        </p:txBody>
      </p:sp>
      <p:sp>
        <p:nvSpPr>
          <p:cNvPr id="629" name="Google Shape;629;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0:notes"/>
          <p:cNvSpPr/>
          <p:nvPr>
            <p:ph idx="2" type="sldImg"/>
          </p:nvPr>
        </p:nvSpPr>
        <p:spPr>
          <a:xfrm>
            <a:off x="762000" y="685800"/>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6" name="Google Shape;636;p40:notes"/>
          <p:cNvSpPr txBox="1"/>
          <p:nvPr>
            <p:ph idx="1" type="body"/>
          </p:nvPr>
        </p:nvSpPr>
        <p:spPr>
          <a:xfrm>
            <a:off x="641350" y="3819525"/>
            <a:ext cx="5607050" cy="4876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lang="en-US">
                <a:latin typeface="Times New Roman"/>
                <a:ea typeface="Times New Roman"/>
                <a:cs typeface="Times New Roman"/>
                <a:sym typeface="Times New Roman"/>
              </a:rPr>
              <a:t>Explain that </a:t>
            </a:r>
            <a:r>
              <a:rPr b="0" lang="en-US">
                <a:latin typeface="Times New Roman"/>
                <a:ea typeface="Times New Roman"/>
                <a:cs typeface="Times New Roman"/>
                <a:sym typeface="Times New Roman"/>
              </a:rPr>
              <a:t>i</a:t>
            </a:r>
            <a:r>
              <a:rPr lang="en-US">
                <a:latin typeface="Times New Roman"/>
                <a:ea typeface="Times New Roman"/>
                <a:cs typeface="Times New Roman"/>
                <a:sym typeface="Times New Roman"/>
              </a:rPr>
              <a:t>n addition to being an effective way to prevent pregnancy and associated risks, implants offer other health benefits. </a:t>
            </a:r>
            <a:endParaRPr/>
          </a:p>
          <a:p>
            <a:pPr indent="-285750" lvl="1" marL="742950" rtl="0" algn="l">
              <a:lnSpc>
                <a:spcPct val="100000"/>
              </a:lnSpc>
              <a:spcBef>
                <a:spcPts val="600"/>
              </a:spcBef>
              <a:spcAft>
                <a:spcPts val="0"/>
              </a:spcAft>
              <a:buSzPts val="1400"/>
              <a:buFont typeface="Courier New"/>
              <a:buChar char="o"/>
            </a:pPr>
            <a:r>
              <a:rPr lang="en-US">
                <a:latin typeface="Times New Roman"/>
                <a:ea typeface="Times New Roman"/>
                <a:cs typeface="Times New Roman"/>
                <a:sym typeface="Times New Roman"/>
              </a:rPr>
              <a:t>Physicians have observed that women who use implants tend to have fewer cases of symptomatic pelvic inflammatory disease, or PID. It is not clear if this is due to actual prevention of PID or whether using implants makes PID symptoms less severe. </a:t>
            </a:r>
            <a:endParaRPr/>
          </a:p>
          <a:p>
            <a:pPr indent="-285750" lvl="1" marL="742950" rtl="0" algn="l">
              <a:lnSpc>
                <a:spcPct val="100000"/>
              </a:lnSpc>
              <a:spcBef>
                <a:spcPts val="600"/>
              </a:spcBef>
              <a:spcAft>
                <a:spcPts val="0"/>
              </a:spcAft>
              <a:buSzPts val="1400"/>
              <a:buFont typeface="Courier New"/>
              <a:buChar char="o"/>
            </a:pPr>
            <a:r>
              <a:rPr lang="en-US">
                <a:latin typeface="Times New Roman"/>
                <a:ea typeface="Times New Roman"/>
                <a:cs typeface="Times New Roman"/>
                <a:sym typeface="Times New Roman"/>
              </a:rPr>
              <a:t>Because most implant users experience an overall reduction in the amount of menstrual blood loss, implant use can reduce the likelihood of iron-deficiency anemia. </a:t>
            </a:r>
            <a:endParaRPr/>
          </a:p>
          <a:p>
            <a:pPr indent="-285750" lvl="1" marL="742950" rtl="0" algn="l">
              <a:lnSpc>
                <a:spcPct val="100000"/>
              </a:lnSpc>
              <a:spcBef>
                <a:spcPts val="600"/>
              </a:spcBef>
              <a:spcAft>
                <a:spcPts val="0"/>
              </a:spcAft>
              <a:buSzPts val="1400"/>
              <a:buFont typeface="Courier New"/>
              <a:buChar char="o"/>
            </a:pPr>
            <a:r>
              <a:rPr lang="en-US">
                <a:latin typeface="Times New Roman"/>
                <a:ea typeface="Times New Roman"/>
                <a:cs typeface="Times New Roman"/>
                <a:sym typeface="Times New Roman"/>
              </a:rPr>
              <a:t>Because implants are so effective at preventing pregnancy, they dramatically lower a woman’s chances of having an ectopic pregnancy, which is a potentially life-threatening condition. </a:t>
            </a:r>
            <a:endParaRPr/>
          </a:p>
          <a:p>
            <a:pPr indent="-228600" lvl="2" marL="1143000" rtl="0" algn="l">
              <a:lnSpc>
                <a:spcPct val="100000"/>
              </a:lnSpc>
              <a:spcBef>
                <a:spcPts val="0"/>
              </a:spcBef>
              <a:spcAft>
                <a:spcPts val="0"/>
              </a:spcAft>
              <a:buSzPts val="1400"/>
              <a:buFont typeface="Noto Sans Symbols"/>
              <a:buChar char="▪"/>
            </a:pPr>
            <a:r>
              <a:rPr lang="en-US">
                <a:latin typeface="Times New Roman"/>
                <a:ea typeface="Times New Roman"/>
                <a:cs typeface="Times New Roman"/>
                <a:sym typeface="Times New Roman"/>
              </a:rPr>
              <a:t>The risk of ectopic pregnancy is reduced by a factor of more than 100; the rate of ectopic pregnancy among women using implants is 6 per 100,000 women per year compared with 650 per 100,000 women per year among women using no contraceptive method. </a:t>
            </a:r>
            <a:endParaRPr/>
          </a:p>
          <a:p>
            <a:pPr indent="-228600" lvl="2" marL="1143000" rtl="0" algn="l">
              <a:lnSpc>
                <a:spcPct val="100000"/>
              </a:lnSpc>
              <a:spcBef>
                <a:spcPts val="0"/>
              </a:spcBef>
              <a:spcAft>
                <a:spcPts val="0"/>
              </a:spcAft>
              <a:buSzPts val="1400"/>
              <a:buFont typeface="Noto Sans Symbols"/>
              <a:buChar char="▪"/>
            </a:pPr>
            <a:r>
              <a:rPr lang="en-US">
                <a:latin typeface="Times New Roman"/>
                <a:ea typeface="Times New Roman"/>
                <a:cs typeface="Times New Roman"/>
                <a:sym typeface="Times New Roman"/>
              </a:rPr>
              <a:t>In the rare event that implants fail and pregnancy occurs, providers must be aware that an ectopic pregnancy is possible and be prepared to treat this life-threatening condition. </a:t>
            </a:r>
            <a:endParaRPr/>
          </a:p>
          <a:p>
            <a:pPr indent="-228600" lvl="0" marL="457200" rtl="0" algn="l">
              <a:lnSpc>
                <a:spcPct val="100000"/>
              </a:lnSpc>
              <a:spcBef>
                <a:spcPts val="600"/>
              </a:spcBef>
              <a:spcAft>
                <a:spcPts val="0"/>
              </a:spcAft>
              <a:buSzPts val="1400"/>
              <a:buNone/>
            </a:pPr>
            <a:r>
              <a:t/>
            </a:r>
            <a:endParaRPr sz="1000">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4" name="Google Shape;644;p41:notes"/>
          <p:cNvSpPr txBox="1"/>
          <p:nvPr>
            <p:ph idx="1" type="body"/>
          </p:nvPr>
        </p:nvSpPr>
        <p:spPr>
          <a:xfrm>
            <a:off x="684213" y="3916363"/>
            <a:ext cx="5607050" cy="4495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SzPts val="1400"/>
              <a:buFont typeface="Noto Sans Symbols"/>
              <a:buNone/>
            </a:pPr>
            <a:r>
              <a:rPr lang="en-US" sz="1800">
                <a:latin typeface="Calibri"/>
                <a:ea typeface="Calibri"/>
                <a:cs typeface="Calibri"/>
                <a:sym typeface="Calibri"/>
              </a:rPr>
              <a:t>Before showing this </a:t>
            </a:r>
            <a:r>
              <a:rPr lang="en-US" sz="1800">
                <a:solidFill>
                  <a:srgbClr val="000000"/>
                </a:solidFill>
                <a:latin typeface="Calibri"/>
                <a:ea typeface="Calibri"/>
                <a:cs typeface="Calibri"/>
                <a:sym typeface="Calibri"/>
              </a:rPr>
              <a:t>slide, </a:t>
            </a:r>
            <a:r>
              <a:rPr b="1" lang="en-US" sz="1800">
                <a:latin typeface="Calibri"/>
                <a:ea typeface="Calibri"/>
                <a:cs typeface="Calibri"/>
                <a:sym typeface="Calibri"/>
              </a:rPr>
              <a:t>show</a:t>
            </a:r>
            <a:r>
              <a:rPr lang="en-US" sz="1800">
                <a:latin typeface="Calibri"/>
                <a:ea typeface="Calibri"/>
                <a:cs typeface="Calibri"/>
                <a:sym typeface="Calibri"/>
              </a:rPr>
              <a:t> the </a:t>
            </a:r>
            <a:r>
              <a:rPr lang="en-US" sz="1800">
                <a:solidFill>
                  <a:srgbClr val="000000"/>
                </a:solidFill>
                <a:latin typeface="Calibri"/>
                <a:ea typeface="Calibri"/>
                <a:cs typeface="Calibri"/>
                <a:sym typeface="Calibri"/>
              </a:rPr>
              <a:t>flip chart</a:t>
            </a:r>
            <a:r>
              <a:rPr lang="en-US" sz="1800">
                <a:latin typeface="Calibri"/>
                <a:ea typeface="Calibri"/>
                <a:cs typeface="Calibri"/>
                <a:sym typeface="Calibri"/>
              </a:rPr>
              <a:t> prepared in advance with the list of different conditions</a:t>
            </a:r>
            <a:r>
              <a:rPr lang="en-US" sz="1800">
                <a:latin typeface="Times New Roman"/>
                <a:ea typeface="Times New Roman"/>
                <a:cs typeface="Times New Roman"/>
                <a:sym typeface="Times New Roman"/>
              </a:rPr>
              <a:t>. </a:t>
            </a:r>
            <a:r>
              <a:rPr b="1" lang="en-US" sz="1800">
                <a:latin typeface="Calibri"/>
                <a:ea typeface="Calibri"/>
                <a:cs typeface="Calibri"/>
                <a:sym typeface="Calibri"/>
              </a:rPr>
              <a:t>Ask</a:t>
            </a:r>
            <a:r>
              <a:rPr lang="en-US" sz="1800">
                <a:latin typeface="Calibri"/>
                <a:ea typeface="Calibri"/>
                <a:cs typeface="Calibri"/>
                <a:sym typeface="Calibri"/>
              </a:rPr>
              <a:t> participants to identify conditions when you cannot insert an implant on the </a:t>
            </a:r>
            <a:r>
              <a:rPr lang="en-US" sz="1800">
                <a:solidFill>
                  <a:srgbClr val="000000"/>
                </a:solidFill>
                <a:latin typeface="Calibri"/>
                <a:ea typeface="Calibri"/>
                <a:cs typeface="Calibri"/>
                <a:sym typeface="Calibri"/>
              </a:rPr>
              <a:t>flip chart</a:t>
            </a:r>
            <a:r>
              <a:rPr lang="en-US" sz="1800">
                <a:latin typeface="Calibri"/>
                <a:ea typeface="Calibri"/>
                <a:cs typeface="Calibri"/>
                <a:sym typeface="Calibri"/>
              </a:rPr>
              <a:t>. </a:t>
            </a:r>
            <a:endParaRPr/>
          </a:p>
          <a:p>
            <a:pPr indent="0" lvl="0" marL="0" marR="0" rtl="0" algn="l">
              <a:lnSpc>
                <a:spcPct val="115000"/>
              </a:lnSpc>
              <a:spcBef>
                <a:spcPts val="1000"/>
              </a:spcBef>
              <a:spcAft>
                <a:spcPts val="0"/>
              </a:spcAft>
              <a:buSzPts val="1400"/>
              <a:buFont typeface="Noto Sans Symbols"/>
              <a:buNone/>
            </a:pPr>
            <a:r>
              <a:t/>
            </a:r>
            <a:endParaRPr b="1" i="0">
              <a:latin typeface="Times New Roman"/>
              <a:ea typeface="Times New Roman"/>
              <a:cs typeface="Times New Roman"/>
              <a:sym typeface="Times New Roman"/>
            </a:endParaRPr>
          </a:p>
          <a:p>
            <a:pPr indent="-228600" lvl="0" marL="457200" marR="0" rtl="0" algn="l">
              <a:lnSpc>
                <a:spcPct val="100000"/>
              </a:lnSpc>
              <a:spcBef>
                <a:spcPts val="1000"/>
              </a:spcBef>
              <a:spcAft>
                <a:spcPts val="0"/>
              </a:spcAft>
              <a:buClr>
                <a:srgbClr val="000000"/>
              </a:buClr>
              <a:buSzPts val="1400"/>
              <a:buFont typeface="Arial"/>
              <a:buNone/>
            </a:pPr>
            <a:r>
              <a:rPr b="1" i="0" lang="en-US">
                <a:latin typeface="Times New Roman"/>
                <a:ea typeface="Times New Roman"/>
                <a:cs typeface="Times New Roman"/>
                <a:sym typeface="Times New Roman"/>
              </a:rPr>
              <a:t>Discuss</a:t>
            </a:r>
            <a:r>
              <a:rPr i="0" lang="en-US">
                <a:latin typeface="Times New Roman"/>
                <a:ea typeface="Times New Roman"/>
                <a:cs typeface="Times New Roman"/>
                <a:sym typeface="Times New Roman"/>
              </a:rPr>
              <a:t> conditions included in categories 1 and 2. </a:t>
            </a:r>
            <a:r>
              <a:rPr b="1" i="0" lang="en-US">
                <a:latin typeface="Times New Roman"/>
                <a:ea typeface="Times New Roman"/>
                <a:cs typeface="Times New Roman"/>
                <a:sym typeface="Times New Roman"/>
              </a:rPr>
              <a:t>Remind</a:t>
            </a:r>
            <a:r>
              <a:rPr i="0" lang="en-US">
                <a:latin typeface="Times New Roman"/>
                <a:ea typeface="Times New Roman"/>
                <a:cs typeface="Times New Roman"/>
                <a:sym typeface="Times New Roman"/>
              </a:rPr>
              <a:t> participants that implants are safe for most women.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5" name="Google Shape;655;p42:notes"/>
          <p:cNvSpPr txBox="1"/>
          <p:nvPr>
            <p:ph idx="1" type="body"/>
          </p:nvPr>
        </p:nvSpPr>
        <p:spPr>
          <a:xfrm>
            <a:off x="684213" y="3741738"/>
            <a:ext cx="5607050" cy="4772025"/>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i="0" lang="en-US" sz="1100">
                <a:latin typeface="Times New Roman"/>
                <a:ea typeface="Times New Roman"/>
                <a:cs typeface="Times New Roman"/>
                <a:sym typeface="Times New Roman"/>
              </a:rPr>
              <a:t>Explain</a:t>
            </a:r>
            <a:r>
              <a:rPr i="0" lang="en-US" sz="1100">
                <a:latin typeface="Times New Roman"/>
                <a:ea typeface="Times New Roman"/>
                <a:cs typeface="Times New Roman"/>
                <a:sym typeface="Times New Roman"/>
              </a:rPr>
              <a:t> that although progestin-only implants are safe for most women, there are some exceptions.</a:t>
            </a:r>
            <a:r>
              <a:rPr i="0" lang="en-US" sz="1200">
                <a:latin typeface="Calibri"/>
                <a:ea typeface="Calibri"/>
                <a:cs typeface="Calibri"/>
                <a:sym typeface="Calibri"/>
              </a:rPr>
              <a:t> </a:t>
            </a:r>
            <a:r>
              <a:rPr i="0" lang="en-US" sz="1100">
                <a:latin typeface="Times New Roman"/>
                <a:ea typeface="Times New Roman"/>
                <a:cs typeface="Times New Roman"/>
                <a:sym typeface="Times New Roman"/>
              </a:rPr>
              <a:t>According to the WHO MEC, progestin-only implants are not generally recommended for women with category 3 conditions. In these situations, the risks of using this method usually outweigh the advantages. </a:t>
            </a:r>
            <a:endParaRPr i="0"/>
          </a:p>
          <a:p>
            <a:pPr indent="-228600" lvl="0" marL="457200" rtl="0" algn="l">
              <a:lnSpc>
                <a:spcPct val="100000"/>
              </a:lnSpc>
              <a:spcBef>
                <a:spcPts val="0"/>
              </a:spcBef>
              <a:spcAft>
                <a:spcPts val="0"/>
              </a:spcAft>
              <a:buSzPts val="1400"/>
              <a:buNone/>
            </a:pPr>
            <a:r>
              <a:rPr b="1" i="0" lang="en-US" sz="1100">
                <a:latin typeface="Times New Roman"/>
                <a:ea typeface="Times New Roman"/>
                <a:cs typeface="Times New Roman"/>
                <a:sym typeface="Times New Roman"/>
              </a:rPr>
              <a:t>Category 3 conditions include:</a:t>
            </a:r>
            <a:endParaRPr b="1" i="0" sz="1200">
              <a:latin typeface="Calibri"/>
              <a:ea typeface="Calibri"/>
              <a:cs typeface="Calibri"/>
              <a:sym typeface="Calibri"/>
            </a:endParaRPr>
          </a:p>
          <a:p>
            <a:pPr indent="-228600" lvl="0" marL="457200" rtl="0" algn="l">
              <a:lnSpc>
                <a:spcPct val="100000"/>
              </a:lnSpc>
              <a:spcBef>
                <a:spcPts val="0"/>
              </a:spcBef>
              <a:spcAft>
                <a:spcPts val="0"/>
              </a:spcAft>
              <a:buSzPts val="1400"/>
              <a:buFont typeface="Arial"/>
              <a:buChar char="•"/>
            </a:pPr>
            <a:r>
              <a:rPr lang="en-US" sz="1100">
                <a:latin typeface="Times New Roman"/>
                <a:ea typeface="Times New Roman"/>
                <a:cs typeface="Times New Roman"/>
                <a:sym typeface="Times New Roman"/>
              </a:rPr>
              <a:t>Acute blood clot in deep veins of legs or lungs, unexplained vaginal bleeding, history of breast cancer, severe liver disease and most liver tumors, certain cases of systemic lupus. </a:t>
            </a:r>
            <a:endParaRPr sz="1200">
              <a:latin typeface="Calibri"/>
              <a:ea typeface="Calibri"/>
              <a:cs typeface="Calibri"/>
              <a:sym typeface="Calibri"/>
            </a:endParaRPr>
          </a:p>
          <a:p>
            <a:pPr indent="-228600" lvl="0" marL="457200" rtl="0" algn="l">
              <a:lnSpc>
                <a:spcPct val="100000"/>
              </a:lnSpc>
              <a:spcBef>
                <a:spcPts val="0"/>
              </a:spcBef>
              <a:spcAft>
                <a:spcPts val="0"/>
              </a:spcAft>
              <a:buSzPts val="1400"/>
              <a:buFont typeface="Arial"/>
              <a:buChar char="•"/>
            </a:pPr>
            <a:r>
              <a:rPr lang="en-US" sz="1100">
                <a:latin typeface="Times New Roman"/>
                <a:ea typeface="Times New Roman"/>
                <a:cs typeface="Times New Roman"/>
                <a:sym typeface="Times New Roman"/>
              </a:rPr>
              <a:t>Women who develop ischemic heart disease, have a stroke, or develop migraine headaches with an aura while using implants should generally not continue using progestin-only implants. Women with category 4 conditions should not use implants. </a:t>
            </a:r>
            <a:endParaRPr/>
          </a:p>
          <a:p>
            <a:pPr indent="0" lvl="1" marL="114300" rtl="0" algn="l">
              <a:lnSpc>
                <a:spcPct val="100000"/>
              </a:lnSpc>
              <a:spcBef>
                <a:spcPts val="0"/>
              </a:spcBef>
              <a:spcAft>
                <a:spcPts val="0"/>
              </a:spcAft>
              <a:buSzPts val="1400"/>
              <a:buFont typeface="Times New Roman"/>
              <a:buNone/>
            </a:pPr>
            <a:r>
              <a:rPr lang="en-US" sz="1100">
                <a:latin typeface="Times New Roman"/>
                <a:ea typeface="Times New Roman"/>
                <a:cs typeface="Times New Roman"/>
                <a:sym typeface="Times New Roman"/>
              </a:rPr>
              <a:t>Current breast cancer is the only </a:t>
            </a:r>
            <a:r>
              <a:rPr b="1" lang="en-US" sz="1100">
                <a:latin typeface="Times New Roman"/>
                <a:ea typeface="Times New Roman"/>
                <a:cs typeface="Times New Roman"/>
                <a:sym typeface="Times New Roman"/>
              </a:rPr>
              <a:t>category 4 condition</a:t>
            </a:r>
            <a:r>
              <a:rPr lang="en-US" sz="1100">
                <a:latin typeface="Times New Roman"/>
                <a:ea typeface="Times New Roman"/>
                <a:cs typeface="Times New Roman"/>
                <a:sym typeface="Times New Roman"/>
              </a:rPr>
              <a:t>.   </a:t>
            </a:r>
            <a:r>
              <a:rPr b="1" lang="en-US"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3:notes"/>
          <p:cNvSpPr/>
          <p:nvPr>
            <p:ph idx="2" type="sldImg"/>
          </p:nvPr>
        </p:nvSpPr>
        <p:spPr>
          <a:xfrm>
            <a:off x="762000" y="685800"/>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5" name="Google Shape;665;p43:notes"/>
          <p:cNvSpPr txBox="1"/>
          <p:nvPr>
            <p:ph idx="1" type="body"/>
          </p:nvPr>
        </p:nvSpPr>
        <p:spPr>
          <a:xfrm>
            <a:off x="685800" y="3810000"/>
            <a:ext cx="5786438" cy="4581525"/>
          </a:xfrm>
          <a:prstGeom prst="rect">
            <a:avLst/>
          </a:prstGeom>
          <a:noFill/>
          <a:ln>
            <a:noFill/>
          </a:ln>
        </p:spPr>
        <p:txBody>
          <a:bodyPr anchorCtr="0" anchor="t" bIns="45700" lIns="91425" spcFirstLastPara="1" rIns="91425" wrap="square" tIns="45700">
            <a:noAutofit/>
          </a:bodyPr>
          <a:lstStyle/>
          <a:p>
            <a:pPr indent="-228600" lvl="0" marL="457200" rtl="0" algn="l">
              <a:lnSpc>
                <a:spcPct val="95000"/>
              </a:lnSpc>
              <a:spcBef>
                <a:spcPts val="540"/>
              </a:spcBef>
              <a:spcAft>
                <a:spcPts val="0"/>
              </a:spcAft>
              <a:buSzPts val="1400"/>
              <a:buNone/>
            </a:pPr>
            <a:r>
              <a:rPr b="1" i="0" lang="en-US">
                <a:latin typeface="Times New Roman"/>
                <a:ea typeface="Times New Roman"/>
                <a:cs typeface="Times New Roman"/>
                <a:sym typeface="Times New Roman"/>
              </a:rPr>
              <a:t>Ask participants: </a:t>
            </a:r>
            <a:r>
              <a:rPr i="0" lang="en-US">
                <a:latin typeface="Times New Roman"/>
                <a:ea typeface="Times New Roman"/>
                <a:cs typeface="Times New Roman"/>
                <a:sym typeface="Times New Roman"/>
              </a:rPr>
              <a:t>What advice should you give to clients with HIV who choose implants? </a:t>
            </a:r>
            <a:r>
              <a:rPr b="1" i="0" lang="en-US">
                <a:latin typeface="Times New Roman"/>
                <a:ea typeface="Times New Roman"/>
                <a:cs typeface="Times New Roman"/>
                <a:sym typeface="Times New Roman"/>
              </a:rPr>
              <a:t>Accept</a:t>
            </a:r>
            <a:r>
              <a:rPr i="0" lang="en-US">
                <a:latin typeface="Times New Roman"/>
                <a:ea typeface="Times New Roman"/>
                <a:cs typeface="Times New Roman"/>
                <a:sym typeface="Times New Roman"/>
              </a:rPr>
              <a:t> responses from several participants.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As appropriate, </a:t>
            </a:r>
            <a:r>
              <a:rPr b="1" lang="en-US"/>
              <a:t>encourage/invite </a:t>
            </a:r>
            <a:r>
              <a:rPr lang="en-US"/>
              <a:t>the partner to be present during counseling. Having an understanding and knowledge about implants will be helpful in counseling and supporting his partner in case she is experiencing any side-effects. He can also help remind her when it is time to remove the implant. </a:t>
            </a:r>
            <a:endParaRPr/>
          </a:p>
          <a:p>
            <a:pPr indent="0" lvl="0" marL="0" rtl="0" algn="l">
              <a:lnSpc>
                <a:spcPct val="100000"/>
              </a:lnSpc>
              <a:spcBef>
                <a:spcPts val="0"/>
              </a:spcBef>
              <a:spcAft>
                <a:spcPts val="0"/>
              </a:spcAft>
              <a:buSzPts val="1400"/>
              <a:buNone/>
            </a:pPr>
            <a:r>
              <a:t/>
            </a:r>
            <a:endParaRPr/>
          </a:p>
        </p:txBody>
      </p:sp>
      <p:sp>
        <p:nvSpPr>
          <p:cNvPr id="675" name="Google Shape;675;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300">
                <a:solidFill>
                  <a:srgbClr val="333333"/>
                </a:solidFill>
                <a:latin typeface="Open Sans"/>
                <a:ea typeface="Open Sans"/>
                <a:cs typeface="Open Sans"/>
                <a:sym typeface="Open Sans"/>
              </a:rPr>
              <a:t>Show</a:t>
            </a:r>
            <a:r>
              <a:rPr lang="en-US" sz="1300">
                <a:solidFill>
                  <a:srgbClr val="333333"/>
                </a:solidFill>
                <a:latin typeface="Open Sans"/>
                <a:ea typeface="Open Sans"/>
                <a:cs typeface="Open Sans"/>
                <a:sym typeface="Open Sans"/>
              </a:rPr>
              <a:t> the title of the slide and then </a:t>
            </a:r>
            <a:r>
              <a:rPr b="1" lang="en-US" sz="1300">
                <a:solidFill>
                  <a:srgbClr val="333333"/>
                </a:solidFill>
                <a:latin typeface="Open Sans"/>
                <a:ea typeface="Open Sans"/>
                <a:cs typeface="Open Sans"/>
                <a:sym typeface="Open Sans"/>
              </a:rPr>
              <a:t>brainstorm</a:t>
            </a:r>
            <a:r>
              <a:rPr lang="en-US" sz="1300">
                <a:solidFill>
                  <a:srgbClr val="333333"/>
                </a:solidFill>
                <a:latin typeface="Open Sans"/>
                <a:ea typeface="Open Sans"/>
                <a:cs typeface="Open Sans"/>
                <a:sym typeface="Open Sans"/>
              </a:rPr>
              <a:t>. </a:t>
            </a:r>
            <a:r>
              <a:rPr b="1" lang="en-US" sz="1300">
                <a:solidFill>
                  <a:srgbClr val="333333"/>
                </a:solidFill>
                <a:latin typeface="Open Sans"/>
                <a:ea typeface="Open Sans"/>
                <a:cs typeface="Open Sans"/>
                <a:sym typeface="Open Sans"/>
              </a:rPr>
              <a:t>Ask </a:t>
            </a:r>
            <a:r>
              <a:rPr lang="en-US" sz="1300">
                <a:solidFill>
                  <a:srgbClr val="333333"/>
                </a:solidFill>
                <a:latin typeface="Open Sans"/>
                <a:ea typeface="Open Sans"/>
                <a:cs typeface="Open Sans"/>
                <a:sym typeface="Open Sans"/>
              </a:rPr>
              <a:t>participants :</a:t>
            </a:r>
            <a:endParaRPr sz="1200">
              <a:solidFill>
                <a:schemeClr val="dk1"/>
              </a:solidFill>
              <a:latin typeface="Calibri"/>
              <a:ea typeface="Calibri"/>
              <a:cs typeface="Calibri"/>
              <a:sym typeface="Calibri"/>
            </a:endParaRPr>
          </a:p>
          <a:p>
            <a:pPr indent="-342900" lvl="0" marL="342900" rtl="0" algn="l">
              <a:lnSpc>
                <a:spcPct val="100000"/>
              </a:lnSpc>
              <a:spcBef>
                <a:spcPts val="0"/>
              </a:spcBef>
              <a:spcAft>
                <a:spcPts val="0"/>
              </a:spcAft>
              <a:buSzPts val="1400"/>
              <a:buFont typeface="Arial"/>
              <a:buAutoNum type="arabicPeriod"/>
            </a:pPr>
            <a:r>
              <a:rPr lang="en-US" sz="1300">
                <a:solidFill>
                  <a:srgbClr val="333333"/>
                </a:solidFill>
                <a:latin typeface="Open Sans"/>
                <a:ea typeface="Open Sans"/>
                <a:cs typeface="Open Sans"/>
                <a:sym typeface="Open Sans"/>
              </a:rPr>
              <a:t>What are the challenges that the clients face in provision of LARC Services in their setting?</a:t>
            </a:r>
            <a:endParaRPr sz="1200">
              <a:solidFill>
                <a:schemeClr val="dk1"/>
              </a:solidFill>
              <a:latin typeface="Calibri"/>
              <a:ea typeface="Calibri"/>
              <a:cs typeface="Calibri"/>
              <a:sym typeface="Calibri"/>
            </a:endParaRPr>
          </a:p>
          <a:p>
            <a:pPr indent="-342900" lvl="0" marL="342900" rtl="0" algn="l">
              <a:lnSpc>
                <a:spcPct val="100000"/>
              </a:lnSpc>
              <a:spcBef>
                <a:spcPts val="0"/>
              </a:spcBef>
              <a:spcAft>
                <a:spcPts val="0"/>
              </a:spcAft>
              <a:buSzPts val="1400"/>
              <a:buFont typeface="Arial"/>
              <a:buAutoNum type="arabicPeriod"/>
            </a:pPr>
            <a:r>
              <a:rPr lang="en-US" sz="1300">
                <a:solidFill>
                  <a:srgbClr val="333333"/>
                </a:solidFill>
                <a:latin typeface="Open Sans"/>
                <a:ea typeface="Open Sans"/>
                <a:cs typeface="Open Sans"/>
                <a:sym typeface="Open Sans"/>
              </a:rPr>
              <a:t>What challenges do they (providers)  face in providing LARC Services during crisis?</a:t>
            </a:r>
            <a:endParaRPr sz="1200">
              <a:solidFill>
                <a:schemeClr val="dk1"/>
              </a:solidFill>
              <a:latin typeface="Calibri"/>
              <a:ea typeface="Calibri"/>
              <a:cs typeface="Calibri"/>
              <a:sym typeface="Calibri"/>
            </a:endParaRPr>
          </a:p>
          <a:p>
            <a:pPr indent="-342900" lvl="0" marL="342900" rtl="0" algn="l">
              <a:lnSpc>
                <a:spcPct val="100000"/>
              </a:lnSpc>
              <a:spcBef>
                <a:spcPts val="0"/>
              </a:spcBef>
              <a:spcAft>
                <a:spcPts val="0"/>
              </a:spcAft>
              <a:buSzPts val="1400"/>
              <a:buFont typeface="Arial"/>
              <a:buAutoNum type="arabicPeriod"/>
            </a:pPr>
            <a:r>
              <a:rPr lang="en-US" sz="1300">
                <a:solidFill>
                  <a:srgbClr val="333333"/>
                </a:solidFill>
                <a:latin typeface="Open Sans"/>
                <a:ea typeface="Open Sans"/>
                <a:cs typeface="Open Sans"/>
                <a:sym typeface="Open Sans"/>
              </a:rPr>
              <a:t>How are they addressed in their setting.</a:t>
            </a:r>
            <a:endParaRPr/>
          </a:p>
          <a:p>
            <a:pPr indent="0" lvl="0" marL="0" rtl="0" algn="l">
              <a:lnSpc>
                <a:spcPct val="100000"/>
              </a:lnSpc>
              <a:spcBef>
                <a:spcPts val="0"/>
              </a:spcBef>
              <a:spcAft>
                <a:spcPts val="0"/>
              </a:spcAft>
              <a:buSzPts val="1400"/>
              <a:buNone/>
            </a:pPr>
            <a:r>
              <a:rPr lang="en-US" sz="1300">
                <a:solidFill>
                  <a:srgbClr val="333333"/>
                </a:solidFill>
                <a:latin typeface="Open Sans"/>
                <a:ea typeface="Open Sans"/>
                <a:cs typeface="Open Sans"/>
                <a:sym typeface="Open Sans"/>
              </a:rPr>
              <a:t>Then</a:t>
            </a:r>
            <a:r>
              <a:rPr b="1" lang="en-US" sz="1300">
                <a:solidFill>
                  <a:srgbClr val="333333"/>
                </a:solidFill>
                <a:latin typeface="Open Sans"/>
                <a:ea typeface="Open Sans"/>
                <a:cs typeface="Open Sans"/>
                <a:sym typeface="Open Sans"/>
              </a:rPr>
              <a:t> click </a:t>
            </a:r>
            <a:r>
              <a:rPr lang="en-US" sz="1300">
                <a:solidFill>
                  <a:srgbClr val="333333"/>
                </a:solidFill>
                <a:latin typeface="Open Sans"/>
                <a:ea typeface="Open Sans"/>
                <a:cs typeface="Open Sans"/>
                <a:sym typeface="Open Sans"/>
              </a:rPr>
              <a:t>the mouse to show the points and </a:t>
            </a:r>
            <a:r>
              <a:rPr b="1" lang="en-US" sz="1300">
                <a:solidFill>
                  <a:srgbClr val="333333"/>
                </a:solidFill>
                <a:latin typeface="Open Sans"/>
                <a:ea typeface="Open Sans"/>
                <a:cs typeface="Open Sans"/>
                <a:sym typeface="Open Sans"/>
              </a:rPr>
              <a:t>discuss</a:t>
            </a:r>
            <a:r>
              <a:rPr lang="en-US" sz="1300">
                <a:solidFill>
                  <a:srgbClr val="333333"/>
                </a:solidFill>
                <a:latin typeface="Open Sans"/>
                <a:ea typeface="Open Sans"/>
                <a:cs typeface="Open Sans"/>
                <a:sym typeface="Open Sans"/>
              </a:rPr>
              <a:t>. </a:t>
            </a:r>
            <a:endParaRPr/>
          </a:p>
          <a:p>
            <a:pPr indent="0" lvl="0" marL="0" rtl="0" algn="l">
              <a:lnSpc>
                <a:spcPct val="100000"/>
              </a:lnSpc>
              <a:spcBef>
                <a:spcPts val="0"/>
              </a:spcBef>
              <a:spcAft>
                <a:spcPts val="0"/>
              </a:spcAft>
              <a:buSzPts val="1400"/>
              <a:buNone/>
            </a:pPr>
            <a:r>
              <a:t/>
            </a:r>
            <a:endParaRPr sz="1300">
              <a:solidFill>
                <a:srgbClr val="333333"/>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rPr lang="en-US" sz="1300">
                <a:solidFill>
                  <a:srgbClr val="333333"/>
                </a:solidFill>
                <a:latin typeface="Open Sans"/>
                <a:ea typeface="Open Sans"/>
                <a:cs typeface="Open Sans"/>
                <a:sym typeface="Open Sans"/>
              </a:rPr>
              <a:t>Family planning is under-prioritized when compared to competing issues in resource-poor settings, and even more neglected in conflict settings (Austin </a:t>
            </a:r>
            <a:r>
              <a:rPr i="1" lang="en-US" sz="1300">
                <a:solidFill>
                  <a:srgbClr val="333333"/>
                </a:solidFill>
                <a:latin typeface="Open Sans"/>
                <a:ea typeface="Open Sans"/>
                <a:cs typeface="Open Sans"/>
                <a:sym typeface="Open Sans"/>
              </a:rPr>
              <a:t>et al.</a:t>
            </a:r>
            <a:r>
              <a:rPr lang="en-US" sz="1300">
                <a:solidFill>
                  <a:srgbClr val="333333"/>
                </a:solidFill>
                <a:latin typeface="Open Sans"/>
                <a:ea typeface="Open Sans"/>
                <a:cs typeface="Open Sans"/>
                <a:sym typeface="Open Sans"/>
              </a:rPr>
              <a:t> </a:t>
            </a:r>
            <a:r>
              <a:rPr lang="en-US" sz="1300">
                <a:solidFill>
                  <a:schemeClr val="hlink"/>
                </a:solidFill>
                <a:uFill>
                  <a:noFill/>
                </a:uFill>
                <a:latin typeface="Open Sans"/>
                <a:ea typeface="Open Sans"/>
                <a:cs typeface="Open Sans"/>
                <a:sym typeface="Open Sans"/>
                <a:hlinkClick r:id="rId2"/>
              </a:rPr>
              <a:t>2008</a:t>
            </a:r>
            <a:r>
              <a:rPr lang="en-US" sz="1300">
                <a:solidFill>
                  <a:srgbClr val="333333"/>
                </a:solidFill>
                <a:latin typeface="Open Sans"/>
                <a:ea typeface="Open Sans"/>
                <a:cs typeface="Open Sans"/>
                <a:sym typeface="Open Sans"/>
              </a:rPr>
              <a:t>, Patel </a:t>
            </a:r>
            <a:r>
              <a:rPr i="1" lang="en-US" sz="1300">
                <a:solidFill>
                  <a:srgbClr val="333333"/>
                </a:solidFill>
                <a:latin typeface="Open Sans"/>
                <a:ea typeface="Open Sans"/>
                <a:cs typeface="Open Sans"/>
                <a:sym typeface="Open Sans"/>
              </a:rPr>
              <a:t>et al.</a:t>
            </a:r>
            <a:r>
              <a:rPr lang="en-US" sz="1300">
                <a:solidFill>
                  <a:srgbClr val="333333"/>
                </a:solidFill>
                <a:latin typeface="Open Sans"/>
                <a:ea typeface="Open Sans"/>
                <a:cs typeface="Open Sans"/>
                <a:sym typeface="Open Sans"/>
              </a:rPr>
              <a:t> </a:t>
            </a:r>
            <a:r>
              <a:rPr lang="en-US" sz="1300">
                <a:solidFill>
                  <a:schemeClr val="hlink"/>
                </a:solidFill>
                <a:uFill>
                  <a:noFill/>
                </a:uFill>
                <a:latin typeface="Open Sans"/>
                <a:ea typeface="Open Sans"/>
                <a:cs typeface="Open Sans"/>
                <a:sym typeface="Open Sans"/>
                <a:hlinkClick r:id="rId3"/>
              </a:rPr>
              <a:t>2009</a:t>
            </a:r>
            <a:r>
              <a:rPr lang="en-US" sz="1300">
                <a:solidFill>
                  <a:srgbClr val="333333"/>
                </a:solidFill>
                <a:latin typeface="Open Sans"/>
                <a:ea typeface="Open Sans"/>
                <a:cs typeface="Open Sans"/>
                <a:sym typeface="Open Sans"/>
              </a:rPr>
              <a:t>, Prata </a:t>
            </a:r>
            <a:r>
              <a:rPr lang="en-US" sz="1300">
                <a:solidFill>
                  <a:schemeClr val="hlink"/>
                </a:solidFill>
                <a:uFill>
                  <a:noFill/>
                </a:uFill>
                <a:latin typeface="Open Sans"/>
                <a:ea typeface="Open Sans"/>
                <a:cs typeface="Open Sans"/>
                <a:sym typeface="Open Sans"/>
                <a:hlinkClick r:id="rId4"/>
              </a:rPr>
              <a:t>2009</a:t>
            </a:r>
            <a:r>
              <a:rPr lang="en-US" sz="1300">
                <a:solidFill>
                  <a:srgbClr val="333333"/>
                </a:solidFill>
                <a:latin typeface="Open Sans"/>
                <a:ea typeface="Open Sans"/>
                <a:cs typeface="Open Sans"/>
                <a:sym typeface="Open Sans"/>
              </a:rPr>
              <a:t>). </a:t>
            </a:r>
            <a:endParaRPr/>
          </a:p>
        </p:txBody>
      </p:sp>
      <p:sp>
        <p:nvSpPr>
          <p:cNvPr id="683" name="Google Shape;683;p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is research data that supports extended use for most methods of long-acting reversible contraception (LARC) available in the United States. Studies have concluded that some hormonal IUDs (Mirena, Liletta), as well as the copper IUD (Paragard) and the contraceptive implant (Nexplanon), are effective beyond their FDA-approved duration. When counseling a patient on extended use, inform them of both the FDA-approved duration and the evidence-based duration, and explain why the official label may not represent the most up-to-date research findings. Patients can make the choice for themselves about extending use of their LARC device, particularly in times when a visit to a provider is difficult. </a:t>
            </a:r>
            <a:endParaRPr/>
          </a:p>
        </p:txBody>
      </p:sp>
      <p:sp>
        <p:nvSpPr>
          <p:cNvPr id="697" name="Google Shape;697;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latin typeface="Arial"/>
                <a:ea typeface="Arial"/>
                <a:cs typeface="Arial"/>
                <a:sym typeface="Arial"/>
              </a:rPr>
              <a:t>Explain</a:t>
            </a:r>
            <a:r>
              <a:rPr lang="en-US">
                <a:latin typeface="Arial"/>
                <a:ea typeface="Arial"/>
                <a:cs typeface="Arial"/>
                <a:sym typeface="Arial"/>
              </a:rPr>
              <a:t> that t</a:t>
            </a:r>
            <a:r>
              <a:rPr lang="en-US"/>
              <a:t>he Inter-Agency Emergency Reproductive Health Kits (IARH Kits):</a:t>
            </a:r>
            <a:endParaRPr/>
          </a:p>
          <a:p>
            <a:pPr indent="-171450" lvl="0" marL="171450" rtl="0" algn="l">
              <a:lnSpc>
                <a:spcPct val="115000"/>
              </a:lnSpc>
              <a:spcBef>
                <a:spcPts val="0"/>
              </a:spcBef>
              <a:spcAft>
                <a:spcPts val="0"/>
              </a:spcAft>
              <a:buClr>
                <a:schemeClr val="dk1"/>
              </a:buClr>
              <a:buSzPts val="1100"/>
              <a:buFont typeface="Arial"/>
              <a:buChar char="•"/>
            </a:pPr>
            <a:r>
              <a:rPr lang="en-US"/>
              <a:t>Are a set of kits that contain </a:t>
            </a:r>
            <a:r>
              <a:rPr b="1" lang="en-US"/>
              <a:t>all the medicines and other commodities required to deliver priority SRH services, including long-acting reversible contraception.</a:t>
            </a:r>
            <a:endParaRPr/>
          </a:p>
          <a:p>
            <a:pPr indent="-171450" lvl="0" marL="171450" rtl="0" algn="l">
              <a:lnSpc>
                <a:spcPct val="115000"/>
              </a:lnSpc>
              <a:spcBef>
                <a:spcPts val="0"/>
              </a:spcBef>
              <a:spcAft>
                <a:spcPts val="0"/>
              </a:spcAft>
              <a:buClr>
                <a:schemeClr val="dk1"/>
              </a:buClr>
              <a:buSzPts val="1100"/>
              <a:buFont typeface="Arial"/>
              <a:buChar char="•"/>
            </a:pPr>
            <a:r>
              <a:rPr lang="en-US"/>
              <a:t>Are designed for use at the </a:t>
            </a:r>
            <a:r>
              <a:rPr b="1" lang="en-US"/>
              <a:t>onset of the humanitarian response</a:t>
            </a:r>
            <a:r>
              <a:rPr lang="en-US"/>
              <a:t>, even in the most conflict-affected and resource-limited settings.</a:t>
            </a:r>
            <a:endParaRPr/>
          </a:p>
          <a:p>
            <a:pPr indent="-171450" lvl="0" marL="171450" rtl="0" algn="l">
              <a:lnSpc>
                <a:spcPct val="115000"/>
              </a:lnSpc>
              <a:spcBef>
                <a:spcPts val="0"/>
              </a:spcBef>
              <a:spcAft>
                <a:spcPts val="0"/>
              </a:spcAft>
              <a:buClr>
                <a:schemeClr val="dk1"/>
              </a:buClr>
              <a:buSzPts val="1100"/>
              <a:buFont typeface="Arial"/>
              <a:buChar char="•"/>
            </a:pPr>
            <a:r>
              <a:rPr lang="en-US"/>
              <a:t>Contain supplies calculated to be </a:t>
            </a:r>
            <a:r>
              <a:rPr b="1" lang="en-US"/>
              <a:t>sufficient for a three-month period </a:t>
            </a:r>
            <a:r>
              <a:rPr lang="en-US"/>
              <a:t>for the population size covered by the health facility level targeted by each IARH Kits.</a:t>
            </a:r>
            <a:endParaRPr/>
          </a:p>
          <a:p>
            <a:pPr indent="-171450" lvl="0" marL="171450" rtl="0" algn="l">
              <a:lnSpc>
                <a:spcPct val="115000"/>
              </a:lnSpc>
              <a:spcBef>
                <a:spcPts val="0"/>
              </a:spcBef>
              <a:spcAft>
                <a:spcPts val="0"/>
              </a:spcAft>
              <a:buClr>
                <a:schemeClr val="dk1"/>
              </a:buClr>
              <a:buSzPts val="1100"/>
              <a:buFont typeface="Arial"/>
              <a:buChar char="•"/>
            </a:pPr>
            <a:r>
              <a:rPr lang="en-US"/>
              <a:t>Consist of </a:t>
            </a:r>
            <a:r>
              <a:rPr b="1" lang="en-US"/>
              <a:t>core kits </a:t>
            </a:r>
            <a:r>
              <a:rPr lang="en-US"/>
              <a:t>whose contents are suitable for all contexts and </a:t>
            </a:r>
            <a:r>
              <a:rPr b="1" lang="en-US"/>
              <a:t>complementary kits </a:t>
            </a:r>
            <a:r>
              <a:rPr lang="en-US"/>
              <a:t>containing contraceptives and medicines that either were not widely used or approved for use by government regulatory authorities prior to the crisis.</a:t>
            </a:r>
            <a:endParaRPr/>
          </a:p>
          <a:p>
            <a:pPr indent="-101600" lvl="0" marL="17145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The Complementary Kits contain </a:t>
            </a:r>
            <a:r>
              <a:rPr b="1" lang="en-US"/>
              <a:t>all supplies and equipment required to deliver LARC services (IUD and implant). </a:t>
            </a:r>
            <a:r>
              <a:rPr lang="en-US"/>
              <a:t>Each LARC method has its own complementary kit. All kits have two parts (part A = equipment; part B = consumables), which are intended to be used together but may be ordered separately. </a:t>
            </a:r>
            <a:endParaRPr/>
          </a:p>
          <a:p>
            <a:pPr indent="0" lvl="0" marL="0" rtl="0" algn="l">
              <a:lnSpc>
                <a:spcPct val="100000"/>
              </a:lnSpc>
              <a:spcBef>
                <a:spcPts val="0"/>
              </a:spcBef>
              <a:spcAft>
                <a:spcPts val="0"/>
              </a:spcAft>
              <a:buSzPts val="1400"/>
              <a:buNone/>
            </a:pPr>
            <a:r>
              <a:t/>
            </a:r>
            <a:endParaRPr/>
          </a:p>
        </p:txBody>
      </p:sp>
      <p:sp>
        <p:nvSpPr>
          <p:cNvPr id="705" name="Google Shape;705;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Ask</a:t>
            </a:r>
            <a:r>
              <a:rPr lang="en-US"/>
              <a:t> participants what do they think are the important points about LARC methods. </a:t>
            </a:r>
            <a:r>
              <a:rPr b="1" lang="en-US"/>
              <a:t>List</a:t>
            </a:r>
            <a:r>
              <a:rPr lang="en-US"/>
              <a:t> them on the flip chart. </a:t>
            </a:r>
            <a:r>
              <a:rPr b="1" lang="en-US"/>
              <a:t>Read and reinforce </a:t>
            </a:r>
            <a:r>
              <a:rPr lang="en-US"/>
              <a:t>these important points to remember about LARC methods.</a:t>
            </a:r>
            <a:endParaRPr/>
          </a:p>
        </p:txBody>
      </p:sp>
      <p:sp>
        <p:nvSpPr>
          <p:cNvPr id="715" name="Google Shape;715;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Summarize</a:t>
            </a:r>
            <a:r>
              <a:rPr lang="en-US"/>
              <a:t> the key points and tell the participants to review detailed information about LARCs in the method fact sheets.</a:t>
            </a:r>
            <a:endParaRPr/>
          </a:p>
        </p:txBody>
      </p:sp>
      <p:sp>
        <p:nvSpPr>
          <p:cNvPr id="723" name="Google Shape;723;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7" name="Google Shape;747;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Ask</a:t>
            </a:r>
            <a:r>
              <a:rPr lang="en-US"/>
              <a:t> participants about their understanding of infection prevention. Who needs to use infection prevention practices in facilities? </a:t>
            </a:r>
            <a:r>
              <a:rPr b="1" lang="en-US"/>
              <a:t>Write </a:t>
            </a:r>
            <a:r>
              <a:rPr lang="en-US"/>
              <a:t>their responses on the flip chart. </a:t>
            </a:r>
            <a:endParaRPr/>
          </a:p>
          <a:p>
            <a:pPr indent="0" lvl="0" marL="0" rtl="0" algn="l">
              <a:lnSpc>
                <a:spcPct val="100000"/>
              </a:lnSpc>
              <a:spcBef>
                <a:spcPts val="0"/>
              </a:spcBef>
              <a:spcAft>
                <a:spcPts val="0"/>
              </a:spcAft>
              <a:buSzPts val="1400"/>
              <a:buNone/>
            </a:pPr>
            <a:r>
              <a:t/>
            </a:r>
            <a:endParaRPr/>
          </a:p>
          <a:p>
            <a:pPr indent="-298450" lvl="0" marL="457200" rtl="0" algn="l">
              <a:lnSpc>
                <a:spcPct val="100000"/>
              </a:lnSpc>
              <a:spcBef>
                <a:spcPts val="0"/>
              </a:spcBef>
              <a:spcAft>
                <a:spcPts val="0"/>
              </a:spcAft>
              <a:buClr>
                <a:schemeClr val="dk1"/>
              </a:buClr>
              <a:buSzPts val="1100"/>
              <a:buFont typeface="Noto Sans Symbols"/>
              <a:buChar char="●"/>
            </a:pPr>
            <a:r>
              <a:rPr lang="en-US" sz="1100"/>
              <a:t>Infections are spread through using bad or unsafe practices, which lead to the transmission of infection through a process known as the “infection transmission cycle”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Explain</a:t>
            </a:r>
            <a:r>
              <a:rPr lang="en-US"/>
              <a:t> that the purpose of infection prevention is to protect providers, clients, and visitors from acquiring infections during health care facility visits, ensure compliance with standard precautions for all patients at all times, and apply transmission-based precautions to all patients with potential or confirmed infections that are transmitted via contact, droplet, and airborne routes. These practices should be used by every person working in the facility at any level. It is everyone’s responsibility. Strong infection prevention practices at the health facility also protects spread of infection within the community.  </a:t>
            </a:r>
            <a:endParaRPr/>
          </a:p>
        </p:txBody>
      </p:sp>
      <p:sp>
        <p:nvSpPr>
          <p:cNvPr id="755" name="Google Shape;755;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63" name="Google Shape;763;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4" name="Google Shape;76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050">
                <a:latin typeface="Arial"/>
                <a:ea typeface="Arial"/>
                <a:cs typeface="Arial"/>
                <a:sym typeface="Arial"/>
              </a:rPr>
              <a:t>Explain</a:t>
            </a:r>
            <a:r>
              <a:rPr lang="en-US" sz="1050">
                <a:latin typeface="Arial"/>
                <a:ea typeface="Arial"/>
                <a:cs typeface="Arial"/>
                <a:sym typeface="Arial"/>
              </a:rPr>
              <a:t> that the infection transmission cycle is a cornerstone in the prevention and control of infections. Knowledge about ways to break the cycle can assist health care facilities in putting together prevention strategies to stop the spread of infections.</a:t>
            </a:r>
            <a:endParaRPr/>
          </a:p>
          <a:p>
            <a:pPr indent="0" lvl="0" marL="0" rtl="0" algn="l">
              <a:lnSpc>
                <a:spcPct val="100000"/>
              </a:lnSpc>
              <a:spcBef>
                <a:spcPts val="0"/>
              </a:spcBef>
              <a:spcAft>
                <a:spcPts val="0"/>
              </a:spcAft>
              <a:buSzPts val="1400"/>
              <a:buNone/>
            </a:pPr>
            <a:r>
              <a:t/>
            </a:r>
            <a:endParaRPr sz="1050">
              <a:latin typeface="Arial"/>
              <a:ea typeface="Arial"/>
              <a:cs typeface="Arial"/>
              <a:sym typeface="Arial"/>
            </a:endParaRPr>
          </a:p>
          <a:p>
            <a:pPr indent="-171450" lvl="0" marL="171450" rtl="0" algn="l">
              <a:lnSpc>
                <a:spcPct val="100000"/>
              </a:lnSpc>
              <a:spcBef>
                <a:spcPts val="0"/>
              </a:spcBef>
              <a:spcAft>
                <a:spcPts val="0"/>
              </a:spcAft>
              <a:buClr>
                <a:schemeClr val="dk1"/>
              </a:buClr>
              <a:buSzPts val="1050"/>
              <a:buFont typeface="Arial"/>
              <a:buChar char="•"/>
            </a:pPr>
            <a:r>
              <a:rPr lang="en-US" sz="1050">
                <a:latin typeface="Arial"/>
                <a:ea typeface="Arial"/>
                <a:cs typeface="Arial"/>
                <a:sym typeface="Arial"/>
              </a:rPr>
              <a:t>There must be an </a:t>
            </a:r>
            <a:r>
              <a:rPr b="1" lang="en-US" sz="1050">
                <a:latin typeface="Arial"/>
                <a:ea typeface="Arial"/>
                <a:cs typeface="Arial"/>
                <a:sym typeface="Arial"/>
              </a:rPr>
              <a:t>agent</a:t>
            </a:r>
            <a:r>
              <a:rPr lang="en-US" sz="1050">
                <a:latin typeface="Arial"/>
                <a:ea typeface="Arial"/>
                <a:cs typeface="Arial"/>
                <a:sym typeface="Arial"/>
              </a:rPr>
              <a:t>—something that can cause illness (virus, bacteria, etc.).</a:t>
            </a:r>
            <a:endParaRPr/>
          </a:p>
          <a:p>
            <a:pPr indent="-171450" lvl="0" marL="171450" rtl="0" algn="l">
              <a:lnSpc>
                <a:spcPct val="100000"/>
              </a:lnSpc>
              <a:spcBef>
                <a:spcPts val="0"/>
              </a:spcBef>
              <a:spcAft>
                <a:spcPts val="0"/>
              </a:spcAft>
              <a:buClr>
                <a:schemeClr val="dk1"/>
              </a:buClr>
              <a:buSzPts val="1050"/>
              <a:buFont typeface="Arial"/>
              <a:buChar char="•"/>
            </a:pPr>
            <a:r>
              <a:rPr lang="en-US" sz="1050">
                <a:latin typeface="Arial"/>
                <a:ea typeface="Arial"/>
                <a:cs typeface="Arial"/>
                <a:sym typeface="Arial"/>
              </a:rPr>
              <a:t>The agent must have a place it can live (</a:t>
            </a:r>
            <a:r>
              <a:rPr b="1" lang="en-US" sz="1050">
                <a:latin typeface="Arial"/>
                <a:ea typeface="Arial"/>
                <a:cs typeface="Arial"/>
                <a:sym typeface="Arial"/>
              </a:rPr>
              <a:t>host </a:t>
            </a:r>
            <a:r>
              <a:rPr lang="en-US" sz="1050">
                <a:latin typeface="Arial"/>
                <a:ea typeface="Arial"/>
                <a:cs typeface="Arial"/>
                <a:sym typeface="Arial"/>
              </a:rPr>
              <a:t>or </a:t>
            </a:r>
            <a:r>
              <a:rPr b="1" lang="en-US" sz="1050">
                <a:latin typeface="Arial"/>
                <a:ea typeface="Arial"/>
                <a:cs typeface="Arial"/>
                <a:sym typeface="Arial"/>
              </a:rPr>
              <a:t>reservoir</a:t>
            </a:r>
            <a:r>
              <a:rPr lang="en-US" sz="1050">
                <a:latin typeface="Arial"/>
                <a:ea typeface="Arial"/>
                <a:cs typeface="Arial"/>
                <a:sym typeface="Arial"/>
              </a:rPr>
              <a:t>). Many microorganisms that cause disease in humans (pathogenic organisms) multiply in humans and are transmitted from person to person.</a:t>
            </a:r>
            <a:endParaRPr/>
          </a:p>
          <a:p>
            <a:pPr indent="-171450" lvl="0" marL="171450" rtl="0" algn="l">
              <a:lnSpc>
                <a:spcPct val="100000"/>
              </a:lnSpc>
              <a:spcBef>
                <a:spcPts val="0"/>
              </a:spcBef>
              <a:spcAft>
                <a:spcPts val="0"/>
              </a:spcAft>
              <a:buClr>
                <a:schemeClr val="dk1"/>
              </a:buClr>
              <a:buSzPts val="1050"/>
              <a:buFont typeface="Arial"/>
              <a:buChar char="•"/>
            </a:pPr>
            <a:r>
              <a:rPr lang="en-US" sz="1050">
                <a:latin typeface="Arial"/>
                <a:ea typeface="Arial"/>
                <a:cs typeface="Arial"/>
                <a:sym typeface="Arial"/>
              </a:rPr>
              <a:t>The agent must have the right environment outside the host to survive. After the microorganism leaves its host, it must have a suitable environment in which to survive until it infects another person. </a:t>
            </a:r>
            <a:endParaRPr/>
          </a:p>
          <a:p>
            <a:pPr indent="-171450" lvl="0" marL="171450" rtl="0" algn="l">
              <a:lnSpc>
                <a:spcPct val="100000"/>
              </a:lnSpc>
              <a:spcBef>
                <a:spcPts val="0"/>
              </a:spcBef>
              <a:spcAft>
                <a:spcPts val="0"/>
              </a:spcAft>
              <a:buClr>
                <a:schemeClr val="dk1"/>
              </a:buClr>
              <a:buSzPts val="1050"/>
              <a:buFont typeface="Arial"/>
              <a:buChar char="•"/>
            </a:pPr>
            <a:r>
              <a:rPr lang="en-US" sz="1050">
                <a:latin typeface="Arial"/>
                <a:ea typeface="Arial"/>
                <a:cs typeface="Arial"/>
                <a:sym typeface="Arial"/>
              </a:rPr>
              <a:t>There must be a person who can catch the disease (</a:t>
            </a:r>
            <a:r>
              <a:rPr b="1" lang="en-US" sz="1050">
                <a:latin typeface="Arial"/>
                <a:ea typeface="Arial"/>
                <a:cs typeface="Arial"/>
                <a:sym typeface="Arial"/>
              </a:rPr>
              <a:t>susceptible host</a:t>
            </a:r>
            <a:r>
              <a:rPr lang="en-US" sz="1050">
                <a:latin typeface="Arial"/>
                <a:ea typeface="Arial"/>
                <a:cs typeface="Arial"/>
                <a:sym typeface="Arial"/>
              </a:rPr>
              <a:t>). For a person to catch an infectious disease (e.g., mumps, measles, or chicken pox,) they must be susceptible to that disease. </a:t>
            </a:r>
            <a:endParaRPr/>
          </a:p>
          <a:p>
            <a:pPr indent="-171450" lvl="0" marL="171450" rtl="0" algn="l">
              <a:lnSpc>
                <a:spcPct val="100000"/>
              </a:lnSpc>
              <a:spcBef>
                <a:spcPts val="0"/>
              </a:spcBef>
              <a:spcAft>
                <a:spcPts val="0"/>
              </a:spcAft>
              <a:buClr>
                <a:schemeClr val="dk1"/>
              </a:buClr>
              <a:buSzPts val="1050"/>
              <a:buFont typeface="Arial"/>
              <a:buChar char="•"/>
            </a:pPr>
            <a:r>
              <a:rPr lang="en-US" sz="1050">
                <a:latin typeface="Arial"/>
                <a:ea typeface="Arial"/>
                <a:cs typeface="Arial"/>
                <a:sym typeface="Arial"/>
              </a:rPr>
              <a:t>An </a:t>
            </a:r>
            <a:r>
              <a:rPr b="1" lang="en-US" sz="1050">
                <a:latin typeface="Arial"/>
                <a:ea typeface="Arial"/>
                <a:cs typeface="Arial"/>
                <a:sym typeface="Arial"/>
              </a:rPr>
              <a:t>agent </a:t>
            </a:r>
            <a:r>
              <a:rPr lang="en-US" sz="1050">
                <a:latin typeface="Arial"/>
                <a:ea typeface="Arial"/>
                <a:cs typeface="Arial"/>
                <a:sym typeface="Arial"/>
              </a:rPr>
              <a:t>must have a way to move from its host to infect the next susceptible host. </a:t>
            </a:r>
            <a:r>
              <a:rPr lang="en-US" sz="1050"/>
              <a:t>Susceptible hosts are patients, health care workers, and visitors who may become infected by the infecting microorganisms.</a:t>
            </a:r>
            <a:endParaRPr/>
          </a:p>
          <a:p>
            <a:pPr indent="0" lvl="0" marL="0" rtl="0" algn="l">
              <a:lnSpc>
                <a:spcPct val="100000"/>
              </a:lnSpc>
              <a:spcBef>
                <a:spcPts val="0"/>
              </a:spcBef>
              <a:spcAft>
                <a:spcPts val="0"/>
              </a:spcAft>
              <a:buSzPts val="1400"/>
              <a:buNone/>
            </a:pPr>
            <a:r>
              <a:t/>
            </a:r>
            <a:endParaRPr sz="1050"/>
          </a:p>
          <a:p>
            <a:pPr indent="0" lvl="0" marL="0" rtl="0" algn="l">
              <a:lnSpc>
                <a:spcPct val="100000"/>
              </a:lnSpc>
              <a:spcBef>
                <a:spcPts val="0"/>
              </a:spcBef>
              <a:spcAft>
                <a:spcPts val="0"/>
              </a:spcAft>
              <a:buSzPts val="1400"/>
              <a:buNone/>
            </a:pPr>
            <a:r>
              <a:rPr lang="en-US" sz="1050"/>
              <a:t>Infection prevention practices are used to make a break in this cycle at any point .</a:t>
            </a:r>
            <a:endParaRPr sz="1050"/>
          </a:p>
          <a:p>
            <a:pPr indent="0" lvl="0" marL="0" rtl="0" algn="l">
              <a:lnSpc>
                <a:spcPct val="100000"/>
              </a:lnSpc>
              <a:spcBef>
                <a:spcPts val="0"/>
              </a:spcBef>
              <a:spcAft>
                <a:spcPts val="0"/>
              </a:spcAft>
              <a:buSzPts val="1400"/>
              <a:buNone/>
            </a:pPr>
            <a:r>
              <a:t/>
            </a:r>
            <a:endParaRPr sz="1050"/>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the use of basic infection prevention practices and standard precautions to break the cycle are the primary means of preventing transmission. Use of precautions that place protective barriers (physical, chemical, or mechanical) between a susceptible host (person lacking immunity) and the organisms.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Ask</a:t>
            </a:r>
            <a:r>
              <a:rPr lang="en-US"/>
              <a:t> participants to identify the barriers in this picture.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Explain</a:t>
            </a:r>
            <a:r>
              <a:rPr lang="en-US"/>
              <a:t> that standard precautions are the maintenance of a physical, mechanical, or chemical barrier between microorganisms, the environment, and an individual.</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n-US" sz="1100"/>
              <a:t>Ask</a:t>
            </a:r>
            <a:r>
              <a:rPr lang="en-US" sz="1100"/>
              <a:t> the participants what standard precautions are and to list in their notebooks all the standard precautions that they each use daily.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Reference : </a:t>
            </a:r>
            <a:r>
              <a:rPr lang="en-US" sz="1800">
                <a:latin typeface="Times New Roman"/>
                <a:ea typeface="Times New Roman"/>
                <a:cs typeface="Times New Roman"/>
                <a:sym typeface="Times New Roman"/>
              </a:rPr>
              <a:t>Cureless, Melanie S., Chandrakant  S. Ruparelia, Elizabeth Thompson, and Polly A. Trexler. </a:t>
            </a:r>
            <a:r>
              <a:rPr i="1" lang="en-US" sz="1800">
                <a:latin typeface="Times New Roman"/>
                <a:ea typeface="Times New Roman"/>
                <a:cs typeface="Times New Roman"/>
                <a:sym typeface="Times New Roman"/>
              </a:rPr>
              <a:t>Infection Prevention and Control: Reference Manual for Health Care Facilities with Limited Resources</a:t>
            </a:r>
            <a:r>
              <a:rPr lang="en-US" sz="1800">
                <a:latin typeface="Times New Roman"/>
                <a:ea typeface="Times New Roman"/>
                <a:cs typeface="Times New Roman"/>
                <a:sym typeface="Times New Roman"/>
              </a:rPr>
              <a:t>. Baltimore, Maryland: Jhpiego, 2018. </a:t>
            </a:r>
            <a:endParaRPr/>
          </a:p>
        </p:txBody>
      </p:sp>
      <p:sp>
        <p:nvSpPr>
          <p:cNvPr id="789" name="Google Shape;789;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latin typeface="Arial"/>
                <a:ea typeface="Arial"/>
                <a:cs typeface="Arial"/>
                <a:sym typeface="Arial"/>
              </a:rPr>
              <a:t>Explain</a:t>
            </a:r>
            <a:r>
              <a:rPr lang="en-US">
                <a:latin typeface="Arial"/>
                <a:ea typeface="Arial"/>
                <a:cs typeface="Arial"/>
                <a:sym typeface="Arial"/>
              </a:rPr>
              <a:t> that standard precautions, including hand hygiene, are the cornerstone of infection prevention.</a:t>
            </a:r>
            <a:r>
              <a:rPr lang="en-US"/>
              <a:t> Standard precautions: </a:t>
            </a:r>
            <a:endParaRPr/>
          </a:p>
          <a:p>
            <a:pPr indent="-228600" lvl="0" marL="457200" marR="0" rtl="0" algn="l">
              <a:lnSpc>
                <a:spcPct val="100000"/>
              </a:lnSpc>
              <a:spcBef>
                <a:spcPts val="0"/>
              </a:spcBef>
              <a:spcAft>
                <a:spcPts val="0"/>
              </a:spcAft>
              <a:buClr>
                <a:srgbClr val="000000"/>
              </a:buClr>
              <a:buSzPts val="1400"/>
              <a:buFont typeface="Arial"/>
              <a:buChar char="•"/>
            </a:pPr>
            <a:r>
              <a:rPr lang="en-US"/>
              <a:t>Are a set of infection prevention and control practices (IPC) used for every patient encounter to reduce the risk of transmission of bloodborne and other pathogens from both recognized and unrecognized sources. </a:t>
            </a:r>
            <a:endParaRPr/>
          </a:p>
          <a:p>
            <a:pPr indent="-228600" lvl="0" marL="457200" marR="0" rtl="0" algn="l">
              <a:lnSpc>
                <a:spcPct val="100000"/>
              </a:lnSpc>
              <a:spcBef>
                <a:spcPts val="0"/>
              </a:spcBef>
              <a:spcAft>
                <a:spcPts val="0"/>
              </a:spcAft>
              <a:buClr>
                <a:srgbClr val="000000"/>
              </a:buClr>
              <a:buSzPts val="1400"/>
              <a:buFont typeface="Arial"/>
              <a:buChar char="•"/>
            </a:pPr>
            <a:r>
              <a:rPr lang="en-US"/>
              <a:t>Are the basic level of IPC practices to be used, at a minimum, in preventing the spread of infectious agents to all individuals in the health care facility.</a:t>
            </a:r>
            <a:r>
              <a:rPr lang="en-US">
                <a:latin typeface="Arial"/>
                <a:ea typeface="Arial"/>
                <a:cs typeface="Arial"/>
                <a:sym typeface="Arial"/>
              </a:rPr>
              <a:t> </a:t>
            </a:r>
            <a:endParaRPr/>
          </a:p>
          <a:p>
            <a:pPr indent="-228600" lvl="0" marL="457200" marR="0" rtl="0" algn="l">
              <a:lnSpc>
                <a:spcPct val="100000"/>
              </a:lnSpc>
              <a:spcBef>
                <a:spcPts val="0"/>
              </a:spcBef>
              <a:spcAft>
                <a:spcPts val="0"/>
              </a:spcAft>
              <a:buClr>
                <a:srgbClr val="000000"/>
              </a:buClr>
              <a:buSzPts val="1400"/>
              <a:buFont typeface="Arial"/>
              <a:buChar char="•"/>
            </a:pPr>
            <a:r>
              <a:rPr lang="en-US">
                <a:latin typeface="Arial"/>
                <a:ea typeface="Arial"/>
                <a:cs typeface="Arial"/>
                <a:sym typeface="Arial"/>
              </a:rPr>
              <a:t>Provide the first line of defense in the prevention of transmission of pathogens in health care facilities.  Their implementation is meant to reduce the risk of transmitting microorganisms from known or unknown sources of infection (e.g., patients, contaminated objects, used needles and syringes, etc.) within the health care system. </a:t>
            </a:r>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798" name="Google Shape;798;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06" name="Google Shape;806;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7" name="Google Shape;807;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Arial"/>
                <a:ea typeface="Arial"/>
                <a:cs typeface="Arial"/>
                <a:sym typeface="Arial"/>
              </a:rPr>
              <a:t>Explain </a:t>
            </a:r>
            <a:r>
              <a:rPr lang="en-US">
                <a:latin typeface="Arial"/>
                <a:ea typeface="Arial"/>
                <a:cs typeface="Arial"/>
                <a:sym typeface="Arial"/>
              </a:rPr>
              <a:t>that the components of standard precautions create protective barriers for preventing infections and should be implemented in the facility at all levels.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14" name="Google Shape;814;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5" name="Google Shape;81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participants why washing their hands is important.</a:t>
            </a:r>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 </a:t>
            </a:r>
            <a:r>
              <a:rPr b="0" lang="en-US" sz="1800">
                <a:latin typeface="Calibri"/>
                <a:ea typeface="Calibri"/>
                <a:cs typeface="Calibri"/>
                <a:sym typeface="Calibri"/>
              </a:rPr>
              <a:t>participants </a:t>
            </a:r>
            <a:r>
              <a:rPr lang="en-US" sz="1800">
                <a:latin typeface="Calibri"/>
                <a:ea typeface="Calibri"/>
                <a:cs typeface="Calibri"/>
                <a:sym typeface="Calibri"/>
              </a:rPr>
              <a:t>when should they wash hands? </a:t>
            </a:r>
            <a:r>
              <a:rPr b="1" lang="en-US" sz="1800">
                <a:latin typeface="Calibri"/>
                <a:ea typeface="Calibri"/>
                <a:cs typeface="Calibri"/>
                <a:sym typeface="Calibri"/>
              </a:rPr>
              <a:t>Note</a:t>
            </a:r>
            <a:r>
              <a:rPr lang="en-US" sz="1800">
                <a:latin typeface="Calibri"/>
                <a:ea typeface="Calibri"/>
                <a:cs typeface="Calibri"/>
                <a:sym typeface="Calibri"/>
              </a:rPr>
              <a:t> if the following indications are covered:</a:t>
            </a:r>
            <a:endParaRPr/>
          </a:p>
          <a:p>
            <a:pPr indent="0" lvl="0" marL="0" marR="0" rtl="0" algn="l">
              <a:lnSpc>
                <a:spcPct val="107000"/>
              </a:lnSpc>
              <a:spcBef>
                <a:spcPts val="0"/>
              </a:spcBef>
              <a:spcAft>
                <a:spcPts val="0"/>
              </a:spcAft>
              <a:buSzPts val="1400"/>
              <a:buNone/>
            </a:pPr>
            <a:r>
              <a:rPr lang="en-US"/>
              <a:t> Before and after any direct patient contact and between patients, whether or not gloves are worn. </a:t>
            </a:r>
            <a:endParaRPr/>
          </a:p>
          <a:p>
            <a:pPr indent="0" lvl="0" marL="0" marR="0" rtl="0" algn="l">
              <a:lnSpc>
                <a:spcPct val="107000"/>
              </a:lnSpc>
              <a:spcBef>
                <a:spcPts val="0"/>
              </a:spcBef>
              <a:spcAft>
                <a:spcPts val="0"/>
              </a:spcAft>
              <a:buSzPts val="1400"/>
              <a:buNone/>
            </a:pPr>
            <a:r>
              <a:rPr lang="en-US"/>
              <a:t> Immediately after gloves are removed. </a:t>
            </a:r>
            <a:endParaRPr/>
          </a:p>
          <a:p>
            <a:pPr indent="0" lvl="0" marL="0" marR="0" rtl="0" algn="l">
              <a:lnSpc>
                <a:spcPct val="107000"/>
              </a:lnSpc>
              <a:spcBef>
                <a:spcPts val="0"/>
              </a:spcBef>
              <a:spcAft>
                <a:spcPts val="0"/>
              </a:spcAft>
              <a:buSzPts val="1400"/>
              <a:buNone/>
            </a:pPr>
            <a:r>
              <a:rPr lang="en-US"/>
              <a:t> Before handling an invasive device. </a:t>
            </a:r>
            <a:endParaRPr/>
          </a:p>
          <a:p>
            <a:pPr indent="0" lvl="0" marL="0" marR="0" rtl="0" algn="l">
              <a:lnSpc>
                <a:spcPct val="107000"/>
              </a:lnSpc>
              <a:spcBef>
                <a:spcPts val="0"/>
              </a:spcBef>
              <a:spcAft>
                <a:spcPts val="0"/>
              </a:spcAft>
              <a:buSzPts val="1400"/>
              <a:buNone/>
            </a:pPr>
            <a:r>
              <a:rPr lang="en-US"/>
              <a:t> After touching blood, body fluids, secretions, excretions, non-intact skin, and contaminated items, even if gloves are worn. </a:t>
            </a:r>
            <a:endParaRPr/>
          </a:p>
          <a:p>
            <a:pPr indent="0" lvl="0" marL="0" marR="0" rtl="0" algn="l">
              <a:lnSpc>
                <a:spcPct val="107000"/>
              </a:lnSpc>
              <a:spcBef>
                <a:spcPts val="0"/>
              </a:spcBef>
              <a:spcAft>
                <a:spcPts val="0"/>
              </a:spcAft>
              <a:buSzPts val="1400"/>
              <a:buNone/>
            </a:pPr>
            <a:r>
              <a:rPr lang="en-US"/>
              <a:t> During patient care, when moving from a contaminated to a clean body site of the patient. </a:t>
            </a:r>
            <a:endParaRPr/>
          </a:p>
          <a:p>
            <a:pPr indent="0" lvl="0" marL="0" marR="0" rtl="0" algn="l">
              <a:lnSpc>
                <a:spcPct val="107000"/>
              </a:lnSpc>
              <a:spcBef>
                <a:spcPts val="0"/>
              </a:spcBef>
              <a:spcAft>
                <a:spcPts val="0"/>
              </a:spcAft>
              <a:buSzPts val="1400"/>
              <a:buNone/>
            </a:pPr>
            <a:r>
              <a:rPr lang="en-US"/>
              <a:t> After contact with inanimate objects in the immediate vicinity of the patient.</a:t>
            </a:r>
            <a:endParaRPr/>
          </a:p>
          <a:p>
            <a:pPr indent="0" lvl="0" marL="0" marR="0" rtl="0" algn="l">
              <a:lnSpc>
                <a:spcPct val="107000"/>
              </a:lnSpc>
              <a:spcBef>
                <a:spcPts val="0"/>
              </a:spcBef>
              <a:spcAft>
                <a:spcPts val="0"/>
              </a:spcAft>
              <a:buSzPts val="1400"/>
              <a:buNone/>
            </a:pPr>
            <a:r>
              <a:t/>
            </a:r>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that hand hygiene:</a:t>
            </a:r>
            <a:endParaRPr/>
          </a:p>
          <a:p>
            <a:pPr indent="-342900" lvl="0" marL="342900" marR="0" rtl="0" algn="l">
              <a:lnSpc>
                <a:spcPct val="107000"/>
              </a:lnSpc>
              <a:spcBef>
                <a:spcPts val="800"/>
              </a:spcBef>
              <a:spcAft>
                <a:spcPts val="0"/>
              </a:spcAft>
              <a:buSzPts val="1400"/>
              <a:buFont typeface="Arial"/>
              <a:buChar char="•"/>
            </a:pPr>
            <a:r>
              <a:rPr lang="en-US" sz="1800">
                <a:latin typeface="Calibri"/>
                <a:ea typeface="Calibri"/>
                <a:cs typeface="Calibri"/>
                <a:sym typeface="Calibri"/>
              </a:rPr>
              <a:t>Is the most important intervention for preventing provider from becoming infected as well as preventing cross-contamination (e.g., person to person or contaminated object to person) and must be performed at the recommended moment during patient care using the correct technique. </a:t>
            </a:r>
            <a:endParaRPr/>
          </a:p>
          <a:p>
            <a:pPr indent="-342900" lvl="0" marL="342900" marR="0" rtl="0" algn="l">
              <a:lnSpc>
                <a:spcPct val="107000"/>
              </a:lnSpc>
              <a:spcBef>
                <a:spcPts val="800"/>
              </a:spcBef>
              <a:spcAft>
                <a:spcPts val="0"/>
              </a:spcAft>
              <a:buSzPts val="1400"/>
              <a:buFont typeface="Arial"/>
              <a:buChar char="•"/>
            </a:pPr>
            <a:r>
              <a:rPr lang="en-US" sz="1800">
                <a:latin typeface="Calibri"/>
                <a:ea typeface="Calibri"/>
                <a:cs typeface="Calibri"/>
                <a:sym typeface="Calibri"/>
              </a:rPr>
              <a:t>Involves health care workers cleaning their hands before, after, and at specific moments during patient care and when performing health care tasks. </a:t>
            </a:r>
            <a:endParaRPr/>
          </a:p>
          <a:p>
            <a:pPr indent="-342900" lvl="0" marL="342900" marR="0" rtl="0" algn="l">
              <a:lnSpc>
                <a:spcPct val="107000"/>
              </a:lnSpc>
              <a:spcBef>
                <a:spcPts val="800"/>
              </a:spcBef>
              <a:spcAft>
                <a:spcPts val="0"/>
              </a:spcAft>
              <a:buSzPts val="1400"/>
              <a:buFont typeface="Arial"/>
              <a:buChar char="•"/>
            </a:pPr>
            <a:r>
              <a:rPr lang="en-US" sz="1800">
                <a:latin typeface="Calibri"/>
                <a:ea typeface="Calibri"/>
                <a:cs typeface="Calibri"/>
                <a:sym typeface="Calibri"/>
              </a:rPr>
              <a:t>Is the single most important intervention for preventing transmission of infections (e.g., person to person or contaminated object to person). It also prevents against the spread of multidrug resistant organisms and disease outbreaks. </a:t>
            </a:r>
            <a:endParaRPr/>
          </a:p>
          <a:p>
            <a:pPr indent="-342900" lvl="0" marL="342900" marR="0" rtl="0" algn="l">
              <a:lnSpc>
                <a:spcPct val="107000"/>
              </a:lnSpc>
              <a:spcBef>
                <a:spcPts val="800"/>
              </a:spcBef>
              <a:spcAft>
                <a:spcPts val="0"/>
              </a:spcAft>
              <a:buSzPts val="1400"/>
              <a:buFont typeface="Arial"/>
              <a:buChar char="•"/>
            </a:pPr>
            <a:r>
              <a:rPr lang="en-US" sz="1800">
                <a:latin typeface="Calibri"/>
                <a:ea typeface="Calibri"/>
                <a:cs typeface="Calibri"/>
                <a:sym typeface="Calibri"/>
              </a:rPr>
              <a:t>Must be performed consistently at the recommended moment during patient care using soap and water or alcohol-based handrub and with a technique that effectively removes microorganisms from the hands.</a:t>
            </a:r>
            <a:endParaRPr/>
          </a:p>
          <a:p>
            <a:pPr indent="0" lvl="0" marL="0" marR="0" rtl="0" algn="l">
              <a:lnSpc>
                <a:spcPct val="107000"/>
              </a:lnSpc>
              <a:spcBef>
                <a:spcPts val="800"/>
              </a:spcBef>
              <a:spcAft>
                <a:spcPts val="0"/>
              </a:spcAft>
              <a:buSzPts val="1400"/>
              <a:buFont typeface="Arial"/>
              <a:buNone/>
            </a:pPr>
            <a:r>
              <a:t/>
            </a:r>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Ask </a:t>
            </a:r>
            <a:r>
              <a:rPr lang="en-US" sz="1800">
                <a:latin typeface="Calibri"/>
                <a:ea typeface="Calibri"/>
                <a:cs typeface="Calibri"/>
                <a:sym typeface="Calibri"/>
              </a:rPr>
              <a:t>participants what are some good practices for hand hygiene? </a:t>
            </a:r>
            <a:endParaRPr/>
          </a:p>
          <a:p>
            <a:pPr indent="-342900" lvl="0" marL="342900" marR="0" rtl="0" algn="l">
              <a:lnSpc>
                <a:spcPct val="107000"/>
              </a:lnSpc>
              <a:spcBef>
                <a:spcPts val="800"/>
              </a:spcBef>
              <a:spcAft>
                <a:spcPts val="0"/>
              </a:spcAft>
              <a:buSzPts val="1400"/>
              <a:buFont typeface="Noto Sans Symbols"/>
              <a:buChar char="●"/>
            </a:pPr>
            <a:r>
              <a:rPr lang="en-US" sz="1800">
                <a:latin typeface="Calibri"/>
                <a:ea typeface="Calibri"/>
                <a:cs typeface="Calibri"/>
                <a:sym typeface="Calibri"/>
              </a:rPr>
              <a:t>The purpose of routine handwashing in health care is to mechanically remove dirt and organic material from hands using soap and water.</a:t>
            </a:r>
            <a:endParaRPr/>
          </a:p>
          <a:p>
            <a:pPr indent="-342900" lvl="0" marL="342900" marR="0" rtl="0" algn="l">
              <a:lnSpc>
                <a:spcPct val="107000"/>
              </a:lnSpc>
              <a:spcBef>
                <a:spcPts val="800"/>
              </a:spcBef>
              <a:spcAft>
                <a:spcPts val="0"/>
              </a:spcAft>
              <a:buSzPts val="1400"/>
              <a:buFont typeface="Noto Sans Symbols"/>
              <a:buChar char="●"/>
            </a:pPr>
            <a:r>
              <a:rPr lang="en-US" sz="1800">
                <a:latin typeface="Calibri"/>
                <a:ea typeface="Calibri"/>
                <a:cs typeface="Calibri"/>
                <a:sym typeface="Calibri"/>
              </a:rPr>
              <a:t>Proper handwashing requires soap, which is rubbed on all hand surfaces, followed by thorough rinsing and drying. </a:t>
            </a:r>
            <a:endParaRPr/>
          </a:p>
          <a:p>
            <a:pPr indent="-342900" lvl="0" marL="342900" marR="0" rtl="0" algn="l">
              <a:lnSpc>
                <a:spcPct val="107000"/>
              </a:lnSpc>
              <a:spcBef>
                <a:spcPts val="800"/>
              </a:spcBef>
              <a:spcAft>
                <a:spcPts val="0"/>
              </a:spcAft>
              <a:buSzPts val="1400"/>
              <a:buFont typeface="Noto Sans Symbols"/>
              <a:buChar char="●"/>
            </a:pPr>
            <a:r>
              <a:rPr lang="en-US" sz="1800">
                <a:latin typeface="Calibri"/>
                <a:ea typeface="Calibri"/>
                <a:cs typeface="Calibri"/>
                <a:sym typeface="Calibri"/>
              </a:rPr>
              <a:t>It must be performed consistently at the recommended moment during patient care using soap and water or alcohol-based hand rub and with a technique that effectively removes microorganisms. In crisis situations where there is no or limited access to running water and soap, alcoholic scrubs should be made available. </a:t>
            </a:r>
            <a:endParaRPr/>
          </a:p>
          <a:p>
            <a:pPr indent="-342900" lvl="0" marL="342900" marR="0" rtl="0" algn="l">
              <a:lnSpc>
                <a:spcPct val="107000"/>
              </a:lnSpc>
              <a:spcBef>
                <a:spcPts val="800"/>
              </a:spcBef>
              <a:spcAft>
                <a:spcPts val="0"/>
              </a:spcAft>
              <a:buSzPts val="1400"/>
              <a:buFont typeface="Noto Sans Symbols"/>
              <a:buChar char="●"/>
            </a:pPr>
            <a:r>
              <a:rPr lang="en-US" sz="1800">
                <a:latin typeface="Calibri"/>
                <a:ea typeface="Calibri"/>
                <a:cs typeface="Calibri"/>
                <a:sym typeface="Calibri"/>
              </a:rPr>
              <a:t>Alcohol-based hand rub has been shown to be more effective for standard hand hygiene than plain or antimicrobial soaps. However, when hands are visibly dirty then handwashing with soap and water is recommended prior to single alcoholic hand rub.</a:t>
            </a:r>
            <a:endParaRPr/>
          </a:p>
          <a:p>
            <a:pPr indent="0" lvl="0" marL="0" marR="0" rtl="0" algn="l">
              <a:lnSpc>
                <a:spcPct val="107000"/>
              </a:lnSpc>
              <a:spcBef>
                <a:spcPts val="800"/>
              </a:spcBef>
              <a:spcAft>
                <a:spcPts val="0"/>
              </a:spcAft>
              <a:buSzPts val="1400"/>
              <a:buFont typeface="Noto Sans Symbols"/>
              <a:buNone/>
            </a:pPr>
            <a:r>
              <a:t/>
            </a:r>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Tell</a:t>
            </a:r>
            <a:r>
              <a:rPr lang="en-US" sz="1800">
                <a:latin typeface="Calibri"/>
                <a:ea typeface="Calibri"/>
                <a:cs typeface="Calibri"/>
                <a:sym typeface="Calibri"/>
              </a:rPr>
              <a:t> the participants to review steps of handwashing and hand rubbing with alcohol-based hand rub. They will have the opportunity to practice hand hygiene at the skills lab stations later in the day.</a:t>
            </a:r>
            <a:endParaRPr/>
          </a:p>
          <a:p>
            <a:pPr indent="0" lvl="0" marL="0" rtl="0" algn="l">
              <a:lnSpc>
                <a:spcPct val="100000"/>
              </a:lnSpc>
              <a:spcBef>
                <a:spcPts val="160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that PPE are personal protective barriers recommended to guard health care workers from numerous serious hazards present in the health care environment. To be effective, PPE must be available, provide adequate protection, be utilized correctly, and be used in the appropriate situations. In health care facilities with limited resources, there should be a priority to provide adequate PPE to the health facility.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Use of PPE relies on a health care worker’s assessment of the likely risk of contact with potentially infectious materials during each task. The appropriate PPE should be chosen by the health care worker according to the assessed risk. The risk is not based on the appearance, characteristics, or diagnosis of the patient, but rather the potential for the health care worker coming into contact with blood, body fluids, non-intact skin, and mucous membranes.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includes use of cap, gloves, goggles, gowns, mask ,closed toe shoes, etc.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24" name="Google Shape;824;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the different instrument processing steps:</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b="1" lang="en-US"/>
              <a:t>Point-of-use cleaning </a:t>
            </a:r>
            <a:r>
              <a:rPr lang="en-US"/>
              <a:t>at the end of the procedure is a critical step in device reprocessing, and one that is often overlooked. Wiping down used instruments at the point of use with wet cloth will minimize drying up of body fluids/blood and tissues adhering to the instruments. Once these dry up on instruments, it is difficult to remove, especially if blood has entered into hinges, sockets, or lumens. </a:t>
            </a:r>
            <a:endParaRPr/>
          </a:p>
          <a:p>
            <a:pPr indent="-171450" lvl="0" marL="171450" rtl="0" algn="l">
              <a:lnSpc>
                <a:spcPct val="100000"/>
              </a:lnSpc>
              <a:spcBef>
                <a:spcPts val="0"/>
              </a:spcBef>
              <a:spcAft>
                <a:spcPts val="0"/>
              </a:spcAft>
              <a:buSzPts val="1400"/>
              <a:buFont typeface="Arial"/>
              <a:buChar char="•"/>
            </a:pPr>
            <a:r>
              <a:rPr b="1" lang="en-US"/>
              <a:t>Cleaning and rinsing </a:t>
            </a:r>
            <a:r>
              <a:rPr b="0" lang="en-US"/>
              <a:t>are</a:t>
            </a:r>
            <a:r>
              <a:rPr lang="en-US"/>
              <a:t> the most important steps in reprocessing reusable instruments. Cleaning removes a number of microorganisms and other organic and inorganic materials. Studies have shown that a thorough manual cleaning results in a 4 log10 (99.99%) reduction in microbial load on the instruments (Rutala and Weber 2004).</a:t>
            </a:r>
            <a:endParaRPr/>
          </a:p>
          <a:p>
            <a:pPr indent="-171450" lvl="0" marL="171450" rtl="0" algn="l">
              <a:lnSpc>
                <a:spcPct val="100000"/>
              </a:lnSpc>
              <a:spcBef>
                <a:spcPts val="0"/>
              </a:spcBef>
              <a:spcAft>
                <a:spcPts val="0"/>
              </a:spcAft>
              <a:buSzPts val="1400"/>
              <a:buFont typeface="Arial"/>
              <a:buChar char="•"/>
            </a:pPr>
            <a:r>
              <a:rPr b="1" lang="en-US"/>
              <a:t>High-level disinfection </a:t>
            </a:r>
            <a:r>
              <a:rPr lang="en-US"/>
              <a:t>is indicated for processing instruments and medical devices that come in contact with non-intact skin and mucous membranes. In low resource settings with no facility for sterilization, HLD is acceptable.</a:t>
            </a:r>
            <a:endParaRPr/>
          </a:p>
          <a:p>
            <a:pPr indent="-171450" lvl="0" marL="171450" rtl="0" algn="l">
              <a:lnSpc>
                <a:spcPct val="100000"/>
              </a:lnSpc>
              <a:spcBef>
                <a:spcPts val="0"/>
              </a:spcBef>
              <a:spcAft>
                <a:spcPts val="0"/>
              </a:spcAft>
              <a:buSzPts val="1400"/>
              <a:buFont typeface="Arial"/>
              <a:buChar char="•"/>
            </a:pPr>
            <a:r>
              <a:rPr b="1" lang="en-US"/>
              <a:t>Sterilization</a:t>
            </a:r>
            <a:r>
              <a:rPr lang="en-US"/>
              <a:t> is the preferred method indicated for processing instruments and equipment that come in contact with sterile areas of the body, including the vascular system. </a:t>
            </a:r>
            <a:r>
              <a:rPr lang="en-US" sz="1100"/>
              <a:t>All microorganisms, including endospores, are killed by sterilization.</a:t>
            </a:r>
            <a:endParaRPr/>
          </a:p>
          <a:p>
            <a:pPr indent="-171450" lvl="0" marL="171450" rtl="0" algn="l">
              <a:lnSpc>
                <a:spcPct val="100000"/>
              </a:lnSpc>
              <a:spcBef>
                <a:spcPts val="0"/>
              </a:spcBef>
              <a:spcAft>
                <a:spcPts val="0"/>
              </a:spcAft>
              <a:buSzPts val="1400"/>
              <a:buFont typeface="Arial"/>
              <a:buChar char="•"/>
            </a:pPr>
            <a:r>
              <a:rPr lang="en-US" sz="1100"/>
              <a:t>Lastly, it is important to </a:t>
            </a:r>
            <a:r>
              <a:rPr b="1" lang="en-US" sz="1100"/>
              <a:t>store HLD/Sterile instruments in a dry and clean place</a:t>
            </a:r>
            <a:r>
              <a:rPr lang="en-US" sz="1100"/>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35" name="Google Shape;835;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 the cleaning process:</a:t>
            </a:r>
            <a:endParaRPr/>
          </a:p>
          <a:p>
            <a:pPr indent="-171450" lvl="0" marL="171450" rtl="0" algn="l">
              <a:lnSpc>
                <a:spcPct val="100000"/>
              </a:lnSpc>
              <a:spcBef>
                <a:spcPts val="0"/>
              </a:spcBef>
              <a:spcAft>
                <a:spcPts val="0"/>
              </a:spcAft>
              <a:buSzPts val="1400"/>
              <a:buFont typeface="Arial"/>
              <a:buChar char="•"/>
            </a:pPr>
            <a:r>
              <a:rPr lang="en-US" sz="1200">
                <a:latin typeface="Times New Roman"/>
                <a:ea typeface="Times New Roman"/>
                <a:cs typeface="Times New Roman"/>
                <a:sym typeface="Times New Roman"/>
              </a:rPr>
              <a:t>Carefully transport the pre-cleaned instruments from point of use to the processing area.</a:t>
            </a:r>
            <a:endParaRPr sz="1200">
              <a:latin typeface="Calibri"/>
              <a:ea typeface="Calibri"/>
              <a:cs typeface="Calibri"/>
              <a:sym typeface="Calibri"/>
            </a:endParaRPr>
          </a:p>
          <a:p>
            <a:pPr indent="-171450" lvl="0" marL="171450" rtl="0" algn="l">
              <a:lnSpc>
                <a:spcPct val="100000"/>
              </a:lnSpc>
              <a:spcBef>
                <a:spcPts val="0"/>
              </a:spcBef>
              <a:spcAft>
                <a:spcPts val="0"/>
              </a:spcAft>
              <a:buSzPts val="1400"/>
              <a:buFont typeface="Arial"/>
              <a:buChar char="•"/>
            </a:pPr>
            <a:r>
              <a:rPr lang="en-US" sz="1200">
                <a:latin typeface="Times New Roman"/>
                <a:ea typeface="Times New Roman"/>
                <a:cs typeface="Times New Roman"/>
                <a:sym typeface="Times New Roman"/>
              </a:rPr>
              <a:t>Thoroughly clean instruments with a brush, using water and either liquid soap or detergent.</a:t>
            </a:r>
            <a:endParaRPr sz="1100">
              <a:latin typeface="Calibri"/>
              <a:ea typeface="Calibri"/>
              <a:cs typeface="Calibri"/>
              <a:sym typeface="Calibri"/>
            </a:endParaRPr>
          </a:p>
          <a:p>
            <a:pPr indent="-171450" lvl="0" marL="171450" rtl="0" algn="l">
              <a:lnSpc>
                <a:spcPct val="100000"/>
              </a:lnSpc>
              <a:spcBef>
                <a:spcPts val="0"/>
              </a:spcBef>
              <a:spcAft>
                <a:spcPts val="0"/>
              </a:spcAft>
              <a:buSzPts val="1400"/>
              <a:buFont typeface="Arial"/>
              <a:buChar char="•"/>
            </a:pPr>
            <a:r>
              <a:rPr lang="en-US" sz="1200">
                <a:latin typeface="Times New Roman"/>
                <a:ea typeface="Times New Roman"/>
                <a:cs typeface="Times New Roman"/>
                <a:sym typeface="Times New Roman"/>
              </a:rPr>
              <a:t>While cleaning, wear appropriate PPE such as utility gloves, mask, eye cover, plastic apron.</a:t>
            </a:r>
            <a:endParaRPr sz="1100">
              <a:latin typeface="Calibri"/>
              <a:ea typeface="Calibri"/>
              <a:cs typeface="Calibri"/>
              <a:sym typeface="Calibri"/>
            </a:endParaRPr>
          </a:p>
          <a:p>
            <a:pPr indent="-171450" lvl="0" marL="171450" rtl="0" algn="l">
              <a:lnSpc>
                <a:spcPct val="100000"/>
              </a:lnSpc>
              <a:spcBef>
                <a:spcPts val="0"/>
              </a:spcBef>
              <a:spcAft>
                <a:spcPts val="0"/>
              </a:spcAft>
              <a:buSzPts val="1400"/>
              <a:buFont typeface="Arial"/>
              <a:buChar char="•"/>
            </a:pPr>
            <a:r>
              <a:rPr lang="en-US" sz="1200">
                <a:latin typeface="Times New Roman"/>
                <a:ea typeface="Times New Roman"/>
                <a:cs typeface="Times New Roman"/>
                <a:sym typeface="Times New Roman"/>
              </a:rPr>
              <a:t>Rinse and dry the items.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44" name="Google Shape;844;p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53" name="Google Shape;853;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4" name="Google Shape;854;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Arial"/>
                <a:ea typeface="Arial"/>
                <a:cs typeface="Arial"/>
                <a:sym typeface="Arial"/>
              </a:rPr>
              <a:t>Ask: </a:t>
            </a:r>
            <a:r>
              <a:rPr b="0" lang="en-US">
                <a:latin typeface="Arial"/>
                <a:ea typeface="Arial"/>
                <a:cs typeface="Arial"/>
                <a:sym typeface="Arial"/>
              </a:rPr>
              <a:t>Why it is important to dispose of sharps safely? What can happen if you are pricked?</a:t>
            </a:r>
            <a:endParaRPr b="0"/>
          </a:p>
          <a:p>
            <a:pPr indent="0" lvl="0" marL="0" rtl="0" algn="l">
              <a:lnSpc>
                <a:spcPct val="100000"/>
              </a:lnSpc>
              <a:spcBef>
                <a:spcPts val="0"/>
              </a:spcBef>
              <a:spcAft>
                <a:spcPts val="0"/>
              </a:spcAft>
              <a:buSzPts val="1400"/>
              <a:buNone/>
            </a:pPr>
            <a:r>
              <a:t/>
            </a:r>
            <a:endParaRPr b="0" i="0">
              <a:solidFill>
                <a:srgbClr val="202124"/>
              </a:solidFill>
              <a:latin typeface="Roboto"/>
              <a:ea typeface="Roboto"/>
              <a:cs typeface="Roboto"/>
              <a:sym typeface="Roboto"/>
            </a:endParaRPr>
          </a:p>
          <a:p>
            <a:pPr indent="0" lvl="0" marL="0" rtl="0" algn="l">
              <a:lnSpc>
                <a:spcPct val="100000"/>
              </a:lnSpc>
              <a:spcBef>
                <a:spcPts val="0"/>
              </a:spcBef>
              <a:spcAft>
                <a:spcPts val="0"/>
              </a:spcAft>
              <a:buSzPts val="1400"/>
              <a:buNone/>
            </a:pPr>
            <a:r>
              <a:rPr b="1" i="0" lang="en-US">
                <a:solidFill>
                  <a:srgbClr val="202124"/>
                </a:solidFill>
                <a:latin typeface="Roboto"/>
                <a:ea typeface="Roboto"/>
                <a:cs typeface="Roboto"/>
                <a:sym typeface="Roboto"/>
              </a:rPr>
              <a:t>Explain</a:t>
            </a:r>
            <a:r>
              <a:rPr b="0" i="0" lang="en-US">
                <a:solidFill>
                  <a:srgbClr val="202124"/>
                </a:solidFill>
                <a:latin typeface="Roboto"/>
                <a:ea typeface="Roboto"/>
                <a:cs typeface="Roboto"/>
                <a:sym typeface="Roboto"/>
              </a:rPr>
              <a:t> that about 1 out of 300 health care workers who are accidentally stuck with a needle from someone with HIV get infected. But for hepatitis B, the odds can be as high as nearly 1 in 3 if the worker has not been vaccinated for it.</a:t>
            </a:r>
            <a:endParaRPr b="0" i="0">
              <a:solidFill>
                <a:srgbClr val="202124"/>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SzPts val="1400"/>
              <a:buFont typeface="Arial"/>
              <a:buNone/>
            </a:pPr>
            <a:r>
              <a:rPr lang="en-US">
                <a:latin typeface="Arial"/>
                <a:ea typeface="Arial"/>
                <a:cs typeface="Arial"/>
                <a:sym typeface="Arial"/>
              </a:rPr>
              <a:t>Standard precautions recommend that when handling needles and sharps, health care workers should: </a:t>
            </a:r>
            <a:endParaRPr>
              <a:latin typeface="Calibri"/>
              <a:ea typeface="Calibri"/>
              <a:cs typeface="Calibri"/>
              <a:sym typeface="Calibri"/>
            </a:endParaRPr>
          </a:p>
          <a:p>
            <a:pPr indent="-171450" lvl="0" marL="171450" rtl="0" algn="l">
              <a:lnSpc>
                <a:spcPct val="100000"/>
              </a:lnSpc>
              <a:spcBef>
                <a:spcPts val="0"/>
              </a:spcBef>
              <a:spcAft>
                <a:spcPts val="0"/>
              </a:spcAft>
              <a:buSzPts val="1400"/>
              <a:buFont typeface="Arial"/>
              <a:buChar char="•"/>
            </a:pPr>
            <a:r>
              <a:rPr lang="en-US">
                <a:latin typeface="Arial"/>
                <a:ea typeface="Arial"/>
                <a:cs typeface="Arial"/>
                <a:sym typeface="Arial"/>
              </a:rPr>
              <a:t>Discuss and agree on a plan for handling sharps before the procedure.</a:t>
            </a:r>
            <a:endParaRPr/>
          </a:p>
          <a:p>
            <a:pPr indent="-171450" lvl="0" marL="171450" rtl="0" algn="l">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Use a safe or neutral zone for passing sharps.</a:t>
            </a:r>
            <a:endParaRPr/>
          </a:p>
          <a:p>
            <a:pPr indent="-171450" lvl="0" marL="171450" rtl="0" algn="l">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Know that even saying “pass” or “sharps” when passing sharps during surgery can prevent injuries. This is communicating effectively as a team.</a:t>
            </a:r>
            <a:endParaRPr/>
          </a:p>
          <a:p>
            <a:pPr indent="-171450" lvl="0" marL="171450" rtl="0" algn="l">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Avoid injuries from sharps and needles.</a:t>
            </a:r>
            <a:endParaRPr/>
          </a:p>
          <a:p>
            <a:pPr indent="-171450" lvl="0" marL="171450" rtl="0" algn="l">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Dispose of all items carefully near their point of use in a puncture proof box.</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Ask: </a:t>
            </a:r>
            <a:r>
              <a:rPr b="0" lang="en-US"/>
              <a:t>What</a:t>
            </a:r>
            <a:r>
              <a:rPr lang="en-US"/>
              <a:t> should you do if you get a needlestick injury or injury from other sharps? </a:t>
            </a:r>
            <a:r>
              <a:rPr b="1" lang="en-US"/>
              <a:t>List</a:t>
            </a:r>
            <a:r>
              <a:rPr lang="en-US"/>
              <a:t> the responses on a flip chart.</a:t>
            </a:r>
            <a:endParaRPr/>
          </a:p>
          <a:p>
            <a:pPr indent="-228600" lvl="0" marL="457200" marR="0" rtl="0" algn="l">
              <a:lnSpc>
                <a:spcPct val="100000"/>
              </a:lnSpc>
              <a:spcBef>
                <a:spcPts val="0"/>
              </a:spcBef>
              <a:spcAft>
                <a:spcPts val="0"/>
              </a:spcAft>
              <a:buClr>
                <a:srgbClr val="000000"/>
              </a:buClr>
              <a:buSzPts val="1400"/>
              <a:buFont typeface="Arial"/>
              <a:buNone/>
            </a:pPr>
            <a:r>
              <a:rPr b="1" lang="en-US"/>
              <a:t>Show</a:t>
            </a:r>
            <a:r>
              <a:rPr lang="en-US"/>
              <a:t> the slide and review the steps for a needle stick/sharp injury. </a:t>
            </a:r>
            <a:endParaRPr/>
          </a:p>
        </p:txBody>
      </p:sp>
      <p:sp>
        <p:nvSpPr>
          <p:cNvPr id="864" name="Google Shape;864;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Tell </a:t>
            </a:r>
            <a:r>
              <a:rPr lang="en-US"/>
              <a:t>participants that it is important to follow these 7 steps while giving any injection for their safety and safety of client.</a:t>
            </a:r>
            <a:endParaRPr/>
          </a:p>
          <a:p>
            <a:pPr indent="0" lvl="0" marL="0" rtl="0" algn="l">
              <a:lnSpc>
                <a:spcPct val="100000"/>
              </a:lnSpc>
              <a:spcBef>
                <a:spcPts val="0"/>
              </a:spcBef>
              <a:spcAft>
                <a:spcPts val="0"/>
              </a:spcAft>
              <a:buSzPts val="1400"/>
              <a:buNone/>
            </a:pPr>
            <a:r>
              <a:rPr b="1" lang="en-US"/>
              <a:t>Talk </a:t>
            </a:r>
            <a:r>
              <a:rPr b="0" lang="en-US"/>
              <a:t>about</a:t>
            </a:r>
            <a:r>
              <a:rPr b="1" lang="en-US"/>
              <a:t> </a:t>
            </a:r>
            <a:r>
              <a:rPr b="0" lang="en-US"/>
              <a:t>safe sharp disposable :</a:t>
            </a:r>
            <a:endParaRPr b="0"/>
          </a:p>
          <a:p>
            <a:pPr indent="0" lvl="0" marL="0" rtl="0" algn="l">
              <a:lnSpc>
                <a:spcPct val="100000"/>
              </a:lnSpc>
              <a:spcBef>
                <a:spcPts val="0"/>
              </a:spcBef>
              <a:spcAft>
                <a:spcPts val="0"/>
              </a:spcAft>
              <a:buSzPts val="1400"/>
              <a:buNone/>
            </a:pPr>
            <a:r>
              <a:rPr b="0" i="1" lang="en-US">
                <a:solidFill>
                  <a:srgbClr val="333333"/>
                </a:solidFill>
                <a:latin typeface="Roboto Condensed"/>
                <a:ea typeface="Roboto Condensed"/>
                <a:cs typeface="Roboto Condensed"/>
                <a:sym typeface="Roboto Condensed"/>
              </a:rPr>
              <a:t>Step 1: </a:t>
            </a:r>
            <a:r>
              <a:rPr b="0" i="0" lang="en-US">
                <a:solidFill>
                  <a:srgbClr val="333333"/>
                </a:solidFill>
                <a:latin typeface="Roboto Condensed"/>
                <a:ea typeface="Roboto Condensed"/>
                <a:cs typeface="Roboto Condensed"/>
                <a:sym typeface="Roboto Condensed"/>
              </a:rPr>
              <a:t>Place all needles and other sharps in a puncture proof sharps disposal container immediately after they have been used.</a:t>
            </a:r>
            <a:endParaRPr b="0"/>
          </a:p>
          <a:p>
            <a:pPr indent="0" lvl="0" marL="0" rtl="0" algn="l">
              <a:lnSpc>
                <a:spcPct val="100000"/>
              </a:lnSpc>
              <a:spcBef>
                <a:spcPts val="0"/>
              </a:spcBef>
              <a:spcAft>
                <a:spcPts val="0"/>
              </a:spcAft>
              <a:buSzPts val="1400"/>
              <a:buNone/>
            </a:pPr>
            <a:r>
              <a:rPr b="0" i="1" lang="en-US">
                <a:solidFill>
                  <a:srgbClr val="333333"/>
                </a:solidFill>
                <a:latin typeface="Georgia"/>
                <a:ea typeface="Georgia"/>
                <a:cs typeface="Georgia"/>
                <a:sym typeface="Georgia"/>
              </a:rPr>
              <a:t>Step 2: </a:t>
            </a:r>
            <a:r>
              <a:rPr b="0" i="0" lang="en-US">
                <a:solidFill>
                  <a:srgbClr val="333333"/>
                </a:solidFill>
                <a:latin typeface="Georgia"/>
                <a:ea typeface="Georgia"/>
                <a:cs typeface="Georgia"/>
                <a:sym typeface="Georgia"/>
              </a:rPr>
              <a:t>When your sharps disposal container is about three-quarters (3/4) full, follow your hospital guidelines for getting rid of the container. </a:t>
            </a:r>
            <a:endParaRPr b="0"/>
          </a:p>
        </p:txBody>
      </p:sp>
      <p:sp>
        <p:nvSpPr>
          <p:cNvPr id="872" name="Google Shape;872;p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in low resource settings, </a:t>
            </a:r>
            <a:r>
              <a:rPr b="1" lang="en-US"/>
              <a:t>HLD i</a:t>
            </a:r>
            <a:r>
              <a:rPr lang="en-US"/>
              <a:t>s the recommended practice for procedures such as IUD insertion. It is achieved by either:</a:t>
            </a:r>
            <a:endParaRPr/>
          </a:p>
          <a:p>
            <a:pPr indent="-171450" lvl="0" marL="171450" rtl="0" algn="l">
              <a:lnSpc>
                <a:spcPct val="100000"/>
              </a:lnSpc>
              <a:spcBef>
                <a:spcPts val="0"/>
              </a:spcBef>
              <a:spcAft>
                <a:spcPts val="0"/>
              </a:spcAft>
              <a:buClr>
                <a:schemeClr val="dk1"/>
              </a:buClr>
              <a:buSzPts val="1200"/>
              <a:buFont typeface="Arial"/>
              <a:buChar char="•"/>
            </a:pPr>
            <a:r>
              <a:rPr lang="en-US"/>
              <a:t>Boiling clean instruments for 20 minutes in a boiler or a container with a tight-fitting lid. Note that the timing should be started from rolling boiling point and no instruments should be added or removed after that. This process kills almost all organism except endospores.</a:t>
            </a:r>
            <a:endParaRPr sz="1800">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a:t>Steam sterilization uses saturated steam under pressure, for a specified period of time and at a specified temperature for sterilizing equipment and instruments. Typically required parameters include 121°C (250°F) temperature at 106 kPa (15.4 lbs/in2 , also called psi—pounds per square inch) pressure for 20 minutes for unwrapped instruments and 30 minutes for wrapped instruments.</a:t>
            </a:r>
            <a:endParaRPr/>
          </a:p>
        </p:txBody>
      </p:sp>
      <p:sp>
        <p:nvSpPr>
          <p:cNvPr id="881" name="Google Shape;881;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89" name="Google Shape;889;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SzPts val="1400"/>
              <a:buFont typeface="Arial"/>
              <a:buNone/>
            </a:pPr>
            <a:r>
              <a:rPr b="1" lang="en-US"/>
              <a:t>Explain</a:t>
            </a:r>
            <a:r>
              <a:rPr lang="en-US"/>
              <a:t> that areas of a health care facility differ in terms of levels of microbial contamination and the risk of transmission of the microbes present on environmental surfaces. The chosen cleaning solutions and techniques should be based on the needs of each specific area of the health care facility. Appropriate choices help prevent transmission of microorganisms from surfaces to patients and reduce the amount of supplies needed (Rutala et al. 2008). </a:t>
            </a:r>
            <a:endParaRPr/>
          </a:p>
          <a:p>
            <a:pPr indent="-228600" lvl="0" marL="457200" rtl="0" algn="l">
              <a:lnSpc>
                <a:spcPct val="100000"/>
              </a:lnSpc>
              <a:spcBef>
                <a:spcPts val="0"/>
              </a:spcBef>
              <a:spcAft>
                <a:spcPts val="0"/>
              </a:spcAft>
              <a:buSzPts val="1400"/>
              <a:buFont typeface="Arial"/>
              <a:buChar char="•"/>
            </a:pPr>
            <a:r>
              <a:rPr lang="en-US"/>
              <a:t>The cleaning product must remain wet on the surface being cleaned for the disinfectant to kill the targeted microorganisms.</a:t>
            </a:r>
            <a:endParaRPr/>
          </a:p>
          <a:p>
            <a:pPr indent="-228600" lvl="0" marL="457200" rtl="0" algn="l">
              <a:lnSpc>
                <a:spcPct val="100000"/>
              </a:lnSpc>
              <a:spcBef>
                <a:spcPts val="0"/>
              </a:spcBef>
              <a:spcAft>
                <a:spcPts val="0"/>
              </a:spcAft>
              <a:buSzPts val="1400"/>
              <a:buFont typeface="Arial"/>
              <a:buChar char="•"/>
            </a:pPr>
            <a:r>
              <a:rPr lang="en-US"/>
              <a:t>Time of contact varies depending on the type of cleaning product and the targeted microorganism (e.g., bacteria, viruses, mycobacteria, spores). For use in health care facilities, the contact time for the organism that is most difficult to kill is routinely adopted. </a:t>
            </a:r>
            <a:endParaRPr/>
          </a:p>
          <a:p>
            <a:pPr indent="-228600" lvl="0" marL="457200" rtl="0" algn="l">
              <a:lnSpc>
                <a:spcPct val="100000"/>
              </a:lnSpc>
              <a:spcBef>
                <a:spcPts val="0"/>
              </a:spcBef>
              <a:spcAft>
                <a:spcPts val="0"/>
              </a:spcAft>
              <a:buSzPts val="1400"/>
              <a:buFont typeface="Arial"/>
              <a:buChar char="•"/>
            </a:pPr>
            <a:r>
              <a:rPr lang="en-US"/>
              <a:t>In health care facilities, planned environmental cleaning schedules should be written out and monitored frequently for compliance. (CDC 2003)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rPr lang="en-US"/>
              <a:t>Reference : </a:t>
            </a:r>
            <a:r>
              <a:rPr lang="en-US" sz="1200">
                <a:latin typeface="Times New Roman"/>
                <a:ea typeface="Times New Roman"/>
                <a:cs typeface="Times New Roman"/>
                <a:sym typeface="Times New Roman"/>
              </a:rPr>
              <a:t>Cureless, Melanie S., Chandrakant  S. Ruparelia, Elizabeth Thompson, and Polly A. Trexler. </a:t>
            </a:r>
            <a:r>
              <a:rPr i="1" lang="en-US" sz="1200">
                <a:latin typeface="Times New Roman"/>
                <a:ea typeface="Times New Roman"/>
                <a:cs typeface="Times New Roman"/>
                <a:sym typeface="Times New Roman"/>
              </a:rPr>
              <a:t>Infection Prevention and Control: Reference Manual for Health Care Facilities with Limited Resources</a:t>
            </a:r>
            <a:r>
              <a:rPr lang="en-US" sz="1200">
                <a:latin typeface="Times New Roman"/>
                <a:ea typeface="Times New Roman"/>
                <a:cs typeface="Times New Roman"/>
                <a:sym typeface="Times New Roman"/>
              </a:rPr>
              <a:t>. Baltimore, Maryland: Jhpiego, 2018.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97" name="Google Shape;897;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i="0" lang="en-US"/>
              <a:t>Source: https://www.cdc.gov/coronavirus/2019-ncov/downloads/make-chlorine-solution.pdf</a:t>
            </a:r>
            <a:endParaRPr/>
          </a:p>
        </p:txBody>
      </p:sp>
      <p:sp>
        <p:nvSpPr>
          <p:cNvPr id="908" name="Google Shape;90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n-US"/>
              <a:t>Explain</a:t>
            </a:r>
            <a:r>
              <a:rPr lang="en-US"/>
              <a:t> that the sexual and reproductive health clinical outreach refresher trainings (S-CORT) are promising tools for global and local inter-agency collaboration to maximize the capacity of clinical service providers to deliver the high quality, life-saving clinical interventions included in the Minimum Initial Service Package (MISP) for Sexual and Reproductive Health. This modules addresses the MISP objective to “Prevent Unintended Pregnancies.”</a:t>
            </a:r>
            <a:endParaRPr/>
          </a:p>
          <a:p>
            <a:pPr indent="0" lvl="0" marL="0" rtl="0" algn="l">
              <a:lnSpc>
                <a:spcPct val="100000"/>
              </a:lnSpc>
              <a:spcBef>
                <a:spcPts val="0"/>
              </a:spcBef>
              <a:spcAft>
                <a:spcPts val="0"/>
              </a:spcAft>
              <a:buSzPts val="1400"/>
              <a:buNone/>
            </a:pPr>
            <a:r>
              <a:t/>
            </a:r>
            <a:endParaRPr/>
          </a:p>
        </p:txBody>
      </p:sp>
      <p:sp>
        <p:nvSpPr>
          <p:cNvPr id="299" name="Google Shape;299;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Brainstorm </a:t>
            </a:r>
            <a:r>
              <a:rPr b="0" lang="en-US"/>
              <a:t>with</a:t>
            </a:r>
            <a:r>
              <a:rPr lang="en-US"/>
              <a:t> participants on the types of waste generated after any routine medical procedure. Be sure that they cover: medical or infectious waste, chemical waste, general waste (non-medical) and sharps.  </a:t>
            </a:r>
            <a:r>
              <a:rPr b="1" lang="en-US"/>
              <a:t>Brainstorm</a:t>
            </a:r>
            <a:r>
              <a:rPr lang="en-US"/>
              <a:t> examples of each.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Ask </a:t>
            </a:r>
            <a:r>
              <a:rPr lang="en-US"/>
              <a:t>participants how the waste is managed at their facilities from generation to final disposal of waste. </a:t>
            </a:r>
            <a:endParaRPr/>
          </a:p>
        </p:txBody>
      </p:sp>
      <p:sp>
        <p:nvSpPr>
          <p:cNvPr id="916" name="Google Shape;916;p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respiratory and cough etiquette involves maintaining at least a 3-foot distance from other individuals in common waiting areas, covering the mouth/nose when sneezing/coughing, and performing hand hygiene after soiling hands with respiratory secretions.</a:t>
            </a:r>
            <a:endParaRPr/>
          </a:p>
        </p:txBody>
      </p:sp>
      <p:sp>
        <p:nvSpPr>
          <p:cNvPr id="925" name="Google Shape;925;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33" name="Google Shape;933;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4" name="Google Shape;93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it is very important to be careful when inserting or removing any of the LARC methods and to follow recommended infection prevention practices. Clients coming for these services are healthy. If you do not use infection prevention practices, they might get infected and become ill.</a:t>
            </a:r>
            <a:endParaRPr/>
          </a:p>
          <a:p>
            <a:pPr indent="-298450" lvl="0" marL="457200" rtl="0" algn="l">
              <a:lnSpc>
                <a:spcPct val="107916"/>
              </a:lnSpc>
              <a:spcBef>
                <a:spcPts val="0"/>
              </a:spcBef>
              <a:spcAft>
                <a:spcPts val="0"/>
              </a:spcAft>
              <a:buClr>
                <a:schemeClr val="dk1"/>
              </a:buClr>
              <a:buSzPts val="1100"/>
              <a:buFont typeface="Noto Sans Symbols"/>
              <a:buChar char="●"/>
            </a:pPr>
            <a:r>
              <a:rPr b="1" lang="en-US" sz="1100"/>
              <a:t>Ask</a:t>
            </a:r>
            <a:r>
              <a:rPr lang="en-US" sz="1100"/>
              <a:t> the participants to </a:t>
            </a:r>
            <a:r>
              <a:rPr b="1" lang="en-US" sz="1100"/>
              <a:t>brainstorm</a:t>
            </a:r>
            <a:r>
              <a:rPr lang="en-US" sz="1100"/>
              <a:t> what standard precautions should be taken during provision of LARC services. </a:t>
            </a:r>
            <a:r>
              <a:rPr b="1" lang="en-US" sz="1100"/>
              <a:t>Note </a:t>
            </a:r>
            <a:r>
              <a:rPr lang="en-US" sz="1100"/>
              <a:t>points on a flip chart. </a:t>
            </a:r>
            <a:endParaRPr sz="1100"/>
          </a:p>
          <a:p>
            <a:pPr indent="-298450" lvl="0" marL="457200" rtl="0" algn="l">
              <a:lnSpc>
                <a:spcPct val="107916"/>
              </a:lnSpc>
              <a:spcBef>
                <a:spcPts val="0"/>
              </a:spcBef>
              <a:spcAft>
                <a:spcPts val="0"/>
              </a:spcAft>
              <a:buClr>
                <a:schemeClr val="dk1"/>
              </a:buClr>
              <a:buSzPts val="1100"/>
              <a:buFont typeface="Noto Sans Symbols"/>
              <a:buChar char="●"/>
            </a:pPr>
            <a:r>
              <a:rPr b="1" lang="en-US" sz="1100"/>
              <a:t>Ask</a:t>
            </a:r>
            <a:r>
              <a:rPr lang="en-US" sz="1100"/>
              <a:t> why it is very important to follow infection prevention practices while providing LARC methods?</a:t>
            </a:r>
            <a:endParaRPr sz="1100"/>
          </a:p>
          <a:p>
            <a:pPr indent="-298450" lvl="1" marL="685800" rtl="0" algn="l">
              <a:lnSpc>
                <a:spcPct val="107916"/>
              </a:lnSpc>
              <a:spcBef>
                <a:spcPts val="0"/>
              </a:spcBef>
              <a:spcAft>
                <a:spcPts val="0"/>
              </a:spcAft>
              <a:buClr>
                <a:schemeClr val="dk1"/>
              </a:buClr>
              <a:buSzPts val="1100"/>
              <a:buFont typeface="Courier New"/>
              <a:buChar char="o"/>
            </a:pPr>
            <a:r>
              <a:rPr lang="en-US" sz="1100"/>
              <a:t>Clients coming for these services are healthy but if you do not use infection prevention practices, they might get infected and become ill.</a:t>
            </a:r>
            <a:endParaRPr sz="110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Ask</a:t>
            </a:r>
            <a:r>
              <a:rPr lang="en-US" sz="1200">
                <a:solidFill>
                  <a:schemeClr val="dk1"/>
                </a:solidFill>
                <a:latin typeface="Calibri"/>
                <a:ea typeface="Calibri"/>
                <a:cs typeface="Calibri"/>
                <a:sym typeface="Calibri"/>
              </a:rPr>
              <a:t>: Why do we wear gloves? </a:t>
            </a:r>
            <a:r>
              <a:rPr b="1" lang="en-US" sz="1200">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that gloves have been shown to protect the hands of health facility staff from contamination with infectious materials and protect patients and clients from microorganisms on health care workers’ hands. Gloves are the most important physical barrier for preventing the spread of infection.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There are three types of gloves for use in health care facilities: </a:t>
            </a:r>
            <a:endParaRPr/>
          </a:p>
          <a:p>
            <a:pPr indent="-171450" lvl="0" marL="171450" rtl="0" algn="l">
              <a:lnSpc>
                <a:spcPct val="100000"/>
              </a:lnSpc>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Sterile surgical gloves</a:t>
            </a:r>
            <a:r>
              <a:rPr lang="en-US" sz="1200">
                <a:solidFill>
                  <a:schemeClr val="dk1"/>
                </a:solidFill>
                <a:latin typeface="Calibri"/>
                <a:ea typeface="Calibri"/>
                <a:cs typeface="Calibri"/>
                <a:sym typeface="Calibri"/>
              </a:rPr>
              <a:t> are used when performing invasive medical or surgical procedures and when sterility is required. </a:t>
            </a:r>
            <a:endParaRPr/>
          </a:p>
          <a:p>
            <a:pPr indent="-171450" lvl="0" marL="171450" rtl="0" algn="l">
              <a:lnSpc>
                <a:spcPct val="100000"/>
              </a:lnSpc>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Examination gloves, both sterile and clean, </a:t>
            </a:r>
            <a:r>
              <a:rPr lang="en-US" sz="1200">
                <a:solidFill>
                  <a:schemeClr val="dk1"/>
                </a:solidFill>
                <a:latin typeface="Calibri"/>
                <a:ea typeface="Calibri"/>
                <a:cs typeface="Calibri"/>
                <a:sym typeface="Calibri"/>
              </a:rPr>
              <a:t>are used by health care workers to protect themselves and patients from blood and body fluids when performing routine patient care.</a:t>
            </a:r>
            <a:endParaRPr/>
          </a:p>
          <a:p>
            <a:pPr indent="-171450" lvl="0" marL="171450" rtl="0" algn="l">
              <a:lnSpc>
                <a:spcPct val="100000"/>
              </a:lnSpc>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Utility</a:t>
            </a:r>
            <a:r>
              <a:rPr lang="en-US" sz="1200">
                <a:solidFill>
                  <a:schemeClr val="dk1"/>
                </a:solidFill>
                <a:latin typeface="Calibri"/>
                <a:ea typeface="Calibri"/>
                <a:cs typeface="Calibri"/>
                <a:sym typeface="Calibri"/>
              </a:rPr>
              <a:t> </a:t>
            </a:r>
            <a:r>
              <a:rPr b="1" lang="en-US" sz="1200">
                <a:solidFill>
                  <a:schemeClr val="dk1"/>
                </a:solidFill>
                <a:latin typeface="Calibri"/>
                <a:ea typeface="Calibri"/>
                <a:cs typeface="Calibri"/>
                <a:sym typeface="Calibri"/>
              </a:rPr>
              <a:t>or heavy</a:t>
            </a:r>
            <a:r>
              <a:rPr lang="en-US" sz="1200">
                <a:solidFill>
                  <a:schemeClr val="dk1"/>
                </a:solidFill>
                <a:latin typeface="Calibri"/>
                <a:ea typeface="Calibri"/>
                <a:cs typeface="Calibri"/>
                <a:sym typeface="Calibri"/>
              </a:rPr>
              <a:t>-</a:t>
            </a:r>
            <a:r>
              <a:rPr b="1" lang="en-US" sz="1200">
                <a:solidFill>
                  <a:schemeClr val="dk1"/>
                </a:solidFill>
                <a:latin typeface="Calibri"/>
                <a:ea typeface="Calibri"/>
                <a:cs typeface="Calibri"/>
                <a:sym typeface="Calibri"/>
              </a:rPr>
              <a:t>duty</a:t>
            </a:r>
            <a:r>
              <a:rPr lang="en-US" sz="1200">
                <a:solidFill>
                  <a:schemeClr val="dk1"/>
                </a:solidFill>
                <a:latin typeface="Calibri"/>
                <a:ea typeface="Calibri"/>
                <a:cs typeface="Calibri"/>
                <a:sym typeface="Calibri"/>
              </a:rPr>
              <a:t> </a:t>
            </a:r>
            <a:r>
              <a:rPr b="1" lang="en-US" sz="1200">
                <a:solidFill>
                  <a:schemeClr val="dk1"/>
                </a:solidFill>
                <a:latin typeface="Calibri"/>
                <a:ea typeface="Calibri"/>
                <a:cs typeface="Calibri"/>
                <a:sym typeface="Calibri"/>
              </a:rPr>
              <a:t>household gloves </a:t>
            </a:r>
            <a:r>
              <a:rPr lang="en-US" sz="1200">
                <a:solidFill>
                  <a:schemeClr val="dk1"/>
                </a:solidFill>
                <a:latin typeface="Calibri"/>
                <a:ea typeface="Calibri"/>
                <a:cs typeface="Calibri"/>
                <a:sym typeface="Calibri"/>
              </a:rPr>
              <a:t>are worn for processing instruments, cleaning equipment and other items, environmental cleaning, handling soiled linens, and handling contaminated waste to conserve examination gloves for patient care.</a:t>
            </a:r>
            <a:endParaRPr/>
          </a:p>
          <a:p>
            <a:pPr indent="0" lvl="0" marL="0" marR="0" rtl="0" algn="l">
              <a:lnSpc>
                <a:spcPct val="100000"/>
              </a:lnSpc>
              <a:spcBef>
                <a:spcPts val="360"/>
              </a:spcBef>
              <a:spcAft>
                <a:spcPts val="0"/>
              </a:spcAft>
              <a:buClr>
                <a:schemeClr val="dk1"/>
              </a:buClr>
              <a:buSzPts val="1200"/>
              <a:buFont typeface="Calibri"/>
              <a:buNone/>
            </a:pPr>
            <a:r>
              <a:t/>
            </a:r>
            <a:endParaRPr/>
          </a:p>
          <a:p>
            <a:pPr indent="0" lvl="0" marL="0" marR="0" rtl="0" algn="l">
              <a:lnSpc>
                <a:spcPct val="100000"/>
              </a:lnSpc>
              <a:spcBef>
                <a:spcPts val="360"/>
              </a:spcBef>
              <a:spcAft>
                <a:spcPts val="0"/>
              </a:spcAft>
              <a:buClr>
                <a:schemeClr val="dk1"/>
              </a:buClr>
              <a:buSzPts val="1200"/>
              <a:buFont typeface="Calibri"/>
              <a:buNone/>
            </a:pPr>
            <a:r>
              <a:rPr lang="en-US"/>
              <a:t>IUD and implant insertion and removal are minor procedures. Use sterile surgical gloves only if inserting a two-rod implant or removal of an implant, as it involves a cut in the skin and handling tissues. PPE recommended for normal vaginal delivery are used during postpartum IUD insertion. </a:t>
            </a:r>
            <a:endParaRPr/>
          </a:p>
          <a:p>
            <a:pPr indent="0" lvl="0" marL="0" marR="0" rtl="0" algn="l">
              <a:lnSpc>
                <a:spcPct val="100000"/>
              </a:lnSpc>
              <a:spcBef>
                <a:spcPts val="360"/>
              </a:spcBef>
              <a:spcAft>
                <a:spcPts val="0"/>
              </a:spcAft>
              <a:buClr>
                <a:schemeClr val="dk1"/>
              </a:buClr>
              <a:buSzPts val="1200"/>
              <a:buFont typeface="Calibri"/>
              <a:buNone/>
            </a:pPr>
            <a:r>
              <a:t/>
            </a:r>
            <a:endParaRPr/>
          </a:p>
          <a:p>
            <a:pPr indent="0" lvl="0" marL="0" marR="0" rtl="0" algn="l">
              <a:lnSpc>
                <a:spcPct val="100000"/>
              </a:lnSpc>
              <a:spcBef>
                <a:spcPts val="36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968" name="Google Shape;968;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 </a:t>
            </a:r>
            <a:endParaRPr/>
          </a:p>
          <a:p>
            <a:pPr indent="0" lvl="0" marL="0" marR="0" rtl="0" algn="l">
              <a:lnSpc>
                <a:spcPct val="100000"/>
              </a:lnSpc>
              <a:spcBef>
                <a:spcPts val="0"/>
              </a:spcBef>
              <a:spcAft>
                <a:spcPts val="0"/>
              </a:spcAft>
              <a:buSzPts val="1400"/>
              <a:buNone/>
            </a:pPr>
            <a:r>
              <a:rPr b="1" lang="en-US" sz="1200">
                <a:solidFill>
                  <a:srgbClr val="000000"/>
                </a:solidFill>
                <a:latin typeface="Times New Roman"/>
                <a:ea typeface="Times New Roman"/>
                <a:cs typeface="Times New Roman"/>
                <a:sym typeface="Times New Roman"/>
              </a:rPr>
              <a:t>Explain </a:t>
            </a:r>
            <a:r>
              <a:rPr lang="en-US" sz="1200">
                <a:solidFill>
                  <a:srgbClr val="000000"/>
                </a:solidFill>
                <a:latin typeface="Times New Roman"/>
                <a:ea typeface="Times New Roman"/>
                <a:cs typeface="Times New Roman"/>
                <a:sym typeface="Times New Roman"/>
              </a:rPr>
              <a:t>that infection prevention (IP) during insertion and removal of IUDs involves using aseptic technique and adherence to IP practices throughout the procedures to minimize the risk of post procedure infection. </a:t>
            </a:r>
            <a:endParaRPr/>
          </a:p>
          <a:p>
            <a:pPr indent="0" lvl="0" marL="0" marR="0" rtl="0" algn="l">
              <a:lnSpc>
                <a:spcPct val="100000"/>
              </a:lnSpc>
              <a:spcBef>
                <a:spcPts val="0"/>
              </a:spcBef>
              <a:spcAft>
                <a:spcPts val="0"/>
              </a:spcAft>
              <a:buSzPts val="1400"/>
              <a:buNone/>
            </a:pPr>
            <a:r>
              <a:t/>
            </a:r>
            <a:endParaRPr sz="1200">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i="1" lang="en-US"/>
              <a:t>Source: </a:t>
            </a:r>
            <a:r>
              <a:rPr lang="en-US"/>
              <a:t>World Health Organization, Reproductive Health and Research, and K4Health. </a:t>
            </a:r>
            <a:r>
              <a:rPr i="1" lang="en-US"/>
              <a:t>Family Planning: A Global Handbook for Providers</a:t>
            </a:r>
            <a:r>
              <a:rPr lang="en-US"/>
              <a:t>., 2022. https://fphandbook.org/. </a:t>
            </a:r>
            <a:endParaRPr/>
          </a:p>
        </p:txBody>
      </p:sp>
      <p:sp>
        <p:nvSpPr>
          <p:cNvPr id="977" name="Google Shape;977;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7916"/>
              </a:lnSpc>
              <a:spcBef>
                <a:spcPts val="0"/>
              </a:spcBef>
              <a:spcAft>
                <a:spcPts val="0"/>
              </a:spcAft>
              <a:buClr>
                <a:srgbClr val="000000"/>
              </a:buClr>
              <a:buSzPts val="1100"/>
              <a:buFont typeface="Noto Sans Symbols"/>
              <a:buNone/>
            </a:pPr>
            <a:r>
              <a:rPr b="1" i="0" lang="en-US" sz="1100" u="none" cap="none" strike="noStrike">
                <a:solidFill>
                  <a:srgbClr val="000000"/>
                </a:solidFill>
                <a:latin typeface="Calibri"/>
                <a:ea typeface="Calibri"/>
                <a:cs typeface="Calibri"/>
                <a:sym typeface="Calibri"/>
              </a:rPr>
              <a:t>Ask</a:t>
            </a:r>
            <a:r>
              <a:rPr b="0" i="0" lang="en-US" sz="1100" u="none" cap="none" strike="noStrike">
                <a:solidFill>
                  <a:srgbClr val="000000"/>
                </a:solidFill>
                <a:latin typeface="Calibri"/>
                <a:ea typeface="Calibri"/>
                <a:cs typeface="Calibri"/>
                <a:sym typeface="Calibri"/>
              </a:rPr>
              <a:t> what is the “no-touch” technique?</a:t>
            </a:r>
            <a:r>
              <a:rPr b="0" i="0" lang="en-US" sz="1200" u="none" cap="none" strike="noStrike">
                <a:solidFill>
                  <a:schemeClr val="dk1"/>
                </a:solidFill>
                <a:latin typeface="Calibri"/>
                <a:ea typeface="Calibri"/>
                <a:cs typeface="Calibri"/>
                <a:sym typeface="Calibri"/>
              </a:rPr>
              <a:t> </a:t>
            </a:r>
            <a:r>
              <a:rPr b="0" i="0" lang="en-US" sz="1200" u="none" cap="none" strike="noStrike">
                <a:solidFill>
                  <a:srgbClr val="000000"/>
                </a:solidFill>
                <a:latin typeface="Calibri"/>
                <a:ea typeface="Calibri"/>
                <a:cs typeface="Calibri"/>
                <a:sym typeface="Calibri"/>
              </a:rPr>
              <a:t>The “no-touch” insertion technique is safest. This includes not letting the loaded IUD or uterine sound touch any unsterile surfaces (for example, hands, speculum, vagina, tabletop). The “no-touch” technique involves: </a:t>
            </a:r>
            <a:endParaRPr b="0" i="0" sz="1200" u="none" cap="none" strike="noStrike">
              <a:solidFill>
                <a:schemeClr val="dk1"/>
              </a:solidFill>
              <a:latin typeface="Calibri"/>
              <a:ea typeface="Calibri"/>
              <a:cs typeface="Calibri"/>
              <a:sym typeface="Calibri"/>
            </a:endParaRPr>
          </a:p>
          <a:p>
            <a:pPr indent="-171450" lvl="0" marL="330200" marR="0" rtl="0" algn="l">
              <a:lnSpc>
                <a:spcPct val="107916"/>
              </a:lnSpc>
              <a:spcBef>
                <a:spcPts val="0"/>
              </a:spcBef>
              <a:spcAft>
                <a:spcPts val="0"/>
              </a:spcAft>
              <a:buClr>
                <a:srgbClr val="000000"/>
              </a:buClr>
              <a:buSzPts val="1100"/>
              <a:buFont typeface="Arial"/>
              <a:buChar char="•"/>
            </a:pPr>
            <a:r>
              <a:rPr b="0" i="0" lang="en-US" sz="1200" u="none" cap="none" strike="noStrike">
                <a:solidFill>
                  <a:srgbClr val="000000"/>
                </a:solidFill>
                <a:latin typeface="Calibri"/>
                <a:ea typeface="Calibri"/>
                <a:cs typeface="Calibri"/>
                <a:sym typeface="Calibri"/>
              </a:rPr>
              <a:t>Loading the IUD into the inserter while the IUD is still in the sterile package, to avoid touching the IUD directly </a:t>
            </a:r>
            <a:endParaRPr b="0" i="0" sz="1200" u="none" cap="none" strike="noStrike">
              <a:solidFill>
                <a:schemeClr val="dk1"/>
              </a:solidFill>
              <a:latin typeface="Calibri"/>
              <a:ea typeface="Calibri"/>
              <a:cs typeface="Calibri"/>
              <a:sym typeface="Calibri"/>
            </a:endParaRPr>
          </a:p>
          <a:p>
            <a:pPr indent="-171450" lvl="0" marL="330200" marR="0" rtl="0" algn="l">
              <a:lnSpc>
                <a:spcPct val="107916"/>
              </a:lnSpc>
              <a:spcBef>
                <a:spcPts val="0"/>
              </a:spcBef>
              <a:spcAft>
                <a:spcPts val="0"/>
              </a:spcAft>
              <a:buClr>
                <a:srgbClr val="000000"/>
              </a:buClr>
              <a:buSzPts val="1100"/>
              <a:buFont typeface="Arial"/>
              <a:buChar char="•"/>
            </a:pPr>
            <a:r>
              <a:rPr b="0" i="0" lang="en-US" sz="1200" u="none" cap="none" strike="noStrike">
                <a:solidFill>
                  <a:srgbClr val="000000"/>
                </a:solidFill>
                <a:latin typeface="Calibri"/>
                <a:ea typeface="Calibri"/>
                <a:cs typeface="Calibri"/>
                <a:sym typeface="Calibri"/>
              </a:rPr>
              <a:t>Cleaning the cervix thoroughly with antiseptic before IUD insertion </a:t>
            </a:r>
            <a:endParaRPr b="0" i="0" sz="1200" u="none" cap="none" strike="noStrike">
              <a:solidFill>
                <a:schemeClr val="dk1"/>
              </a:solidFill>
              <a:latin typeface="Calibri"/>
              <a:ea typeface="Calibri"/>
              <a:cs typeface="Calibri"/>
              <a:sym typeface="Calibri"/>
            </a:endParaRPr>
          </a:p>
          <a:p>
            <a:pPr indent="-171450" lvl="0" marL="330200" marR="0" rtl="0" algn="l">
              <a:lnSpc>
                <a:spcPct val="107916"/>
              </a:lnSpc>
              <a:spcBef>
                <a:spcPts val="0"/>
              </a:spcBef>
              <a:spcAft>
                <a:spcPts val="0"/>
              </a:spcAft>
              <a:buClr>
                <a:srgbClr val="000000"/>
              </a:buClr>
              <a:buSzPts val="1100"/>
              <a:buFont typeface="Arial"/>
              <a:buChar char="•"/>
            </a:pPr>
            <a:r>
              <a:rPr b="0" i="0" lang="en-US" sz="1200" u="none" cap="none" strike="noStrike">
                <a:solidFill>
                  <a:srgbClr val="000000"/>
                </a:solidFill>
                <a:latin typeface="Calibri"/>
                <a:ea typeface="Calibri"/>
                <a:cs typeface="Calibri"/>
                <a:sym typeface="Calibri"/>
              </a:rPr>
              <a:t>Being careful not to touch the vaginal wall or speculum blades with the uterine sound or loaded IUD inserter </a:t>
            </a:r>
            <a:endParaRPr b="0" i="0" sz="1200" u="none" cap="none" strike="noStrike">
              <a:solidFill>
                <a:schemeClr val="dk1"/>
              </a:solidFill>
              <a:latin typeface="Calibri"/>
              <a:ea typeface="Calibri"/>
              <a:cs typeface="Calibri"/>
              <a:sym typeface="Calibri"/>
            </a:endParaRPr>
          </a:p>
          <a:p>
            <a:pPr indent="-171450" lvl="0" marL="330200" marR="0" rtl="0" algn="l">
              <a:lnSpc>
                <a:spcPct val="107916"/>
              </a:lnSpc>
              <a:spcBef>
                <a:spcPts val="0"/>
              </a:spcBef>
              <a:spcAft>
                <a:spcPts val="0"/>
              </a:spcAft>
              <a:buClr>
                <a:srgbClr val="000000"/>
              </a:buClr>
              <a:buSzPts val="1100"/>
              <a:buFont typeface="Arial"/>
              <a:buChar char="•"/>
            </a:pPr>
            <a:r>
              <a:rPr b="0" i="0" lang="en-US" sz="1200" u="none" cap="none" strike="noStrike">
                <a:solidFill>
                  <a:srgbClr val="000000"/>
                </a:solidFill>
                <a:latin typeface="Calibri"/>
                <a:ea typeface="Calibri"/>
                <a:cs typeface="Calibri"/>
                <a:sym typeface="Calibri"/>
              </a:rPr>
              <a:t>Passing both the uterine sound and the loaded IUD inserter only once each through the cervical canal</a:t>
            </a:r>
            <a:endParaRPr/>
          </a:p>
          <a:p>
            <a:pPr indent="-101600" lvl="0" marL="330200" marR="0" rtl="0" algn="l">
              <a:lnSpc>
                <a:spcPct val="107916"/>
              </a:lnSpc>
              <a:spcBef>
                <a:spcPts val="0"/>
              </a:spcBef>
              <a:spcAft>
                <a:spcPts val="0"/>
              </a:spcAft>
              <a:buClr>
                <a:srgbClr val="000000"/>
              </a:buClr>
              <a:buSzPts val="11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i="1" lang="en-US"/>
              <a:t>Source: </a:t>
            </a:r>
            <a:r>
              <a:rPr lang="en-US"/>
              <a:t>World Health Organization, Reproductive Health and Research, and K4Health. </a:t>
            </a:r>
            <a:r>
              <a:rPr i="1" lang="en-US"/>
              <a:t>Family Planning: A Global Handbook for Providers,</a:t>
            </a:r>
            <a:r>
              <a:rPr lang="en-US"/>
              <a:t> 2022. https://fphandbook.org/. </a:t>
            </a:r>
            <a:endParaRPr/>
          </a:p>
        </p:txBody>
      </p:sp>
      <p:sp>
        <p:nvSpPr>
          <p:cNvPr id="986" name="Google Shape;986;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i="1" lang="en-US"/>
              <a:t>Source: </a:t>
            </a:r>
            <a:r>
              <a:rPr lang="en-US"/>
              <a:t>USAID, World Health Organization, and United Nations Population Fund. </a:t>
            </a:r>
            <a:r>
              <a:rPr i="1" lang="en-US"/>
              <a:t>Training Resource Package for Family Planning</a:t>
            </a:r>
            <a:r>
              <a:rPr lang="en-US"/>
              <a:t>. </a:t>
            </a:r>
            <a:r>
              <a:rPr lang="en-US" u="sng">
                <a:solidFill>
                  <a:schemeClr val="hlink"/>
                </a:solidFill>
                <a:hlinkClick r:id="rId2"/>
              </a:rPr>
              <a:t>https://www.fptraining.org</a:t>
            </a:r>
            <a:r>
              <a:rPr lang="en-US"/>
              <a:t>.</a:t>
            </a:r>
            <a:endParaRPr/>
          </a:p>
          <a:p>
            <a:pPr indent="-228600" lvl="0" marL="457200" marR="0" rtl="0" algn="l">
              <a:lnSpc>
                <a:spcPct val="100000"/>
              </a:lnSpc>
              <a:spcBef>
                <a:spcPts val="0"/>
              </a:spcBef>
              <a:spcAft>
                <a:spcPts val="0"/>
              </a:spcAft>
              <a:buClr>
                <a:srgbClr val="000000"/>
              </a:buClr>
              <a:buSzPts val="1400"/>
              <a:buFont typeface="Arial"/>
              <a:buNone/>
            </a:pPr>
            <a:r>
              <a:t/>
            </a:r>
            <a:endParaRPr i="1"/>
          </a:p>
        </p:txBody>
      </p:sp>
      <p:sp>
        <p:nvSpPr>
          <p:cNvPr id="994" name="Google Shape;994;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Explain </a:t>
            </a:r>
            <a:r>
              <a:rPr b="0" i="0" lang="en-US" sz="1200" u="none" cap="none" strike="noStrike">
                <a:solidFill>
                  <a:schemeClr val="dk1"/>
                </a:solidFill>
                <a:latin typeface="Calibri"/>
                <a:ea typeface="Calibri"/>
                <a:cs typeface="Calibri"/>
                <a:sym typeface="Calibri"/>
              </a:rPr>
              <a:t>that the insertion and removal of rod/rods are minor surgical procedures and careful infection prevention procedures must be followed with every client. Infection prevention (IP) during insertion and removal involves using aseptic technique throughout the procedures. Adherence to IP practices minimizes the chance of blood-borne infections such as HIV and hepatitis B and of infections at the insertion site that may lead to early removal or spontaneous expulsion of rod/rods. Reusable instruments, such as scalpels and needles, are cleaned thoroughly, dried, and then processed by sterilization in an autoclave or high-level disinfected. </a:t>
            </a:r>
            <a:endParaRPr/>
          </a:p>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95000"/>
              </a:lnSpc>
              <a:spcBef>
                <a:spcPts val="0"/>
              </a:spcBef>
              <a:spcAft>
                <a:spcPts val="0"/>
              </a:spcAft>
              <a:buSzPts val="1400"/>
              <a:buFont typeface="Arial"/>
              <a:buNone/>
            </a:pPr>
            <a:r>
              <a:rPr b="1" i="0" lang="en-US" sz="1100">
                <a:latin typeface="Times New Roman"/>
                <a:ea typeface="Times New Roman"/>
                <a:cs typeface="Times New Roman"/>
                <a:sym typeface="Times New Roman"/>
              </a:rPr>
              <a:t>Explain</a:t>
            </a:r>
            <a:r>
              <a:rPr i="0" lang="en-US" sz="1100">
                <a:latin typeface="Times New Roman"/>
                <a:ea typeface="Times New Roman"/>
                <a:cs typeface="Times New Roman"/>
                <a:sym typeface="Times New Roman"/>
              </a:rPr>
              <a:t> that soaking of instruments in 0.5% chlorine solution or any other disinfectant before cleaning is not recommended for the following reasons: </a:t>
            </a:r>
            <a:endParaRPr i="0" sz="1100">
              <a:latin typeface="Calibri"/>
              <a:ea typeface="Calibri"/>
              <a:cs typeface="Calibri"/>
              <a:sym typeface="Calibri"/>
            </a:endParaRPr>
          </a:p>
          <a:p>
            <a:pPr indent="-285750" lvl="1" marL="742950" marR="0" rtl="0" algn="just">
              <a:lnSpc>
                <a:spcPct val="95000"/>
              </a:lnSpc>
              <a:spcBef>
                <a:spcPts val="0"/>
              </a:spcBef>
              <a:spcAft>
                <a:spcPts val="0"/>
              </a:spcAft>
              <a:buSzPts val="1400"/>
              <a:buFont typeface="Arial"/>
              <a:buAutoNum type="arabicPeriod"/>
            </a:pPr>
            <a:r>
              <a:rPr i="0" lang="en-US" sz="1100">
                <a:latin typeface="Times New Roman"/>
                <a:ea typeface="Times New Roman"/>
                <a:cs typeface="Times New Roman"/>
                <a:sym typeface="Times New Roman"/>
              </a:rPr>
              <a:t>It may damage/corrode the instruments </a:t>
            </a:r>
            <a:endParaRPr i="0" sz="1100">
              <a:latin typeface="Calibri"/>
              <a:ea typeface="Calibri"/>
              <a:cs typeface="Calibri"/>
              <a:sym typeface="Calibri"/>
            </a:endParaRPr>
          </a:p>
          <a:p>
            <a:pPr indent="-285750" lvl="1" marL="742950" marR="0" rtl="0" algn="just">
              <a:lnSpc>
                <a:spcPct val="95000"/>
              </a:lnSpc>
              <a:spcBef>
                <a:spcPts val="0"/>
              </a:spcBef>
              <a:spcAft>
                <a:spcPts val="0"/>
              </a:spcAft>
              <a:buSzPts val="1400"/>
              <a:buFont typeface="Arial"/>
              <a:buAutoNum type="arabicPeriod"/>
            </a:pPr>
            <a:r>
              <a:rPr i="0" lang="en-US" sz="1100">
                <a:latin typeface="Times New Roman"/>
                <a:ea typeface="Times New Roman"/>
                <a:cs typeface="Times New Roman"/>
                <a:sym typeface="Times New Roman"/>
              </a:rPr>
              <a:t>The disinfectant may be inactivated by blood and body fluids, which could become a source of microbial contamination and formation of biofilm</a:t>
            </a:r>
            <a:endParaRPr i="0" sz="1100">
              <a:latin typeface="Calibri"/>
              <a:ea typeface="Calibri"/>
              <a:cs typeface="Calibri"/>
              <a:sym typeface="Calibri"/>
            </a:endParaRPr>
          </a:p>
          <a:p>
            <a:pPr indent="-285750" lvl="1" marL="742950" marR="0" rtl="0" algn="just">
              <a:lnSpc>
                <a:spcPct val="95000"/>
              </a:lnSpc>
              <a:spcBef>
                <a:spcPts val="0"/>
              </a:spcBef>
              <a:spcAft>
                <a:spcPts val="0"/>
              </a:spcAft>
              <a:buSzPts val="1400"/>
              <a:buFont typeface="Arial"/>
              <a:buAutoNum type="arabicPeriod"/>
            </a:pPr>
            <a:r>
              <a:rPr i="0" lang="en-US" sz="1100">
                <a:latin typeface="Times New Roman"/>
                <a:ea typeface="Times New Roman"/>
                <a:cs typeface="Times New Roman"/>
                <a:sym typeface="Times New Roman"/>
              </a:rPr>
              <a:t>Transportation of contaminated items soaked in chemical disinfectant to the decontamination area may pose a risk to health-care workers and result in inappropriate handling and accidental damage </a:t>
            </a:r>
            <a:endParaRPr i="0" sz="1100">
              <a:latin typeface="Calibri"/>
              <a:ea typeface="Calibri"/>
              <a:cs typeface="Calibri"/>
              <a:sym typeface="Calibri"/>
            </a:endParaRPr>
          </a:p>
          <a:p>
            <a:pPr indent="-285750" lvl="1" marL="742950" marR="0" rtl="0" algn="just">
              <a:lnSpc>
                <a:spcPct val="95000"/>
              </a:lnSpc>
              <a:spcBef>
                <a:spcPts val="0"/>
              </a:spcBef>
              <a:spcAft>
                <a:spcPts val="0"/>
              </a:spcAft>
              <a:buSzPts val="1400"/>
              <a:buFont typeface="Arial"/>
              <a:buAutoNum type="arabicPeriod"/>
            </a:pPr>
            <a:r>
              <a:rPr i="0" lang="en-US" sz="1100">
                <a:latin typeface="Times New Roman"/>
                <a:ea typeface="Times New Roman"/>
                <a:cs typeface="Times New Roman"/>
                <a:sym typeface="Times New Roman"/>
              </a:rPr>
              <a:t>May contribute to the development of antimicrobial resistance to disinfectants (WHO, 2016)</a:t>
            </a:r>
            <a:endParaRPr/>
          </a:p>
          <a:p>
            <a:pPr indent="-196850" lvl="1" marL="742950" marR="0" rtl="0" algn="just">
              <a:lnSpc>
                <a:spcPct val="95000"/>
              </a:lnSpc>
              <a:spcBef>
                <a:spcPts val="0"/>
              </a:spcBef>
              <a:spcAft>
                <a:spcPts val="0"/>
              </a:spcAft>
              <a:buSzPts val="1400"/>
              <a:buFont typeface="Arial"/>
              <a:buNone/>
            </a:pPr>
            <a:r>
              <a:t/>
            </a:r>
            <a:endParaRPr i="0" sz="1100">
              <a:latin typeface="Times New Roman"/>
              <a:ea typeface="Times New Roman"/>
              <a:cs typeface="Times New Roman"/>
              <a:sym typeface="Times New Roman"/>
            </a:endParaRPr>
          </a:p>
          <a:p>
            <a:pPr indent="0" lvl="0" marL="0" marR="0" rtl="0" algn="l">
              <a:lnSpc>
                <a:spcPct val="95000"/>
              </a:lnSpc>
              <a:spcBef>
                <a:spcPts val="0"/>
              </a:spcBef>
              <a:spcAft>
                <a:spcPts val="0"/>
              </a:spcAft>
              <a:buClr>
                <a:srgbClr val="000000"/>
              </a:buClr>
              <a:buSzPts val="1400"/>
              <a:buFont typeface="Arial"/>
              <a:buNone/>
            </a:pPr>
            <a:r>
              <a:rPr i="0" lang="en-US" sz="1100">
                <a:latin typeface="Times New Roman"/>
                <a:ea typeface="Times New Roman"/>
                <a:cs typeface="Times New Roman"/>
                <a:sym typeface="Times New Roman"/>
              </a:rPr>
              <a:t>References: </a:t>
            </a:r>
            <a:r>
              <a:rPr lang="en-US" sz="1100"/>
              <a:t>World Health Organization, and Pan American Health Organization. “Decontamination and Reprocessing of Medical Devices for Health-Care Facilities,” 2016. https://apps.who.int/iris/handle/10665/250232 and Caston-Gaa, Anne, and Chandrakant  S. Ruparelia. “Module 6. Processing Surgical Instruments and Medical Devices.” In </a:t>
            </a:r>
            <a:r>
              <a:rPr i="1" lang="en-US" sz="1100"/>
              <a:t>Infection Prevention and Control</a:t>
            </a:r>
            <a:r>
              <a:rPr lang="en-US" sz="1100"/>
              <a:t>. Johns Hopkins Medicine and Jhpiego, 2018.</a:t>
            </a:r>
            <a:endParaRPr/>
          </a:p>
          <a:p>
            <a:pPr indent="0" lvl="1" marL="457200" marR="0" rtl="0" algn="l">
              <a:lnSpc>
                <a:spcPct val="95000"/>
              </a:lnSpc>
              <a:spcBef>
                <a:spcPts val="0"/>
              </a:spcBef>
              <a:spcAft>
                <a:spcPts val="0"/>
              </a:spcAft>
              <a:buClr>
                <a:srgbClr val="000000"/>
              </a:buClr>
              <a:buSzPts val="1400"/>
              <a:buFont typeface="Arial"/>
              <a:buNone/>
            </a:pPr>
            <a:r>
              <a:t/>
            </a:r>
            <a:endParaRPr sz="1100"/>
          </a:p>
          <a:p>
            <a:pPr indent="0" lvl="1" marL="457200" marR="0" rtl="0" algn="just">
              <a:lnSpc>
                <a:spcPct val="95000"/>
              </a:lnSpc>
              <a:spcBef>
                <a:spcPts val="0"/>
              </a:spcBef>
              <a:spcAft>
                <a:spcPts val="0"/>
              </a:spcAft>
              <a:buSzPts val="1400"/>
              <a:buFont typeface="Arial"/>
              <a:buNone/>
            </a:pPr>
            <a:r>
              <a:t/>
            </a:r>
            <a:endParaRPr i="0" sz="1100">
              <a:latin typeface="Times New Roman"/>
              <a:ea typeface="Times New Roman"/>
              <a:cs typeface="Times New Roman"/>
              <a:sym typeface="Times New Roman"/>
            </a:endParaRPr>
          </a:p>
        </p:txBody>
      </p:sp>
      <p:sp>
        <p:nvSpPr>
          <p:cNvPr id="1002" name="Google Shape;1002;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0" name="Google Shape;1010;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7" name="Google Shape;1017;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7916"/>
              </a:lnSpc>
              <a:spcBef>
                <a:spcPts val="0"/>
              </a:spcBef>
              <a:spcAft>
                <a:spcPts val="0"/>
              </a:spcAft>
              <a:buClr>
                <a:schemeClr val="dk1"/>
              </a:buClr>
              <a:buSzPts val="1100"/>
              <a:buFont typeface="Noto Sans Symbols"/>
              <a:buNone/>
            </a:pPr>
            <a:r>
              <a:rPr b="0" lang="en-US" sz="1200">
                <a:latin typeface="Calibri"/>
                <a:ea typeface="Calibri"/>
                <a:cs typeface="Calibri"/>
                <a:sym typeface="Calibri"/>
              </a:rPr>
              <a:t>Before moving to the next slide, </a:t>
            </a:r>
            <a:r>
              <a:rPr b="1" lang="en-US" sz="1200">
                <a:latin typeface="Calibri"/>
                <a:ea typeface="Calibri"/>
                <a:cs typeface="Calibri"/>
                <a:sym typeface="Calibri"/>
              </a:rPr>
              <a:t>ask</a:t>
            </a:r>
            <a:r>
              <a:rPr lang="en-US" sz="1200">
                <a:latin typeface="Calibri"/>
                <a:ea typeface="Calibri"/>
                <a:cs typeface="Calibri"/>
                <a:sym typeface="Calibri"/>
              </a:rPr>
              <a:t> participants to </a:t>
            </a:r>
            <a:r>
              <a:rPr b="1" lang="en-US" sz="1200">
                <a:latin typeface="Calibri"/>
                <a:ea typeface="Calibri"/>
                <a:cs typeface="Calibri"/>
                <a:sym typeface="Calibri"/>
              </a:rPr>
              <a:t>describe</a:t>
            </a:r>
            <a:r>
              <a:rPr lang="en-US" sz="1200">
                <a:latin typeface="Calibri"/>
                <a:ea typeface="Calibri"/>
                <a:cs typeface="Calibri"/>
                <a:sym typeface="Calibri"/>
              </a:rPr>
              <a:t> the common side effects that are experienced by women who use IUDs. </a:t>
            </a:r>
            <a:r>
              <a:rPr b="1" lang="en-US" sz="1200">
                <a:latin typeface="Calibri"/>
                <a:ea typeface="Calibri"/>
                <a:cs typeface="Calibri"/>
                <a:sym typeface="Calibri"/>
              </a:rPr>
              <a:t>Note</a:t>
            </a:r>
            <a:r>
              <a:rPr lang="en-US" sz="1200">
                <a:latin typeface="Calibri"/>
                <a:ea typeface="Calibri"/>
                <a:cs typeface="Calibri"/>
                <a:sym typeface="Calibri"/>
              </a:rPr>
              <a:t> brief responses on the </a:t>
            </a:r>
            <a:r>
              <a:rPr lang="en-US" sz="1200">
                <a:solidFill>
                  <a:srgbClr val="000000"/>
                </a:solidFill>
                <a:latin typeface="Calibri"/>
                <a:ea typeface="Calibri"/>
                <a:cs typeface="Calibri"/>
                <a:sym typeface="Calibri"/>
              </a:rPr>
              <a:t>flip chart before revealing the answers on the next slide. </a:t>
            </a:r>
            <a:r>
              <a:rPr lang="en-US" sz="1200">
                <a:latin typeface="Calibri"/>
                <a:ea typeface="Calibri"/>
                <a:cs typeface="Calibri"/>
                <a:sym typeface="Calibri"/>
              </a:rPr>
              <a:t> </a:t>
            </a:r>
            <a:endParaRPr/>
          </a:p>
          <a:p>
            <a:pPr indent="0" lvl="0" marL="158750" marR="0" rtl="0" algn="l">
              <a:lnSpc>
                <a:spcPct val="107916"/>
              </a:lnSpc>
              <a:spcBef>
                <a:spcPts val="800"/>
              </a:spcBef>
              <a:spcAft>
                <a:spcPts val="0"/>
              </a:spcAft>
              <a:buClr>
                <a:schemeClr val="dk1"/>
              </a:buClr>
              <a:buSzPts val="1100"/>
              <a:buFont typeface="Noto Sans Symbols"/>
              <a:buNone/>
            </a:pPr>
            <a:r>
              <a:rPr b="1" lang="en-US" sz="1200">
                <a:latin typeface="Calibri"/>
                <a:ea typeface="Calibri"/>
                <a:cs typeface="Calibri"/>
                <a:sym typeface="Calibri"/>
              </a:rPr>
              <a:t>Ask: </a:t>
            </a:r>
            <a:r>
              <a:rPr b="0" lang="en-US" sz="1200">
                <a:latin typeface="Calibri"/>
                <a:ea typeface="Calibri"/>
                <a:cs typeface="Calibri"/>
                <a:sym typeface="Calibri"/>
              </a:rPr>
              <a:t>W</a:t>
            </a:r>
            <a:r>
              <a:rPr lang="en-US" sz="1200">
                <a:latin typeface="Calibri"/>
                <a:ea typeface="Calibri"/>
                <a:cs typeface="Calibri"/>
                <a:sym typeface="Calibri"/>
              </a:rPr>
              <a:t>hy it is important to explain side effects during counseling? </a:t>
            </a:r>
            <a:endParaRPr sz="1200">
              <a:latin typeface="Calibri"/>
              <a:ea typeface="Calibri"/>
              <a:cs typeface="Calibri"/>
              <a:sym typeface="Calibri"/>
            </a:endParaRPr>
          </a:p>
          <a:p>
            <a:pPr indent="0" lvl="0" marL="158750" rtl="0" algn="l">
              <a:lnSpc>
                <a:spcPct val="107916"/>
              </a:lnSpc>
              <a:spcBef>
                <a:spcPts val="800"/>
              </a:spcBef>
              <a:spcAft>
                <a:spcPts val="800"/>
              </a:spcAft>
              <a:buClr>
                <a:schemeClr val="dk1"/>
              </a:buClr>
              <a:buSzPts val="1100"/>
              <a:buFont typeface="Noto Sans Symbols"/>
              <a:buNone/>
            </a:pPr>
            <a:r>
              <a:t/>
            </a:r>
            <a:endParaRPr b="1"/>
          </a:p>
        </p:txBody>
      </p:sp>
      <p:sp>
        <p:nvSpPr>
          <p:cNvPr id="1026" name="Google Shape;1026;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t>Ask</a:t>
            </a:r>
            <a:r>
              <a:rPr i="0" lang="en-US"/>
              <a:t>: Do you know that proper counseling of clients about what side effects to expect increases continuation rates?</a:t>
            </a:r>
            <a:endParaRPr/>
          </a:p>
          <a:p>
            <a:pPr indent="0" lvl="0" marL="0" rtl="0" algn="l">
              <a:lnSpc>
                <a:spcPct val="100000"/>
              </a:lnSpc>
              <a:spcBef>
                <a:spcPts val="0"/>
              </a:spcBef>
              <a:spcAft>
                <a:spcPts val="0"/>
              </a:spcAft>
              <a:buClr>
                <a:schemeClr val="dk1"/>
              </a:buClr>
              <a:buSzPts val="1200"/>
              <a:buFont typeface="Arial"/>
              <a:buNone/>
            </a:pPr>
            <a:r>
              <a:t/>
            </a:r>
            <a:endParaRPr i="0"/>
          </a:p>
          <a:p>
            <a:pPr indent="0" lvl="0" marL="0" rtl="0" algn="l">
              <a:lnSpc>
                <a:spcPct val="100000"/>
              </a:lnSpc>
              <a:spcBef>
                <a:spcPts val="0"/>
              </a:spcBef>
              <a:spcAft>
                <a:spcPts val="0"/>
              </a:spcAft>
              <a:buClr>
                <a:schemeClr val="dk1"/>
              </a:buClr>
              <a:buSzPts val="1200"/>
              <a:buFont typeface="Arial"/>
              <a:buNone/>
            </a:pPr>
            <a:r>
              <a:rPr b="1" i="0" lang="en-US"/>
              <a:t>Explain</a:t>
            </a:r>
            <a:r>
              <a:rPr i="0" lang="en-US"/>
              <a:t> that it is important to prepare women for expected side effects during initial counseling prior to insertion of the method. Reassure the client that these side effects are mild and usually need little or no treatment. The client can come back to clinic any time for any problem.</a:t>
            </a:r>
            <a:endParaRPr i="0"/>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n-US" sz="1100"/>
              <a:t>Proper counseling at the time of insertion significantly increases the continuation rate</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Side effects are not a sign of illness, and they should disappear after some time</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However, if the side effects are bothering the client, then the method should be discontinued</a:t>
            </a:r>
            <a:endParaRPr/>
          </a:p>
          <a:p>
            <a:pPr indent="-228600" lvl="0" marL="457200" rtl="0" algn="l">
              <a:lnSpc>
                <a:spcPct val="107916"/>
              </a:lnSpc>
              <a:spcBef>
                <a:spcPts val="0"/>
              </a:spcBef>
              <a:spcAft>
                <a:spcPts val="0"/>
              </a:spcAft>
              <a:buClr>
                <a:schemeClr val="dk1"/>
              </a:buClr>
              <a:buSzPts val="1100"/>
              <a:buFont typeface="Noto Sans Symbols"/>
              <a:buNone/>
            </a:pPr>
            <a:r>
              <a:t/>
            </a:r>
            <a:endParaRPr/>
          </a:p>
          <a:p>
            <a:pPr indent="0" lvl="0" marL="0" rtl="0" algn="l">
              <a:lnSpc>
                <a:spcPct val="100000"/>
              </a:lnSpc>
              <a:spcBef>
                <a:spcPts val="800"/>
              </a:spcBef>
              <a:spcAft>
                <a:spcPts val="0"/>
              </a:spcAft>
              <a:buSzPts val="1400"/>
              <a:buNone/>
            </a:pPr>
            <a:r>
              <a:rPr lang="en-US"/>
              <a:t>Other side effects with hormonal methods include headaches, breast tenderness, acne, weight gains, and abdominal tenderness.</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t/>
            </a:r>
            <a:endParaRPr/>
          </a:p>
        </p:txBody>
      </p:sp>
      <p:sp>
        <p:nvSpPr>
          <p:cNvPr id="1033" name="Google Shape;1033;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034" name="Google Shape;1034;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t>Explain</a:t>
            </a:r>
            <a:r>
              <a:rPr i="0" lang="en-US"/>
              <a:t> that the slide is about the side effects for Cu T 380 (and where relevant and use of LNG-IUD is common, may need to have supplemental information which can be accessed readily through the FP TRP https://www.fptraining.org/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0" lang="en-US"/>
              <a:t>For Cu T 380 A, a few side effects may occur, mostly changes in monthly bleeding pattern in the initial 3-6 months. Clients can come to the clinic if the side effects are severe or troublesome. It is client’s right to have the method removed if not satisfied.</a:t>
            </a:r>
            <a:endParaRPr b="0" i="0" sz="1200"/>
          </a:p>
          <a:p>
            <a:pPr indent="0" lvl="0" marL="0" rtl="0" algn="l">
              <a:lnSpc>
                <a:spcPct val="100000"/>
              </a:lnSpc>
              <a:spcBef>
                <a:spcPts val="0"/>
              </a:spcBef>
              <a:spcAft>
                <a:spcPts val="0"/>
              </a:spcAft>
              <a:buSzPts val="1400"/>
              <a:buNone/>
            </a:pPr>
            <a:r>
              <a:t/>
            </a:r>
            <a:endParaRPr b="0" i="0" sz="1200"/>
          </a:p>
          <a:p>
            <a:pPr indent="0" lvl="0" marL="0" rtl="0" algn="l">
              <a:lnSpc>
                <a:spcPct val="100000"/>
              </a:lnSpc>
              <a:spcBef>
                <a:spcPts val="0"/>
              </a:spcBef>
              <a:spcAft>
                <a:spcPts val="0"/>
              </a:spcAft>
              <a:buSzPts val="1400"/>
              <a:buNone/>
            </a:pPr>
            <a:r>
              <a:rPr b="1" lang="en-US" sz="1100"/>
              <a:t>Compare</a:t>
            </a:r>
            <a:r>
              <a:rPr lang="en-US" sz="1100"/>
              <a:t> the side effects listed on this slide with the list created by the participants earlier. </a:t>
            </a:r>
            <a:r>
              <a:rPr b="1" lang="en-US" sz="1100"/>
              <a:t>Ask</a:t>
            </a:r>
            <a:r>
              <a:rPr lang="en-US" sz="1100"/>
              <a:t> participants to read </a:t>
            </a:r>
            <a:r>
              <a:rPr i="1" lang="en-US" sz="1100">
                <a:solidFill>
                  <a:srgbClr val="BF8F00"/>
                </a:solidFill>
              </a:rPr>
              <a:t>Managing Side Effects and Potential Complications of IUDs and Managing Side Effects and Potential Complications of Implants </a:t>
            </a:r>
            <a:r>
              <a:rPr i="0" lang="en-US" sz="1100">
                <a:solidFill>
                  <a:srgbClr val="BF8F00"/>
                </a:solidFill>
              </a:rPr>
              <a:t>in their workbooks. </a:t>
            </a:r>
            <a:endParaRPr/>
          </a:p>
          <a:p>
            <a:pPr indent="0" lvl="0" marL="0" rtl="0" algn="l">
              <a:lnSpc>
                <a:spcPct val="100000"/>
              </a:lnSpc>
              <a:spcBef>
                <a:spcPts val="800"/>
              </a:spcBef>
              <a:spcAft>
                <a:spcPts val="0"/>
              </a:spcAft>
              <a:buSzPts val="1400"/>
              <a:buNone/>
            </a:pPr>
            <a:r>
              <a:t/>
            </a:r>
            <a:endParaRPr/>
          </a:p>
          <a:p>
            <a:pPr indent="0" lvl="0" marL="0" marR="0" rtl="0" algn="l">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Reference: World Health Organization, Reproductive Health and Research, Johns Hopkins University, and Center for Communication Programs. </a:t>
            </a:r>
            <a:r>
              <a:rPr i="1" lang="en-US" sz="1800">
                <a:latin typeface="Times New Roman"/>
                <a:ea typeface="Times New Roman"/>
                <a:cs typeface="Times New Roman"/>
                <a:sym typeface="Times New Roman"/>
              </a:rPr>
              <a:t>Decision-Making Tool for Family Planning Clients and Providers</a:t>
            </a:r>
            <a:r>
              <a:rPr lang="en-US" sz="1800">
                <a:latin typeface="Times New Roman"/>
                <a:ea typeface="Times New Roman"/>
                <a:cs typeface="Times New Roman"/>
                <a:sym typeface="Times New Roman"/>
              </a:rPr>
              <a:t>, 2005.</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042" name="Google Shape;1042;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that side effects should be managed as appropriate based on findings. If bleeding is mild and less than 3 months after insertion and there is no evidence of any pathology or pregnancy, reassure the client that this is not harmful and usually subsides on its own. Give the client iron and folic acid tabs for a month.</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If menstrual bleeding lasts twice as long or is twice as heavy than usual, refer the client to a doctor or specialist for further evaluation and treatment.</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For modest relief of symptoms, give Tab Tranexamic Acid 1500mg 3 times daily or NSAIDs  for 5 days. If the menstrual bleeding changes have continued beyond 3 to 6 months after IUD insertion and a gynecologic problem is suspected, refer the client to a doctor or specialist for further evaluation and treatment.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Direct</a:t>
            </a:r>
            <a:r>
              <a:rPr lang="en-US" sz="1200">
                <a:solidFill>
                  <a:schemeClr val="dk1"/>
                </a:solidFill>
                <a:latin typeface="Calibri"/>
                <a:ea typeface="Calibri"/>
                <a:cs typeface="Calibri"/>
                <a:sym typeface="Calibri"/>
              </a:rPr>
              <a:t> </a:t>
            </a:r>
            <a:r>
              <a:rPr lang="en-US" sz="1100"/>
              <a:t>participants to the </a:t>
            </a:r>
            <a:r>
              <a:rPr i="1" lang="en-US" sz="1100">
                <a:solidFill>
                  <a:srgbClr val="BF8F00"/>
                </a:solidFill>
              </a:rPr>
              <a:t>Managing Side effects and Potential Complications of IUDs </a:t>
            </a:r>
            <a:r>
              <a:rPr i="0" lang="en-US" sz="1100">
                <a:solidFill>
                  <a:srgbClr val="BF8F00"/>
                </a:solidFill>
              </a:rPr>
              <a:t>for more information. </a:t>
            </a:r>
            <a:endParaRPr/>
          </a:p>
          <a:p>
            <a:pPr indent="0" lvl="0" marL="0" rtl="0" algn="l">
              <a:lnSpc>
                <a:spcPct val="100000"/>
              </a:lnSpc>
              <a:spcBef>
                <a:spcPts val="800"/>
              </a:spcBef>
              <a:spcAft>
                <a:spcPts val="0"/>
              </a:spcAft>
              <a:buSzPts val="1400"/>
              <a:buNone/>
            </a:pPr>
            <a:r>
              <a:t/>
            </a:r>
            <a:endParaRPr/>
          </a:p>
        </p:txBody>
      </p:sp>
      <p:sp>
        <p:nvSpPr>
          <p:cNvPr id="1050" name="Google Shape;1050;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rgbClr val="003399"/>
                </a:solidFill>
                <a:latin typeface="Arial"/>
                <a:ea typeface="Arial"/>
                <a:cs typeface="Arial"/>
                <a:sym typeface="Arial"/>
              </a:rPr>
              <a:t>‹#›</a:t>
            </a:fld>
            <a:endParaRPr sz="1200">
              <a:solidFill>
                <a:srgbClr val="003399"/>
              </a:solidFill>
              <a:latin typeface="Arial"/>
              <a:ea typeface="Arial"/>
              <a:cs typeface="Arial"/>
              <a:sym typeface="Arial"/>
            </a:endParaRPr>
          </a:p>
        </p:txBody>
      </p:sp>
      <p:sp>
        <p:nvSpPr>
          <p:cNvPr id="1058" name="Google Shape;1058;p84:notes"/>
          <p:cNvSpPr/>
          <p:nvPr>
            <p:ph idx="2" type="sldImg"/>
          </p:nvPr>
        </p:nvSpPr>
        <p:spPr>
          <a:xfrm>
            <a:off x="1276350" y="742950"/>
            <a:ext cx="4764088" cy="3571875"/>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round/>
            <a:headEnd len="sm" w="sm" type="none"/>
            <a:tailEnd len="sm" w="sm" type="none"/>
          </a:ln>
        </p:spPr>
      </p:sp>
      <p:sp>
        <p:nvSpPr>
          <p:cNvPr id="1059" name="Google Shape;1059;p84:notes"/>
          <p:cNvSpPr txBox="1"/>
          <p:nvPr>
            <p:ph idx="1" type="body"/>
          </p:nvPr>
        </p:nvSpPr>
        <p:spPr>
          <a:xfrm>
            <a:off x="975360" y="4560570"/>
            <a:ext cx="5364480" cy="4302205"/>
          </a:xfrm>
          <a:prstGeom prst="rect">
            <a:avLst/>
          </a:prstGeom>
          <a:noFill/>
          <a:ln>
            <a:noFill/>
          </a:ln>
        </p:spPr>
        <p:txBody>
          <a:bodyPr anchorCtr="0" anchor="t" bIns="47750" lIns="97150" spcFirstLastPara="1" rIns="97150" wrap="square" tIns="47750">
            <a:noAutofit/>
          </a:bodyPr>
          <a:lstStyle/>
          <a:p>
            <a:pPr indent="0" lvl="0" marL="0" rtl="0" algn="l">
              <a:lnSpc>
                <a:spcPct val="100000"/>
              </a:lnSpc>
              <a:spcBef>
                <a:spcPts val="0"/>
              </a:spcBef>
              <a:spcAft>
                <a:spcPts val="0"/>
              </a:spcAft>
              <a:buSzPts val="1400"/>
              <a:buNone/>
            </a:pPr>
            <a:r>
              <a:rPr b="1" lang="en-US"/>
              <a:t>Explain</a:t>
            </a:r>
            <a:r>
              <a:rPr lang="en-US"/>
              <a:t> that complications with IUDs are very few and rare. They usually occur during insertion and if inserted by an inexperienced person. If perforation is suspected, the client should be observed closely and managed immediately. If it is serious, refer the client to an expert if it requires any surgical intervention. </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n-US" sz="1100"/>
              <a:t>Explain to the client that complications are rare and due to incompetence or negligence. </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Advise participants to never hide complications, to always notify the client, and follow up with them closely.</a:t>
            </a:r>
            <a:endParaRPr sz="1100"/>
          </a:p>
          <a:p>
            <a:pPr indent="-298450" lvl="0" marL="457200" rtl="0" algn="l">
              <a:lnSpc>
                <a:spcPct val="107916"/>
              </a:lnSpc>
              <a:spcBef>
                <a:spcPts val="0"/>
              </a:spcBef>
              <a:spcAft>
                <a:spcPts val="800"/>
              </a:spcAft>
              <a:buClr>
                <a:schemeClr val="dk1"/>
              </a:buClr>
              <a:buSzPts val="1100"/>
              <a:buFont typeface="Noto Sans Symbols"/>
              <a:buChar char="●"/>
            </a:pPr>
            <a:r>
              <a:rPr lang="en-US" sz="1100"/>
              <a:t>Uterine perforation is rare. Close follow-up of the client with a diagnosed perforation is very important.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rgbClr val="003399"/>
                </a:solidFill>
                <a:latin typeface="Arial"/>
                <a:ea typeface="Arial"/>
                <a:cs typeface="Arial"/>
                <a:sym typeface="Arial"/>
              </a:rPr>
              <a:t>‹#›</a:t>
            </a:fld>
            <a:endParaRPr sz="1200">
              <a:solidFill>
                <a:srgbClr val="003399"/>
              </a:solidFill>
              <a:latin typeface="Arial"/>
              <a:ea typeface="Arial"/>
              <a:cs typeface="Arial"/>
              <a:sym typeface="Arial"/>
            </a:endParaRPr>
          </a:p>
        </p:txBody>
      </p:sp>
      <p:sp>
        <p:nvSpPr>
          <p:cNvPr id="1066" name="Google Shape;1066;p85:notes"/>
          <p:cNvSpPr/>
          <p:nvPr>
            <p:ph idx="2" type="sldImg"/>
          </p:nvPr>
        </p:nvSpPr>
        <p:spPr>
          <a:xfrm>
            <a:off x="1276350" y="742950"/>
            <a:ext cx="4764088" cy="3571875"/>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round/>
            <a:headEnd len="sm" w="sm" type="none"/>
            <a:tailEnd len="sm" w="sm" type="none"/>
          </a:ln>
        </p:spPr>
      </p:sp>
      <p:sp>
        <p:nvSpPr>
          <p:cNvPr id="1067" name="Google Shape;1067;p85:notes"/>
          <p:cNvSpPr txBox="1"/>
          <p:nvPr>
            <p:ph idx="1" type="body"/>
          </p:nvPr>
        </p:nvSpPr>
        <p:spPr>
          <a:xfrm>
            <a:off x="975360" y="4560570"/>
            <a:ext cx="5364480" cy="4302205"/>
          </a:xfrm>
          <a:prstGeom prst="rect">
            <a:avLst/>
          </a:prstGeom>
          <a:noFill/>
          <a:ln>
            <a:noFill/>
          </a:ln>
        </p:spPr>
        <p:txBody>
          <a:bodyPr anchorCtr="0" anchor="t" bIns="47750" lIns="97150" spcFirstLastPara="1" rIns="97150" wrap="square" tIns="47750">
            <a:noAutofit/>
          </a:bodyPr>
          <a:lstStyle/>
          <a:p>
            <a:pPr indent="0" lvl="0" marL="0" rtl="0" algn="l">
              <a:lnSpc>
                <a:spcPct val="100000"/>
              </a:lnSpc>
              <a:spcBef>
                <a:spcPts val="0"/>
              </a:spcBef>
              <a:spcAft>
                <a:spcPts val="0"/>
              </a:spcAft>
              <a:buSzPts val="1400"/>
              <a:buNone/>
            </a:pPr>
            <a:r>
              <a:rPr b="1" lang="en-US"/>
              <a:t>Explain</a:t>
            </a:r>
            <a:r>
              <a:rPr lang="en-US"/>
              <a:t> that if the service provider uses proper infection practices, the chance of infection is very low. The IUD itself does not cause infection. Infection is the result of poor infection prevention practices. During counseling, the client should be informed about warning signs (“PAINS“) and advised to come back immediately if not feeling well or having a fever with chills (sign of infection).</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n-US" sz="1100"/>
              <a:t>The chances of infection with IUDs are rare and can only occur when aseptic techniques are not used or not properly used</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Infection can be treated with antibiotics and there is no need to remove the IUD while on antibiotic treatment.  Note that the decision to keep the IUD while on treatment should be explained to the patient and provide her the option for removal. If she decides on removal, offer another contraceptive method while being treated.</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0"/>
              </a:spcBef>
              <a:spcAft>
                <a:spcPts val="0"/>
              </a:spcAft>
              <a:buSzPts val="1400"/>
              <a:buNone/>
            </a:pPr>
            <a:r>
              <a:rPr lang="en-US"/>
              <a:t>Picture: Strengthening Postpartum FP (Credit: Shabana Zaeem)</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providers should always be gentle with a client coming with complaints of missing strings. Take a proper history and check for strings in the cervical canal. Either they have gone up into the uterus or the IUD has been expelled out. Never be aggressive; refer the client to an expert for removal, if needed.</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n-US" sz="1100"/>
              <a:t>Clients often come with a complaint of missing IUD strings. Always examine the client carefully and gently for the strings.</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Start with minor and safe procedures.</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Refer the client to an expert if you are unable to locate the IUD.</a:t>
            </a:r>
            <a:endParaRPr/>
          </a:p>
          <a:p>
            <a:pPr indent="0" lvl="0" marL="0" rtl="0" algn="l">
              <a:lnSpc>
                <a:spcPct val="100000"/>
              </a:lnSpc>
              <a:spcBef>
                <a:spcPts val="80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Reference: </a:t>
            </a:r>
            <a:r>
              <a:rPr lang="en-US" sz="1800">
                <a:latin typeface="Times New Roman"/>
                <a:ea typeface="Times New Roman"/>
                <a:cs typeface="Times New Roman"/>
                <a:sym typeface="Times New Roman"/>
              </a:rPr>
              <a:t>World Health Organization, Reproductive Health and Research, and K4Health. </a:t>
            </a:r>
            <a:r>
              <a:rPr i="1" lang="en-US" sz="1800">
                <a:latin typeface="Times New Roman"/>
                <a:ea typeface="Times New Roman"/>
                <a:cs typeface="Times New Roman"/>
                <a:sym typeface="Times New Roman"/>
              </a:rPr>
              <a:t>Family Planning: A Global Handbook for Providers</a:t>
            </a:r>
            <a:r>
              <a:rPr lang="en-US" sz="1800">
                <a:latin typeface="Times New Roman"/>
                <a:ea typeface="Times New Roman"/>
                <a:cs typeface="Times New Roman"/>
                <a:sym typeface="Times New Roman"/>
              </a:rPr>
              <a:t>, 2022. https://fphandbook.org/</a:t>
            </a:r>
            <a:endParaRPr sz="1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76" name="Google Shape;1076;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83" name="Google Shape;1083;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latin typeface="Times New Roman"/>
                <a:ea typeface="Times New Roman"/>
                <a:cs typeface="Times New Roman"/>
                <a:sym typeface="Times New Roman"/>
              </a:rPr>
              <a:t>Ask</a:t>
            </a:r>
            <a:r>
              <a:rPr b="0" i="0" lang="en-US">
                <a:latin typeface="Times New Roman"/>
                <a:ea typeface="Times New Roman"/>
                <a:cs typeface="Times New Roman"/>
                <a:sym typeface="Times New Roman"/>
              </a:rPr>
              <a:t>: </a:t>
            </a:r>
            <a:r>
              <a:rPr i="0" lang="en-US">
                <a:latin typeface="Times New Roman"/>
                <a:ea typeface="Times New Roman"/>
                <a:cs typeface="Times New Roman"/>
                <a:sym typeface="Times New Roman"/>
              </a:rPr>
              <a:t>What side effects of implants have you heard about? </a:t>
            </a:r>
            <a:endParaRPr/>
          </a:p>
          <a:p>
            <a:pPr indent="0" lvl="0" marL="0" rtl="0" algn="l">
              <a:lnSpc>
                <a:spcPct val="100000"/>
              </a:lnSpc>
              <a:spcBef>
                <a:spcPts val="0"/>
              </a:spcBef>
              <a:spcAft>
                <a:spcPts val="0"/>
              </a:spcAft>
              <a:buSzPts val="1400"/>
              <a:buNone/>
            </a:pPr>
            <a:r>
              <a:t/>
            </a:r>
            <a:endParaRPr i="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i="0" lang="en-US">
                <a:latin typeface="Times New Roman"/>
                <a:ea typeface="Times New Roman"/>
                <a:cs typeface="Times New Roman"/>
                <a:sym typeface="Times New Roman"/>
              </a:rPr>
              <a:t>Explain </a:t>
            </a:r>
            <a:r>
              <a:rPr i="0" lang="en-US">
                <a:latin typeface="Times New Roman"/>
                <a:ea typeface="Times New Roman"/>
                <a:cs typeface="Times New Roman"/>
                <a:sym typeface="Times New Roman"/>
              </a:rPr>
              <a:t>that many women who use implants experience side effects. However, these changes in bleeding usually subside within 3-6 months. Proper counseling at the time of insertion is the key for continuity.</a:t>
            </a:r>
            <a:endParaRPr i="0">
              <a:latin typeface="Times New Roman"/>
              <a:ea typeface="Times New Roman"/>
              <a:cs typeface="Times New Roman"/>
              <a:sym typeface="Times New Roman"/>
            </a:endParaRPr>
          </a:p>
          <a:p>
            <a:pPr indent="-298450" lvl="0" marL="457200" rtl="0" algn="l">
              <a:lnSpc>
                <a:spcPct val="107916"/>
              </a:lnSpc>
              <a:spcBef>
                <a:spcPts val="0"/>
              </a:spcBef>
              <a:spcAft>
                <a:spcPts val="0"/>
              </a:spcAft>
              <a:buClr>
                <a:schemeClr val="dk1"/>
              </a:buClr>
              <a:buSzPts val="1100"/>
              <a:buFont typeface="Noto Sans Symbols"/>
              <a:buChar char="●"/>
            </a:pPr>
            <a:r>
              <a:rPr lang="en-US" sz="1100"/>
              <a:t>Bleeding changes are the common expected side effects with implants.</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Reassure the client that these bleeding irregularities are not harmful and usually become less or stop after the first year of use.</a:t>
            </a:r>
            <a:endParaRPr sz="1100"/>
          </a:p>
          <a:p>
            <a:pPr indent="-298450" lvl="0" marL="457200" rtl="0" algn="l">
              <a:lnSpc>
                <a:spcPct val="107916"/>
              </a:lnSpc>
              <a:spcBef>
                <a:spcPts val="0"/>
              </a:spcBef>
              <a:spcAft>
                <a:spcPts val="0"/>
              </a:spcAft>
              <a:buSzPts val="1100"/>
              <a:buFont typeface="Noto Sans Symbols"/>
              <a:buChar char="●"/>
            </a:pPr>
            <a:r>
              <a:rPr lang="en-US" sz="1100"/>
              <a:t>Inform the client she can choose another method if she wishes or if the problem persists.</a:t>
            </a:r>
            <a:endParaRPr sz="1100"/>
          </a:p>
          <a:p>
            <a:pPr indent="0" lvl="0" marL="0" rtl="0" algn="l">
              <a:lnSpc>
                <a:spcPct val="100000"/>
              </a:lnSpc>
              <a:spcBef>
                <a:spcPts val="800"/>
              </a:spcBef>
              <a:spcAft>
                <a:spcPts val="0"/>
              </a:spcAft>
              <a:buSzPts val="1400"/>
              <a:buNone/>
            </a:pPr>
            <a:r>
              <a:t/>
            </a:r>
            <a:endParaRPr i="0">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200"/>
              <a:buFont typeface="Times New Roman"/>
              <a:buNone/>
            </a:pPr>
            <a:r>
              <a:rPr b="1" i="0" lang="en-US">
                <a:latin typeface="Times New Roman"/>
                <a:ea typeface="Times New Roman"/>
                <a:cs typeface="Times New Roman"/>
                <a:sym typeface="Times New Roman"/>
              </a:rPr>
              <a:t>Refer</a:t>
            </a:r>
            <a:r>
              <a:rPr i="0" lang="en-US">
                <a:latin typeface="Times New Roman"/>
                <a:ea typeface="Times New Roman"/>
                <a:cs typeface="Times New Roman"/>
                <a:sym typeface="Times New Roman"/>
              </a:rPr>
              <a:t> participants to </a:t>
            </a:r>
            <a:r>
              <a:rPr i="1" lang="en-US" sz="1800">
                <a:solidFill>
                  <a:srgbClr val="9DBFE5"/>
                </a:solidFill>
                <a:latin typeface="Calibri"/>
                <a:ea typeface="Calibri"/>
                <a:cs typeface="Calibri"/>
                <a:sym typeface="Calibri"/>
              </a:rPr>
              <a:t>Managing of Side Effects and Potential Complications of Implants</a:t>
            </a:r>
            <a:r>
              <a:rPr i="0" lang="en-US" sz="1800">
                <a:solidFill>
                  <a:srgbClr val="9DBFE5"/>
                </a:solidFill>
                <a:latin typeface="Gill Sans"/>
                <a:ea typeface="Gill Sans"/>
                <a:cs typeface="Gill Sans"/>
                <a:sym typeface="Gill Sans"/>
              </a:rPr>
              <a:t> </a:t>
            </a:r>
            <a:r>
              <a:rPr i="0" lang="en-US">
                <a:latin typeface="Times New Roman"/>
                <a:ea typeface="Times New Roman"/>
                <a:cs typeface="Times New Roman"/>
                <a:sym typeface="Times New Roman"/>
              </a:rPr>
              <a:t>for a detailed list of side effects of implants.</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7000"/>
              </a:lnSpc>
              <a:spcBef>
                <a:spcPts val="0"/>
              </a:spcBef>
              <a:spcAft>
                <a:spcPts val="0"/>
              </a:spcAft>
              <a:buSzPts val="1400"/>
              <a:buNone/>
            </a:pPr>
            <a:r>
              <a:rPr lang="en-US" sz="1800">
                <a:latin typeface="Times New Roman"/>
                <a:ea typeface="Times New Roman"/>
                <a:cs typeface="Times New Roman"/>
                <a:sym typeface="Times New Roman"/>
              </a:rPr>
              <a:t>Reference: World Health Organization, Reproductive Health and Research, Johns Hopkins University, and Center for Communication Programs. </a:t>
            </a:r>
            <a:r>
              <a:rPr i="1" lang="en-US" sz="1800">
                <a:latin typeface="Times New Roman"/>
                <a:ea typeface="Times New Roman"/>
                <a:cs typeface="Times New Roman"/>
                <a:sym typeface="Times New Roman"/>
              </a:rPr>
              <a:t>Decision-Making Tool for Family Planning Clients and Providers</a:t>
            </a:r>
            <a:r>
              <a:rPr lang="en-US" sz="1800">
                <a:latin typeface="Times New Roman"/>
                <a:ea typeface="Times New Roman"/>
                <a:cs typeface="Times New Roman"/>
                <a:sym typeface="Times New Roman"/>
              </a:rPr>
              <a:t>, 2005.</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3" name="Google Shape;1093;p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bleeding changes are common with implants and usually subside after the first year of use.</a:t>
            </a:r>
            <a:endParaRPr/>
          </a:p>
          <a:p>
            <a:pPr indent="0" lvl="0" marL="0" rtl="0" algn="l">
              <a:lnSpc>
                <a:spcPct val="100000"/>
              </a:lnSpc>
              <a:spcBef>
                <a:spcPts val="0"/>
              </a:spcBef>
              <a:spcAft>
                <a:spcPts val="0"/>
              </a:spcAft>
              <a:buSzPts val="1400"/>
              <a:buNone/>
            </a:pPr>
            <a:r>
              <a:rPr lang="en-US"/>
              <a:t>However, if they are bothersome, symptomatic treatment with NSAIDs or COCs is suggested. If there is no monthly bleeding, then exclude pregnancy and remove the implant if pregnant. If not, then reassure the client that amenorrhea is not harmful.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sz="1400">
                <a:solidFill>
                  <a:schemeClr val="dk1"/>
                </a:solidFill>
                <a:latin typeface="Calibri"/>
                <a:ea typeface="Calibri"/>
                <a:cs typeface="Calibri"/>
                <a:sym typeface="Calibri"/>
              </a:rPr>
              <a:t>Direct</a:t>
            </a:r>
            <a:r>
              <a:rPr lang="en-US" sz="1400">
                <a:solidFill>
                  <a:schemeClr val="dk1"/>
                </a:solidFill>
                <a:latin typeface="Calibri"/>
                <a:ea typeface="Calibri"/>
                <a:cs typeface="Calibri"/>
                <a:sym typeface="Calibri"/>
              </a:rPr>
              <a:t> </a:t>
            </a:r>
            <a:r>
              <a:rPr lang="en-US" sz="1200"/>
              <a:t>participants to the </a:t>
            </a:r>
            <a:r>
              <a:rPr i="1" lang="en-US" sz="1200">
                <a:solidFill>
                  <a:srgbClr val="BF8F00"/>
                </a:solidFill>
              </a:rPr>
              <a:t>Managing Side effects and Potential Complications of Implants </a:t>
            </a:r>
            <a:r>
              <a:rPr i="0" lang="en-US" sz="1200">
                <a:solidFill>
                  <a:srgbClr val="BF8F00"/>
                </a:solidFill>
              </a:rPr>
              <a:t>for more information. </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n-US" sz="1100"/>
              <a:t>Side effects can be managed with simple NSAIDs or by low dose combined oral pills taken for 21 days</a:t>
            </a:r>
            <a:endParaRPr sz="1100"/>
          </a:p>
          <a:p>
            <a:pPr indent="-298450" lvl="0" marL="457200" rtl="0" algn="l">
              <a:lnSpc>
                <a:spcPct val="107916"/>
              </a:lnSpc>
              <a:spcBef>
                <a:spcPts val="0"/>
              </a:spcBef>
              <a:spcAft>
                <a:spcPts val="800"/>
              </a:spcAft>
              <a:buClr>
                <a:schemeClr val="dk1"/>
              </a:buClr>
              <a:buSzPts val="1100"/>
              <a:buFont typeface="Noto Sans Symbols"/>
              <a:buChar char="●"/>
            </a:pPr>
            <a:r>
              <a:rPr lang="en-US" sz="1100"/>
              <a:t>If a client experiences amenorrhea after the implant is inserted, first check for pregnancy. Remove implant if she is pregnant. If not, reassure the client that it is not harmful.</a:t>
            </a:r>
            <a:endParaRPr/>
          </a:p>
        </p:txBody>
      </p:sp>
      <p:sp>
        <p:nvSpPr>
          <p:cNvPr id="1101" name="Google Shape;1101;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infection at the site of insertion is due to poor infection prevention practices. It can be treated with an antibiotic. If the infection does not subside, then the implant should be removed. Expulsion is rare and usually occurs within a few months of insertion or with an infection.</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n-US" sz="1100"/>
              <a:t>Infection at the insertion site is due to poor infection prevention practices. Treat infection with oral antibiotics for seven days. </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There is no need to remove the implant. Drain abscess and give oral antibiotics. </a:t>
            </a:r>
            <a:endParaRPr sz="1100"/>
          </a:p>
          <a:p>
            <a:pPr indent="-298450" lvl="0" marL="457200" rtl="0" algn="l">
              <a:lnSpc>
                <a:spcPct val="107916"/>
              </a:lnSpc>
              <a:spcBef>
                <a:spcPts val="0"/>
              </a:spcBef>
              <a:spcAft>
                <a:spcPts val="800"/>
              </a:spcAft>
              <a:buClr>
                <a:schemeClr val="dk1"/>
              </a:buClr>
              <a:buSzPts val="1100"/>
              <a:buFont typeface="Noto Sans Symbols"/>
              <a:buChar char="●"/>
            </a:pPr>
            <a:r>
              <a:rPr lang="en-US" sz="1100"/>
              <a:t>Remove the implant if the infection does not subside or if the implant is partially expelled</a:t>
            </a:r>
            <a:endParaRPr/>
          </a:p>
        </p:txBody>
      </p:sp>
      <p:sp>
        <p:nvSpPr>
          <p:cNvPr id="1110" name="Google Shape;111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65100" rtl="0" algn="l">
              <a:lnSpc>
                <a:spcPct val="107916"/>
              </a:lnSpc>
              <a:spcBef>
                <a:spcPts val="0"/>
              </a:spcBef>
              <a:spcAft>
                <a:spcPts val="0"/>
              </a:spcAft>
              <a:buClr>
                <a:schemeClr val="dk1"/>
              </a:buClr>
              <a:buSzPts val="1000"/>
              <a:buFont typeface="Noto Sans Symbols"/>
              <a:buNone/>
            </a:pPr>
            <a:r>
              <a:rPr b="1" lang="en-US" sz="1100"/>
              <a:t>Summarize</a:t>
            </a:r>
            <a:r>
              <a:rPr lang="en-US" sz="1100"/>
              <a:t> the key points participants should remember from the presentation on the importance of good counseling and close the presentation. </a:t>
            </a:r>
            <a:r>
              <a:rPr b="1" lang="en-US" sz="1100"/>
              <a:t>Answer</a:t>
            </a:r>
            <a:r>
              <a:rPr lang="en-US" sz="1100"/>
              <a:t> any questions the participants may have. </a:t>
            </a:r>
            <a:endParaRPr/>
          </a:p>
        </p:txBody>
      </p:sp>
      <p:sp>
        <p:nvSpPr>
          <p:cNvPr id="1118" name="Google Shape;1118;p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a:t>Note to trainer: These are additional slides to Session 3 on short-acting methods that could be used as needed. </a:t>
            </a:r>
            <a:endParaRPr i="1"/>
          </a:p>
        </p:txBody>
      </p:sp>
      <p:sp>
        <p:nvSpPr>
          <p:cNvPr id="1125" name="Google Shape;1125;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p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a:t>
            </a:r>
            <a:r>
              <a:rPr lang="en-US"/>
              <a:t> that contraceptive methods can be broadly classified under three groups, depending on the duration of action of the method. </a:t>
            </a:r>
            <a:endParaRPr/>
          </a:p>
          <a:p>
            <a:pPr indent="-171450" lvl="0" marL="171450" rtl="0" algn="l">
              <a:lnSpc>
                <a:spcPct val="100000"/>
              </a:lnSpc>
              <a:spcBef>
                <a:spcPts val="0"/>
              </a:spcBef>
              <a:spcAft>
                <a:spcPts val="0"/>
              </a:spcAft>
              <a:buClr>
                <a:schemeClr val="dk1"/>
              </a:buClr>
              <a:buSzPts val="1200"/>
              <a:buFont typeface="Arial"/>
              <a:buChar char="•"/>
            </a:pPr>
            <a:r>
              <a:rPr b="1" lang="en-US"/>
              <a:t>Short-acting contraceptive methods </a:t>
            </a:r>
            <a:r>
              <a:rPr lang="en-US"/>
              <a:t>include combined oral contraceptives (COC), hormonal Injection, patch, vaginal ring etc. They are highly effective and may require daily use (e.g., condoms or COC) or use for a limited time period (e.g., up to 3 months as for injectables). Their effect wears off quickly and women can become pregnant quickly.</a:t>
            </a:r>
            <a:endParaRPr/>
          </a:p>
          <a:p>
            <a:pPr indent="-171450" lvl="0" marL="171450" rtl="0" algn="l">
              <a:lnSpc>
                <a:spcPct val="100000"/>
              </a:lnSpc>
              <a:spcBef>
                <a:spcPts val="0"/>
              </a:spcBef>
              <a:spcAft>
                <a:spcPts val="0"/>
              </a:spcAft>
              <a:buClr>
                <a:schemeClr val="dk1"/>
              </a:buClr>
              <a:buSzPts val="1200"/>
              <a:buFont typeface="Arial"/>
              <a:buChar char="•"/>
            </a:pPr>
            <a:r>
              <a:rPr b="1" lang="en-US"/>
              <a:t>Long-acting reversible contraceptive methods </a:t>
            </a:r>
            <a:r>
              <a:rPr lang="en-US"/>
              <a:t>include IUDs ( copper or hormonal) and contraceptive implants. They are highly effective and are reversible. They can be used for a long-term varying from 2-12 years, depending on the type used.</a:t>
            </a:r>
            <a:endParaRPr/>
          </a:p>
          <a:p>
            <a:pPr indent="-171450" lvl="0" marL="171450" rtl="0" algn="l">
              <a:lnSpc>
                <a:spcPct val="100000"/>
              </a:lnSpc>
              <a:spcBef>
                <a:spcPts val="0"/>
              </a:spcBef>
              <a:spcAft>
                <a:spcPts val="0"/>
              </a:spcAft>
              <a:buClr>
                <a:schemeClr val="dk1"/>
              </a:buClr>
              <a:buSzPts val="1200"/>
              <a:buFont typeface="Arial"/>
              <a:buChar char="•"/>
            </a:pPr>
            <a:r>
              <a:rPr b="1" lang="en-US"/>
              <a:t>Permanent methods </a:t>
            </a:r>
            <a:r>
              <a:rPr lang="en-US"/>
              <a:t>can be used both for men or women. They require minor  surgical procedures and can be a good choice for a couple who has completed their family. </a:t>
            </a:r>
            <a:endParaRPr/>
          </a:p>
        </p:txBody>
      </p:sp>
      <p:sp>
        <p:nvSpPr>
          <p:cNvPr id="1134" name="Google Shape;1134;p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7916"/>
              </a:lnSpc>
              <a:spcBef>
                <a:spcPts val="0"/>
              </a:spcBef>
              <a:spcAft>
                <a:spcPts val="0"/>
              </a:spcAft>
              <a:buClr>
                <a:schemeClr val="dk1"/>
              </a:buClr>
              <a:buSzPts val="1100"/>
              <a:buFont typeface="Noto Sans Symbols"/>
              <a:buChar char="●"/>
            </a:pPr>
            <a:r>
              <a:rPr lang="en-US" sz="1100"/>
              <a:t>Effects of short-term oral contraceptives wear off quickly and the return of fertility is not delayed</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Most can be used by clients themselves without expert intervention</a:t>
            </a:r>
            <a:endParaRPr sz="1100"/>
          </a:p>
          <a:p>
            <a:pPr indent="-298450" lvl="0" marL="457200" rtl="0" algn="l">
              <a:lnSpc>
                <a:spcPct val="107916"/>
              </a:lnSpc>
              <a:spcBef>
                <a:spcPts val="0"/>
              </a:spcBef>
              <a:spcAft>
                <a:spcPts val="800"/>
              </a:spcAft>
              <a:buClr>
                <a:schemeClr val="dk1"/>
              </a:buClr>
              <a:buSzPts val="1100"/>
              <a:buFont typeface="Noto Sans Symbols"/>
              <a:buChar char="●"/>
            </a:pPr>
            <a:r>
              <a:rPr lang="en-US" sz="1100"/>
              <a:t>They act primarily by inhibiting ovulation</a:t>
            </a:r>
            <a:endParaRPr/>
          </a:p>
        </p:txBody>
      </p:sp>
      <p:sp>
        <p:nvSpPr>
          <p:cNvPr id="1140" name="Google Shape;1140;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6" name="Google Shape;1146;p95:notes"/>
          <p:cNvSpPr txBox="1"/>
          <p:nvPr>
            <p:ph idx="1" type="body"/>
          </p:nvPr>
        </p:nvSpPr>
        <p:spPr>
          <a:xfrm>
            <a:off x="658813" y="3741738"/>
            <a:ext cx="5694300" cy="2397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n-US" sz="1100"/>
              <a:t>Show </a:t>
            </a:r>
            <a:r>
              <a:rPr lang="en-US" sz="1100"/>
              <a:t>samples of combined oral contraceptives (COCs) on a sample tray. </a:t>
            </a:r>
            <a:r>
              <a:rPr b="1" lang="en-US" sz="1100"/>
              <a:t>Ask</a:t>
            </a:r>
            <a:r>
              <a:rPr lang="en-US" sz="1100"/>
              <a:t> participants what type of COCs are available in their settings. </a:t>
            </a:r>
            <a:r>
              <a:rPr b="1" lang="en-US" sz="1000">
                <a:latin typeface="Times New Roman"/>
                <a:ea typeface="Times New Roman"/>
                <a:cs typeface="Times New Roman"/>
                <a:sym typeface="Times New Roman"/>
              </a:rPr>
              <a:t>Explain</a:t>
            </a:r>
            <a:r>
              <a:rPr lang="en-US" sz="1000">
                <a:latin typeface="Times New Roman"/>
                <a:ea typeface="Times New Roman"/>
                <a:cs typeface="Times New Roman"/>
                <a:sym typeface="Times New Roman"/>
              </a:rPr>
              <a:t> that COCs are safe. Their effectiveness depends on the user. If used correctly and consistently, they are 99% effective. The risk of pregnancy is greatest when a woman starts a new pack of COCs 3 or more days late or misses 3 or more pills.</a:t>
            </a:r>
            <a:endParaRPr sz="1000">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4" name="Google Shape;1154;p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latin typeface="Times New Roman"/>
                <a:ea typeface="Times New Roman"/>
                <a:cs typeface="Times New Roman"/>
                <a:sym typeface="Times New Roman"/>
              </a:rPr>
              <a:t>Explain </a:t>
            </a:r>
            <a:r>
              <a:rPr i="0" lang="en-US">
                <a:latin typeface="Times New Roman"/>
                <a:ea typeface="Times New Roman"/>
                <a:cs typeface="Times New Roman"/>
                <a:sym typeface="Times New Roman"/>
              </a:rPr>
              <a:t>that these side effects usually occur in the initial few months and subside by themselves. If the client is worried about the side effects, then symptomatic treatment can be given .</a:t>
            </a:r>
            <a:endParaRPr i="0">
              <a:latin typeface="Times New Roman"/>
              <a:ea typeface="Times New Roman"/>
              <a:cs typeface="Times New Roman"/>
              <a:sym typeface="Times New Roman"/>
            </a:endParaRPr>
          </a:p>
          <a:p>
            <a:pPr indent="0" lvl="0" marL="0" rtl="0" algn="l">
              <a:lnSpc>
                <a:spcPct val="107916"/>
              </a:lnSpc>
              <a:spcBef>
                <a:spcPts val="0"/>
              </a:spcBef>
              <a:spcAft>
                <a:spcPts val="0"/>
              </a:spcAft>
              <a:buSzPts val="1400"/>
              <a:buNone/>
            </a:pPr>
            <a:r>
              <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Ask the participants who can and cannot use COCs</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n-US" sz="1100"/>
              <a:t>Note brief responses on the flip chart and compare with the one listed on the slide</a:t>
            </a:r>
            <a:endParaRPr>
              <a:latin typeface="Times New Roman"/>
              <a:ea typeface="Times New Roman"/>
              <a:cs typeface="Times New Roman"/>
              <a:sym typeface="Times New Roman"/>
            </a:endParaRPr>
          </a:p>
          <a:p>
            <a:pPr indent="0" lvl="0" marL="0" rtl="0" algn="l">
              <a:lnSpc>
                <a:spcPct val="100000"/>
              </a:lnSpc>
              <a:spcBef>
                <a:spcPts val="80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Reference: WHO. </a:t>
            </a:r>
            <a:r>
              <a:rPr i="1" lang="en-US">
                <a:latin typeface="Times New Roman"/>
                <a:ea typeface="Times New Roman"/>
                <a:cs typeface="Times New Roman"/>
                <a:sym typeface="Times New Roman"/>
              </a:rPr>
              <a:t>Decision-making tool for family planning clients and providers. </a:t>
            </a:r>
            <a:r>
              <a:rPr i="0" lang="en-US">
                <a:latin typeface="Times New Roman"/>
                <a:ea typeface="Times New Roman"/>
                <a:cs typeface="Times New Roman"/>
                <a:sym typeface="Times New Roman"/>
              </a:rPr>
              <a:t>2005.</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0" name="Google Shape;1160;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n-US" sz="1200">
                <a:latin typeface="Times New Roman"/>
                <a:ea typeface="Times New Roman"/>
                <a:cs typeface="Times New Roman"/>
                <a:sym typeface="Times New Roman"/>
              </a:rPr>
              <a:t>Explain</a:t>
            </a:r>
            <a:r>
              <a:rPr lang="en-US" sz="1200">
                <a:latin typeface="Times New Roman"/>
                <a:ea typeface="Times New Roman"/>
                <a:cs typeface="Times New Roman"/>
                <a:sym typeface="Times New Roman"/>
              </a:rPr>
              <a:t> that </a:t>
            </a:r>
            <a:r>
              <a:rPr lang="en-US" sz="1100">
                <a:latin typeface="Times New Roman"/>
                <a:ea typeface="Times New Roman"/>
                <a:cs typeface="Times New Roman"/>
                <a:sym typeface="Times New Roman"/>
              </a:rPr>
              <a:t>m</a:t>
            </a:r>
            <a:r>
              <a:rPr lang="en-US" sz="1100"/>
              <a:t>ost clients can use COCs. There are only few contraindications to their use. </a:t>
            </a:r>
            <a:endParaRPr/>
          </a:p>
          <a:p>
            <a:pPr indent="0" lvl="0" marL="158750" rtl="0" algn="l">
              <a:lnSpc>
                <a:spcPct val="107916"/>
              </a:lnSpc>
              <a:spcBef>
                <a:spcPts val="0"/>
              </a:spcBef>
              <a:spcAft>
                <a:spcPts val="0"/>
              </a:spcAft>
              <a:buClr>
                <a:schemeClr val="dk1"/>
              </a:buClr>
              <a:buSzPts val="1100"/>
              <a:buFont typeface="Noto Sans Symbols"/>
              <a:buNone/>
            </a:pPr>
            <a:r>
              <a:t/>
            </a:r>
            <a:endParaRPr sz="1100">
              <a:latin typeface="Times New Roman"/>
              <a:ea typeface="Times New Roman"/>
              <a:cs typeface="Times New Roman"/>
              <a:sym typeface="Times New Roman"/>
            </a:endParaRPr>
          </a:p>
          <a:p>
            <a:pPr indent="0" lvl="0" marL="158750" rtl="0" algn="l">
              <a:lnSpc>
                <a:spcPct val="107916"/>
              </a:lnSpc>
              <a:spcBef>
                <a:spcPts val="0"/>
              </a:spcBef>
              <a:spcAft>
                <a:spcPts val="0"/>
              </a:spcAft>
              <a:buClr>
                <a:schemeClr val="dk1"/>
              </a:buClr>
              <a:buSzPts val="1100"/>
              <a:buFont typeface="Noto Sans Symbols"/>
              <a:buNone/>
            </a:pPr>
            <a:r>
              <a:rPr lang="en-US">
                <a:latin typeface="Times New Roman"/>
                <a:ea typeface="Times New Roman"/>
                <a:cs typeface="Times New Roman"/>
                <a:sym typeface="Times New Roman"/>
              </a:rPr>
              <a:t>Reference: WHO. </a:t>
            </a:r>
            <a:r>
              <a:rPr i="1" lang="en-US">
                <a:latin typeface="Times New Roman"/>
                <a:ea typeface="Times New Roman"/>
                <a:cs typeface="Times New Roman"/>
                <a:sym typeface="Times New Roman"/>
              </a:rPr>
              <a:t>Decision-making tool for family planning clients and providers. </a:t>
            </a:r>
            <a:r>
              <a:rPr i="0" lang="en-US">
                <a:latin typeface="Times New Roman"/>
                <a:ea typeface="Times New Roman"/>
                <a:cs typeface="Times New Roman"/>
                <a:sym typeface="Times New Roman"/>
              </a:rPr>
              <a:t>2005.</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6" name="Google Shape;1166;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t>Explain </a:t>
            </a:r>
            <a:r>
              <a:rPr lang="en-US" sz="1200"/>
              <a:t>that it is very important to know what to do if the client misses her pills. </a:t>
            </a:r>
            <a:r>
              <a:rPr lang="en-US" sz="1100"/>
              <a:t>The client should take the forgotten pill as soon as possible. </a:t>
            </a:r>
            <a:r>
              <a:rPr lang="en-US" sz="1200"/>
              <a:t>Provide the client with proper instructions at the time of counseling and recommend use of a backup method.</a:t>
            </a:r>
            <a:endParaRPr i="1">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References: WHO. </a:t>
            </a:r>
            <a:r>
              <a:rPr i="1" lang="en-US">
                <a:latin typeface="Times New Roman"/>
                <a:ea typeface="Times New Roman"/>
                <a:cs typeface="Times New Roman"/>
                <a:sym typeface="Times New Roman"/>
              </a:rPr>
              <a:t>Decision-making tool for family planning clients and providers. </a:t>
            </a:r>
            <a:r>
              <a:rPr i="0" lang="en-US">
                <a:latin typeface="Times New Roman"/>
                <a:ea typeface="Times New Roman"/>
                <a:cs typeface="Times New Roman"/>
                <a:sym typeface="Times New Roman"/>
              </a:rPr>
              <a:t>2005. USAID, WHO, and UNFPA. </a:t>
            </a:r>
            <a:r>
              <a:rPr i="1" lang="en-US">
                <a:latin typeface="Times New Roman"/>
                <a:ea typeface="Times New Roman"/>
                <a:cs typeface="Times New Roman"/>
                <a:sym typeface="Times New Roman"/>
              </a:rPr>
              <a:t>Training Resource Package for Family Planning. </a:t>
            </a:r>
            <a:r>
              <a:rPr i="0" lang="en-US">
                <a:latin typeface="Times New Roman"/>
                <a:ea typeface="Times New Roman"/>
                <a:cs typeface="Times New Roman"/>
                <a:sym typeface="Times New Roman"/>
              </a:rPr>
              <a:t>2018. </a:t>
            </a:r>
            <a:endParaRPr sz="1200"/>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2" name="Google Shape;1172;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t>Explain </a:t>
            </a:r>
            <a:r>
              <a:rPr lang="en-US" sz="1200"/>
              <a:t>that if the client missed 3 or more active pills in third week (row), to:</a:t>
            </a:r>
            <a:endParaRPr/>
          </a:p>
          <a:p>
            <a:pPr indent="-171450" lvl="0" marL="171450" rtl="0" algn="l">
              <a:lnSpc>
                <a:spcPct val="100000"/>
              </a:lnSpc>
              <a:spcBef>
                <a:spcPts val="0"/>
              </a:spcBef>
              <a:spcAft>
                <a:spcPts val="0"/>
              </a:spcAft>
              <a:buClr>
                <a:schemeClr val="dk1"/>
              </a:buClr>
              <a:buSzPts val="1200"/>
              <a:buFont typeface="Arial"/>
              <a:buChar char="•"/>
            </a:pPr>
            <a:r>
              <a:rPr lang="en-US" sz="1200"/>
              <a:t>Tell the client to finish all hormonal white pills and throw away brown pills in last row.</a:t>
            </a:r>
            <a:endParaRPr/>
          </a:p>
          <a:p>
            <a:pPr indent="-171450" lvl="0" marL="171450" rtl="0" algn="l">
              <a:lnSpc>
                <a:spcPct val="100000"/>
              </a:lnSpc>
              <a:spcBef>
                <a:spcPts val="0"/>
              </a:spcBef>
              <a:spcAft>
                <a:spcPts val="0"/>
              </a:spcAft>
              <a:buClr>
                <a:schemeClr val="dk1"/>
              </a:buClr>
              <a:buSzPts val="1200"/>
              <a:buFont typeface="Arial"/>
              <a:buChar char="•"/>
            </a:pPr>
            <a:r>
              <a:rPr lang="en-US" sz="1200"/>
              <a:t>Start a new packet of pills on the next day and use a backup method for 7 days.</a:t>
            </a:r>
            <a:endParaRPr/>
          </a:p>
          <a:p>
            <a:pPr indent="0" lvl="0" marL="0" rtl="0" algn="l">
              <a:lnSpc>
                <a:spcPct val="100000"/>
              </a:lnSpc>
              <a:spcBef>
                <a:spcPts val="0"/>
              </a:spcBef>
              <a:spcAft>
                <a:spcPts val="0"/>
              </a:spcAft>
              <a:buSzPts val="1400"/>
              <a:buNone/>
            </a:pPr>
            <a:r>
              <a:t/>
            </a:r>
            <a:endParaRPr i="1" sz="1200">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References: WHO. </a:t>
            </a:r>
            <a:r>
              <a:rPr i="1" lang="en-US">
                <a:latin typeface="Times New Roman"/>
                <a:ea typeface="Times New Roman"/>
                <a:cs typeface="Times New Roman"/>
                <a:sym typeface="Times New Roman"/>
              </a:rPr>
              <a:t>Decision-making tool for family planning clients and providers. </a:t>
            </a:r>
            <a:r>
              <a:rPr i="0" lang="en-US">
                <a:latin typeface="Times New Roman"/>
                <a:ea typeface="Times New Roman"/>
                <a:cs typeface="Times New Roman"/>
                <a:sym typeface="Times New Roman"/>
              </a:rPr>
              <a:t>2005. USAID, WHO, and UNFPA. </a:t>
            </a:r>
            <a:r>
              <a:rPr i="1" lang="en-US">
                <a:latin typeface="Times New Roman"/>
                <a:ea typeface="Times New Roman"/>
                <a:cs typeface="Times New Roman"/>
                <a:sym typeface="Times New Roman"/>
              </a:rPr>
              <a:t>Training Resource Package for Family Planning. </a:t>
            </a:r>
            <a:r>
              <a:rPr i="0" lang="en-US">
                <a:latin typeface="Times New Roman"/>
                <a:ea typeface="Times New Roman"/>
                <a:cs typeface="Times New Roman"/>
                <a:sym typeface="Times New Roman"/>
              </a:rPr>
              <a:t>2018. </a:t>
            </a:r>
            <a:endParaRPr sz="1200"/>
          </a:p>
          <a:p>
            <a:pPr indent="0" lvl="0" marL="0" rtl="0" algn="l">
              <a:lnSpc>
                <a:spcPct val="100000"/>
              </a:lnSpc>
              <a:spcBef>
                <a:spcPts val="0"/>
              </a:spcBef>
              <a:spcAft>
                <a:spcPts val="0"/>
              </a:spcAft>
              <a:buSzPts val="1400"/>
              <a:buNone/>
            </a:pPr>
            <a:r>
              <a:t/>
            </a:r>
            <a:endParaRPr i="1">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 name="Google Shape;16;p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nurse holding a woman's arm and a contracteptive implant. " id="18" name="Google Shape;18;p2"/>
          <p:cNvPicPr preferRelativeResize="0"/>
          <p:nvPr/>
        </p:nvPicPr>
        <p:blipFill rotWithShape="1">
          <a:blip r:embed="rId2">
            <a:alphaModFix/>
          </a:blip>
          <a:srcRect b="25389" l="28334" r="28332" t="19851"/>
          <a:stretch/>
        </p:blipFill>
        <p:spPr>
          <a:xfrm>
            <a:off x="2590800" y="1858644"/>
            <a:ext cx="3962400" cy="37553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able" type="tbl">
  <p:cSld name="TABLE">
    <p:spTree>
      <p:nvGrpSpPr>
        <p:cNvPr id="60" name="Shape 60"/>
        <p:cNvGrpSpPr/>
        <p:nvPr/>
      </p:nvGrpSpPr>
      <p:grpSpPr>
        <a:xfrm>
          <a:off x="0" y="0"/>
          <a:ext cx="0" cy="0"/>
          <a:chOff x="0" y="0"/>
          <a:chExt cx="0" cy="0"/>
        </a:xfrm>
      </p:grpSpPr>
      <p:sp>
        <p:nvSpPr>
          <p:cNvPr id="61" name="Google Shape;61;p11"/>
          <p:cNvSpPr txBox="1"/>
          <p:nvPr>
            <p:ph type="title"/>
          </p:nvPr>
        </p:nvSpPr>
        <p:spPr>
          <a:xfrm>
            <a:off x="457200" y="252413"/>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Title and Table">
    <p:spTree>
      <p:nvGrpSpPr>
        <p:cNvPr id="62" name="Shape 62"/>
        <p:cNvGrpSpPr/>
        <p:nvPr/>
      </p:nvGrpSpPr>
      <p:grpSpPr>
        <a:xfrm>
          <a:off x="0" y="0"/>
          <a:ext cx="0" cy="0"/>
          <a:chOff x="0" y="0"/>
          <a:chExt cx="0" cy="0"/>
        </a:xfrm>
      </p:grpSpPr>
      <p:sp>
        <p:nvSpPr>
          <p:cNvPr id="63" name="Google Shape;63;p12"/>
          <p:cNvSpPr txBox="1"/>
          <p:nvPr>
            <p:ph type="title"/>
          </p:nvPr>
        </p:nvSpPr>
        <p:spPr>
          <a:xfrm>
            <a:off x="457200" y="252413"/>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64" name="Shape 64"/>
        <p:cNvGrpSpPr/>
        <p:nvPr/>
      </p:nvGrpSpPr>
      <p:grpSpPr>
        <a:xfrm>
          <a:off x="0" y="0"/>
          <a:ext cx="0" cy="0"/>
          <a:chOff x="0" y="0"/>
          <a:chExt cx="0" cy="0"/>
        </a:xfrm>
      </p:grpSpPr>
      <p:sp>
        <p:nvSpPr>
          <p:cNvPr id="65" name="Google Shape;65;p13"/>
          <p:cNvSpPr txBox="1"/>
          <p:nvPr>
            <p:ph type="title"/>
          </p:nvPr>
        </p:nvSpPr>
        <p:spPr>
          <a:xfrm>
            <a:off x="457200" y="35859"/>
            <a:ext cx="8229600" cy="1143000"/>
          </a:xfrm>
          <a:prstGeom prst="rect">
            <a:avLst/>
          </a:prstGeom>
          <a:noFill/>
          <a:ln>
            <a:noFill/>
          </a:ln>
        </p:spPr>
        <p:txBody>
          <a:bodyPr anchorCtr="0" anchor="ctr" bIns="45700" lIns="91425" spcFirstLastPara="1" rIns="91425" wrap="square" tIns="45700">
            <a:noAutofit/>
          </a:bodyPr>
          <a:lstStyle>
            <a:lvl1pPr lvl="0" algn="l">
              <a:lnSpc>
                <a:spcPct val="89000"/>
              </a:lnSpc>
              <a:spcBef>
                <a:spcPts val="0"/>
              </a:spcBef>
              <a:spcAft>
                <a:spcPts val="0"/>
              </a:spcAft>
              <a:buClr>
                <a:schemeClr val="dk2"/>
              </a:buClr>
              <a:buSzPts val="2700"/>
              <a:buFont typeface="Arial"/>
              <a:buNone/>
              <a:defRPr sz="2025">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3">
    <p:spTree>
      <p:nvGrpSpPr>
        <p:cNvPr id="66" name="Shape 66"/>
        <p:cNvGrpSpPr/>
        <p:nvPr/>
      </p:nvGrpSpPr>
      <p:grpSpPr>
        <a:xfrm>
          <a:off x="0" y="0"/>
          <a:ext cx="0" cy="0"/>
          <a:chOff x="0" y="0"/>
          <a:chExt cx="0" cy="0"/>
        </a:xfrm>
      </p:grpSpPr>
      <p:sp>
        <p:nvSpPr>
          <p:cNvPr id="67" name="Google Shape;67;p1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69" name="Google Shape;69;p1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man in nurses scrubs wearing a mask and holding a digital thermometer. " id="71" name="Google Shape;71;p14"/>
          <p:cNvPicPr preferRelativeResize="0"/>
          <p:nvPr/>
        </p:nvPicPr>
        <p:blipFill rotWithShape="1">
          <a:blip r:embed="rId2">
            <a:alphaModFix/>
          </a:blip>
          <a:srcRect b="25389" l="28334" r="28332" t="20000"/>
          <a:stretch/>
        </p:blipFill>
        <p:spPr>
          <a:xfrm>
            <a:off x="2590800" y="1863724"/>
            <a:ext cx="3962400" cy="374523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72" name="Shape 72"/>
        <p:cNvGrpSpPr/>
        <p:nvPr/>
      </p:nvGrpSpPr>
      <p:grpSpPr>
        <a:xfrm>
          <a:off x="0" y="0"/>
          <a:ext cx="0" cy="0"/>
          <a:chOff x="0" y="0"/>
          <a:chExt cx="0" cy="0"/>
        </a:xfrm>
      </p:grpSpPr>
      <p:sp>
        <p:nvSpPr>
          <p:cNvPr id="73" name="Google Shape;73;p15"/>
          <p:cNvSpPr txBox="1"/>
          <p:nvPr>
            <p:ph type="title"/>
          </p:nvPr>
        </p:nvSpPr>
        <p:spPr>
          <a:xfrm>
            <a:off x="457200" y="381000"/>
            <a:ext cx="8229600" cy="9144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5"/>
          <p:cNvSpPr txBox="1"/>
          <p:nvPr>
            <p:ph idx="1" type="body"/>
          </p:nvPr>
        </p:nvSpPr>
        <p:spPr>
          <a:xfrm>
            <a:off x="457200" y="1600200"/>
            <a:ext cx="40386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750"/>
              </a:spcBef>
              <a:spcAft>
                <a:spcPts val="0"/>
              </a:spcAft>
              <a:buClr>
                <a:schemeClr val="dk2"/>
              </a:buClr>
              <a:buSzPts val="1800"/>
              <a:buChar char="■"/>
              <a:defRPr/>
            </a:lvl1pPr>
            <a:lvl2pPr indent="-342900" lvl="1" marL="914400" algn="l">
              <a:lnSpc>
                <a:spcPct val="94000"/>
              </a:lnSpc>
              <a:spcBef>
                <a:spcPts val="375"/>
              </a:spcBef>
              <a:spcAft>
                <a:spcPts val="0"/>
              </a:spcAft>
              <a:buClr>
                <a:schemeClr val="dk2"/>
              </a:buClr>
              <a:buSzPts val="1800"/>
              <a:buChar char="–"/>
              <a:defRPr/>
            </a:lvl2pPr>
            <a:lvl3pPr indent="-342900" lvl="2" marL="1371600" algn="l">
              <a:lnSpc>
                <a:spcPct val="94000"/>
              </a:lnSpc>
              <a:spcBef>
                <a:spcPts val="375"/>
              </a:spcBef>
              <a:spcAft>
                <a:spcPts val="0"/>
              </a:spcAft>
              <a:buClr>
                <a:schemeClr val="dk2"/>
              </a:buClr>
              <a:buSzPts val="1800"/>
              <a:buChar char="■"/>
              <a:defRPr/>
            </a:lvl3pPr>
            <a:lvl4pPr indent="-342900" lvl="3" marL="1828800" algn="l">
              <a:lnSpc>
                <a:spcPct val="94000"/>
              </a:lnSpc>
              <a:spcBef>
                <a:spcPts val="375"/>
              </a:spcBef>
              <a:spcAft>
                <a:spcPts val="0"/>
              </a:spcAft>
              <a:buClr>
                <a:schemeClr val="dk2"/>
              </a:buClr>
              <a:buSzPts val="1800"/>
              <a:buChar char="–"/>
              <a:defRPr/>
            </a:lvl4pPr>
            <a:lvl5pPr indent="-342900" lvl="4" marL="2286000" algn="l">
              <a:lnSpc>
                <a:spcPct val="94000"/>
              </a:lnSpc>
              <a:spcBef>
                <a:spcPts val="375"/>
              </a:spcBef>
              <a:spcAft>
                <a:spcPts val="0"/>
              </a:spcAft>
              <a:buClr>
                <a:schemeClr val="dk2"/>
              </a:buClr>
              <a:buSzPts val="1800"/>
              <a:buChar char="■"/>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75" name="Google Shape;75;p15"/>
          <p:cNvSpPr txBox="1"/>
          <p:nvPr>
            <p:ph idx="2" type="body"/>
          </p:nvPr>
        </p:nvSpPr>
        <p:spPr>
          <a:xfrm>
            <a:off x="4648200" y="1600200"/>
            <a:ext cx="40386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750"/>
              </a:spcBef>
              <a:spcAft>
                <a:spcPts val="0"/>
              </a:spcAft>
              <a:buClr>
                <a:schemeClr val="dk2"/>
              </a:buClr>
              <a:buSzPts val="1800"/>
              <a:buChar char="■"/>
              <a:defRPr/>
            </a:lvl1pPr>
            <a:lvl2pPr indent="-342900" lvl="1" marL="914400" algn="l">
              <a:lnSpc>
                <a:spcPct val="94000"/>
              </a:lnSpc>
              <a:spcBef>
                <a:spcPts val="375"/>
              </a:spcBef>
              <a:spcAft>
                <a:spcPts val="0"/>
              </a:spcAft>
              <a:buClr>
                <a:schemeClr val="dk2"/>
              </a:buClr>
              <a:buSzPts val="1800"/>
              <a:buChar char="–"/>
              <a:defRPr/>
            </a:lvl2pPr>
            <a:lvl3pPr indent="-342900" lvl="2" marL="1371600" algn="l">
              <a:lnSpc>
                <a:spcPct val="94000"/>
              </a:lnSpc>
              <a:spcBef>
                <a:spcPts val="375"/>
              </a:spcBef>
              <a:spcAft>
                <a:spcPts val="0"/>
              </a:spcAft>
              <a:buClr>
                <a:schemeClr val="dk2"/>
              </a:buClr>
              <a:buSzPts val="1800"/>
              <a:buChar char="■"/>
              <a:defRPr/>
            </a:lvl3pPr>
            <a:lvl4pPr indent="-342900" lvl="3" marL="1828800" algn="l">
              <a:lnSpc>
                <a:spcPct val="94000"/>
              </a:lnSpc>
              <a:spcBef>
                <a:spcPts val="375"/>
              </a:spcBef>
              <a:spcAft>
                <a:spcPts val="0"/>
              </a:spcAft>
              <a:buClr>
                <a:schemeClr val="dk2"/>
              </a:buClr>
              <a:buSzPts val="1800"/>
              <a:buChar char="–"/>
              <a:defRPr/>
            </a:lvl4pPr>
            <a:lvl5pPr indent="-342900" lvl="4" marL="2286000" algn="l">
              <a:lnSpc>
                <a:spcPct val="94000"/>
              </a:lnSpc>
              <a:spcBef>
                <a:spcPts val="375"/>
              </a:spcBef>
              <a:spcAft>
                <a:spcPts val="0"/>
              </a:spcAft>
              <a:buClr>
                <a:schemeClr val="dk2"/>
              </a:buClr>
              <a:buSzPts val="1800"/>
              <a:buChar char="■"/>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76" name="Google Shape;76;p15"/>
          <p:cNvSpPr txBox="1"/>
          <p:nvPr>
            <p:ph idx="12" type="sldNum"/>
          </p:nvPr>
        </p:nvSpPr>
        <p:spPr>
          <a:xfrm>
            <a:off x="6858000" y="6381750"/>
            <a:ext cx="2133600" cy="476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4">
    <p:spTree>
      <p:nvGrpSpPr>
        <p:cNvPr id="77" name="Shape 77"/>
        <p:cNvGrpSpPr/>
        <p:nvPr/>
      </p:nvGrpSpPr>
      <p:grpSpPr>
        <a:xfrm>
          <a:off x="0" y="0"/>
          <a:ext cx="0" cy="0"/>
          <a:chOff x="0" y="0"/>
          <a:chExt cx="0" cy="0"/>
        </a:xfrm>
      </p:grpSpPr>
      <p:sp>
        <p:nvSpPr>
          <p:cNvPr id="78" name="Google Shape;78;p1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0" name="Google Shape;80;p1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1" name="Google Shape;81;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drawing of a doctor checking a patient's blood pressure. " id="82" name="Google Shape;82;p16"/>
          <p:cNvPicPr preferRelativeResize="0"/>
          <p:nvPr/>
        </p:nvPicPr>
        <p:blipFill rotWithShape="1">
          <a:blip r:embed="rId2">
            <a:alphaModFix/>
          </a:blip>
          <a:srcRect b="25389" l="28334" r="28332" t="20142"/>
          <a:stretch/>
        </p:blipFill>
        <p:spPr>
          <a:xfrm>
            <a:off x="2590800" y="1868588"/>
            <a:ext cx="3962400" cy="373550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5">
    <p:spTree>
      <p:nvGrpSpPr>
        <p:cNvPr id="83" name="Shape 83"/>
        <p:cNvGrpSpPr/>
        <p:nvPr/>
      </p:nvGrpSpPr>
      <p:grpSpPr>
        <a:xfrm>
          <a:off x="0" y="0"/>
          <a:ext cx="0" cy="0"/>
          <a:chOff x="0" y="0"/>
          <a:chExt cx="0" cy="0"/>
        </a:xfrm>
      </p:grpSpPr>
      <p:sp>
        <p:nvSpPr>
          <p:cNvPr id="84" name="Google Shape;84;p17"/>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6" name="Google Shape;86;p1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 name="Google Shape;87;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group of people of different ages, genders, and ethnicities. " id="88" name="Google Shape;88;p17"/>
          <p:cNvPicPr preferRelativeResize="0"/>
          <p:nvPr/>
        </p:nvPicPr>
        <p:blipFill rotWithShape="1">
          <a:blip r:embed="rId2">
            <a:alphaModFix/>
          </a:blip>
          <a:srcRect b="25389" l="28334" r="28332" t="19556"/>
          <a:stretch/>
        </p:blipFill>
        <p:spPr>
          <a:xfrm>
            <a:off x="2590800" y="1848484"/>
            <a:ext cx="3962400" cy="377571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2">
    <p:spTree>
      <p:nvGrpSpPr>
        <p:cNvPr id="89" name="Shape 89"/>
        <p:cNvGrpSpPr/>
        <p:nvPr/>
      </p:nvGrpSpPr>
      <p:grpSpPr>
        <a:xfrm>
          <a:off x="0" y="0"/>
          <a:ext cx="0" cy="0"/>
          <a:chOff x="0" y="0"/>
          <a:chExt cx="0" cy="0"/>
        </a:xfrm>
      </p:grpSpPr>
      <p:sp>
        <p:nvSpPr>
          <p:cNvPr id="90" name="Google Shape;90;p18"/>
          <p:cNvSpPr txBox="1"/>
          <p:nvPr>
            <p:ph type="ctrTitle"/>
          </p:nvPr>
        </p:nvSpPr>
        <p:spPr>
          <a:xfrm>
            <a:off x="777240" y="271147"/>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33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8"/>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p:txBody>
      </p:sp>
      <p:sp>
        <p:nvSpPr>
          <p:cNvPr id="92" name="Google Shape;92;p18"/>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p1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4" name="Google Shape;94;p18"/>
          <p:cNvPicPr preferRelativeResize="0"/>
          <p:nvPr/>
        </p:nvPicPr>
        <p:blipFill rotWithShape="1">
          <a:blip r:embed="rId2">
            <a:alphaModFix/>
          </a:blip>
          <a:srcRect b="14175" l="29223" r="28331" t="14769"/>
          <a:stretch/>
        </p:blipFill>
        <p:spPr>
          <a:xfrm>
            <a:off x="2722881" y="1907541"/>
            <a:ext cx="3881120" cy="36576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5" name="Shape 95"/>
        <p:cNvGrpSpPr/>
        <p:nvPr/>
      </p:nvGrpSpPr>
      <p:grpSpPr>
        <a:xfrm>
          <a:off x="0" y="0"/>
          <a:ext cx="0" cy="0"/>
          <a:chOff x="0" y="0"/>
          <a:chExt cx="0" cy="0"/>
        </a:xfrm>
      </p:grpSpPr>
      <p:sp>
        <p:nvSpPr>
          <p:cNvPr id="96" name="Google Shape;96;p19"/>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9"/>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SzPts val="2400"/>
              <a:buNone/>
              <a:defRPr sz="1800"/>
            </a:lvl1pPr>
            <a:lvl2pPr lvl="1" algn="ctr">
              <a:lnSpc>
                <a:spcPct val="100000"/>
              </a:lnSpc>
              <a:spcBef>
                <a:spcPts val="420"/>
              </a:spcBef>
              <a:spcAft>
                <a:spcPts val="0"/>
              </a:spcAft>
              <a:buSzPts val="2100"/>
              <a:buNone/>
              <a:defRPr sz="1500"/>
            </a:lvl2pPr>
            <a:lvl3pPr lvl="2" algn="ctr">
              <a:lnSpc>
                <a:spcPct val="100000"/>
              </a:lnSpc>
              <a:spcBef>
                <a:spcPts val="360"/>
              </a:spcBef>
              <a:spcAft>
                <a:spcPts val="0"/>
              </a:spcAft>
              <a:buSzPts val="1800"/>
              <a:buNone/>
              <a:defRPr sz="1350"/>
            </a:lvl3pPr>
            <a:lvl4pPr lvl="3" algn="ctr">
              <a:lnSpc>
                <a:spcPct val="100000"/>
              </a:lnSpc>
              <a:spcBef>
                <a:spcPts val="300"/>
              </a:spcBef>
              <a:spcAft>
                <a:spcPts val="0"/>
              </a:spcAft>
              <a:buSzPts val="1500"/>
              <a:buNone/>
              <a:defRPr sz="1200"/>
            </a:lvl4pPr>
            <a:lvl5pPr lvl="4" algn="ctr">
              <a:lnSpc>
                <a:spcPct val="100000"/>
              </a:lnSpc>
              <a:spcBef>
                <a:spcPts val="300"/>
              </a:spcBef>
              <a:spcAft>
                <a:spcPts val="0"/>
              </a:spcAft>
              <a:buSzPts val="1500"/>
              <a:buNone/>
              <a:defRPr sz="1200"/>
            </a:lvl5pPr>
            <a:lvl6pPr lvl="5" algn="ctr">
              <a:lnSpc>
                <a:spcPct val="100000"/>
              </a:lnSpc>
              <a:spcBef>
                <a:spcPts val="300"/>
              </a:spcBef>
              <a:spcAft>
                <a:spcPts val="0"/>
              </a:spcAft>
              <a:buSzPts val="1500"/>
              <a:buNone/>
              <a:defRPr sz="1200"/>
            </a:lvl6pPr>
            <a:lvl7pPr lvl="6" algn="ctr">
              <a:lnSpc>
                <a:spcPct val="100000"/>
              </a:lnSpc>
              <a:spcBef>
                <a:spcPts val="300"/>
              </a:spcBef>
              <a:spcAft>
                <a:spcPts val="0"/>
              </a:spcAft>
              <a:buSzPts val="1500"/>
              <a:buNone/>
              <a:defRPr sz="1200"/>
            </a:lvl7pPr>
            <a:lvl8pPr lvl="7" algn="ctr">
              <a:lnSpc>
                <a:spcPct val="100000"/>
              </a:lnSpc>
              <a:spcBef>
                <a:spcPts val="300"/>
              </a:spcBef>
              <a:spcAft>
                <a:spcPts val="0"/>
              </a:spcAft>
              <a:buSzPts val="1500"/>
              <a:buNone/>
              <a:defRPr sz="1200"/>
            </a:lvl8pPr>
            <a:lvl9pPr lvl="8" algn="ctr">
              <a:lnSpc>
                <a:spcPct val="100000"/>
              </a:lnSpc>
              <a:spcBef>
                <a:spcPts val="300"/>
              </a:spcBef>
              <a:spcAft>
                <a:spcPts val="0"/>
              </a:spcAft>
              <a:buSzPts val="15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8" name="Shape 98"/>
        <p:cNvGrpSpPr/>
        <p:nvPr/>
      </p:nvGrpSpPr>
      <p:grpSpPr>
        <a:xfrm>
          <a:off x="0" y="0"/>
          <a:ext cx="0" cy="0"/>
          <a:chOff x="0" y="0"/>
          <a:chExt cx="0" cy="0"/>
        </a:xfrm>
      </p:grpSpPr>
      <p:sp>
        <p:nvSpPr>
          <p:cNvPr id="99" name="Google Shape;99;p2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w/bullets">
  <p:cSld name="Full width w/bullets">
    <p:spTree>
      <p:nvGrpSpPr>
        <p:cNvPr id="19" name="Shape 19"/>
        <p:cNvGrpSpPr/>
        <p:nvPr/>
      </p:nvGrpSpPr>
      <p:grpSpPr>
        <a:xfrm>
          <a:off x="0" y="0"/>
          <a:ext cx="0" cy="0"/>
          <a:chOff x="0" y="0"/>
          <a:chExt cx="0" cy="0"/>
        </a:xfrm>
      </p:grpSpPr>
      <p:sp>
        <p:nvSpPr>
          <p:cNvPr id="20" name="Google Shape;20;p3"/>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4400"/>
              <a:buFont typeface="Arial"/>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body"/>
          </p:nvPr>
        </p:nvSpPr>
        <p:spPr>
          <a:xfrm>
            <a:off x="457200" y="1371600"/>
            <a:ext cx="8229600" cy="4343400"/>
          </a:xfrm>
          <a:prstGeom prst="rect">
            <a:avLst/>
          </a:prstGeom>
          <a:noFill/>
          <a:ln>
            <a:noFill/>
          </a:ln>
        </p:spPr>
        <p:txBody>
          <a:bodyPr anchorCtr="0" anchor="t" bIns="45700" lIns="91425" spcFirstLastPara="1" rIns="91425" wrap="square" tIns="45700">
            <a:noAutofit/>
          </a:bodyPr>
          <a:lstStyle>
            <a:lvl1pPr indent="-381000" lvl="0" marL="457200" algn="l">
              <a:lnSpc>
                <a:spcPct val="94000"/>
              </a:lnSpc>
              <a:spcBef>
                <a:spcPts val="750"/>
              </a:spcBef>
              <a:spcAft>
                <a:spcPts val="0"/>
              </a:spcAft>
              <a:buClr>
                <a:schemeClr val="dk2"/>
              </a:buClr>
              <a:buSzPts val="2400"/>
              <a:buFont typeface="Arial"/>
              <a:buChar char="•"/>
              <a:defRPr b="0" i="0" sz="1800">
                <a:latin typeface="Arial"/>
                <a:ea typeface="Arial"/>
                <a:cs typeface="Arial"/>
                <a:sym typeface="Arial"/>
              </a:defRPr>
            </a:lvl1pPr>
            <a:lvl2pPr indent="-355600" lvl="1" marL="914400" algn="l">
              <a:lnSpc>
                <a:spcPct val="94000"/>
              </a:lnSpc>
              <a:spcBef>
                <a:spcPts val="375"/>
              </a:spcBef>
              <a:spcAft>
                <a:spcPts val="0"/>
              </a:spcAft>
              <a:buClr>
                <a:schemeClr val="dk2"/>
              </a:buClr>
              <a:buSzPts val="2000"/>
              <a:buFont typeface="Arial"/>
              <a:buChar char="•"/>
              <a:defRPr b="0" i="0" sz="1500">
                <a:latin typeface="Arial"/>
                <a:ea typeface="Arial"/>
                <a:cs typeface="Arial"/>
                <a:sym typeface="Arial"/>
              </a:defRPr>
            </a:lvl2pPr>
            <a:lvl3pPr indent="-342900" lvl="2" marL="1371600" algn="l">
              <a:lnSpc>
                <a:spcPct val="94000"/>
              </a:lnSpc>
              <a:spcBef>
                <a:spcPts val="375"/>
              </a:spcBef>
              <a:spcAft>
                <a:spcPts val="0"/>
              </a:spcAft>
              <a:buClr>
                <a:schemeClr val="dk2"/>
              </a:buClr>
              <a:buSzPts val="1800"/>
              <a:buFont typeface="Arial"/>
              <a:buChar char="•"/>
              <a:defRPr b="0" i="0">
                <a:latin typeface="Arial"/>
                <a:ea typeface="Arial"/>
                <a:cs typeface="Arial"/>
                <a:sym typeface="Arial"/>
              </a:defRPr>
            </a:lvl3pPr>
            <a:lvl4pPr indent="-342900" lvl="3" marL="1828800" algn="l">
              <a:lnSpc>
                <a:spcPct val="94000"/>
              </a:lnSpc>
              <a:spcBef>
                <a:spcPts val="375"/>
              </a:spcBef>
              <a:spcAft>
                <a:spcPts val="0"/>
              </a:spcAft>
              <a:buClr>
                <a:schemeClr val="dk2"/>
              </a:buClr>
              <a:buSzPts val="1800"/>
              <a:buChar char="–"/>
              <a:defRPr b="0" i="0">
                <a:latin typeface="Arial"/>
                <a:ea typeface="Arial"/>
                <a:cs typeface="Arial"/>
                <a:sym typeface="Arial"/>
              </a:defRPr>
            </a:lvl4pPr>
            <a:lvl5pPr indent="-330200" lvl="4" marL="2286000" algn="l">
              <a:lnSpc>
                <a:spcPct val="94000"/>
              </a:lnSpc>
              <a:spcBef>
                <a:spcPts val="375"/>
              </a:spcBef>
              <a:spcAft>
                <a:spcPts val="0"/>
              </a:spcAft>
              <a:buClr>
                <a:schemeClr val="dk2"/>
              </a:buClr>
              <a:buSzPts val="1600"/>
              <a:buChar char="■"/>
              <a:defRPr b="0" i="0">
                <a:latin typeface="Arial"/>
                <a:ea typeface="Arial"/>
                <a:cs typeface="Arial"/>
                <a:sym typeface="Arial"/>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22" name="Google Shape;22;p3"/>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3"/>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3"/>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type="secHead">
  <p:cSld name="SECTION_HEADER">
    <p:spTree>
      <p:nvGrpSpPr>
        <p:cNvPr id="101" name="Shape 101"/>
        <p:cNvGrpSpPr/>
        <p:nvPr/>
      </p:nvGrpSpPr>
      <p:grpSpPr>
        <a:xfrm>
          <a:off x="0" y="0"/>
          <a:ext cx="0" cy="0"/>
          <a:chOff x="0" y="0"/>
          <a:chExt cx="0" cy="0"/>
        </a:xfrm>
      </p:grpSpPr>
      <p:sp>
        <p:nvSpPr>
          <p:cNvPr id="102" name="Google Shape;102;p2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1"/>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800">
                <a:solidFill>
                  <a:srgbClr val="888888"/>
                </a:solidFill>
              </a:defRPr>
            </a:lvl1pPr>
            <a:lvl2pPr indent="-228600" lvl="1" marL="914400" algn="l">
              <a:lnSpc>
                <a:spcPct val="100000"/>
              </a:lnSpc>
              <a:spcBef>
                <a:spcPts val="420"/>
              </a:spcBef>
              <a:spcAft>
                <a:spcPts val="0"/>
              </a:spcAft>
              <a:buSzPts val="2100"/>
              <a:buNone/>
              <a:defRPr sz="1500">
                <a:solidFill>
                  <a:srgbClr val="888888"/>
                </a:solidFill>
              </a:defRPr>
            </a:lvl2pPr>
            <a:lvl3pPr indent="-228600" lvl="2" marL="1371600" algn="l">
              <a:lnSpc>
                <a:spcPct val="100000"/>
              </a:lnSpc>
              <a:spcBef>
                <a:spcPts val="360"/>
              </a:spcBef>
              <a:spcAft>
                <a:spcPts val="0"/>
              </a:spcAft>
              <a:buSzPts val="1800"/>
              <a:buNone/>
              <a:defRPr sz="1350">
                <a:solidFill>
                  <a:srgbClr val="888888"/>
                </a:solidFill>
              </a:defRPr>
            </a:lvl3pPr>
            <a:lvl4pPr indent="-228600" lvl="3" marL="1828800" algn="l">
              <a:lnSpc>
                <a:spcPct val="100000"/>
              </a:lnSpc>
              <a:spcBef>
                <a:spcPts val="300"/>
              </a:spcBef>
              <a:spcAft>
                <a:spcPts val="0"/>
              </a:spcAft>
              <a:buSzPts val="1500"/>
              <a:buNone/>
              <a:defRPr sz="1200">
                <a:solidFill>
                  <a:srgbClr val="888888"/>
                </a:solidFill>
              </a:defRPr>
            </a:lvl4pPr>
            <a:lvl5pPr indent="-228600" lvl="4" marL="2286000" algn="l">
              <a:lnSpc>
                <a:spcPct val="100000"/>
              </a:lnSpc>
              <a:spcBef>
                <a:spcPts val="300"/>
              </a:spcBef>
              <a:spcAft>
                <a:spcPts val="0"/>
              </a:spcAft>
              <a:buSzPts val="1500"/>
              <a:buNone/>
              <a:defRPr sz="1200">
                <a:solidFill>
                  <a:srgbClr val="888888"/>
                </a:solidFill>
              </a:defRPr>
            </a:lvl5pPr>
            <a:lvl6pPr indent="-228600" lvl="5" marL="2743200" algn="l">
              <a:lnSpc>
                <a:spcPct val="100000"/>
              </a:lnSpc>
              <a:spcBef>
                <a:spcPts val="300"/>
              </a:spcBef>
              <a:spcAft>
                <a:spcPts val="0"/>
              </a:spcAft>
              <a:buSzPts val="1500"/>
              <a:buNone/>
              <a:defRPr sz="1200">
                <a:solidFill>
                  <a:srgbClr val="888888"/>
                </a:solidFill>
              </a:defRPr>
            </a:lvl6pPr>
            <a:lvl7pPr indent="-228600" lvl="6" marL="3200400" algn="l">
              <a:lnSpc>
                <a:spcPct val="100000"/>
              </a:lnSpc>
              <a:spcBef>
                <a:spcPts val="300"/>
              </a:spcBef>
              <a:spcAft>
                <a:spcPts val="0"/>
              </a:spcAft>
              <a:buSzPts val="1500"/>
              <a:buNone/>
              <a:defRPr sz="1200">
                <a:solidFill>
                  <a:srgbClr val="888888"/>
                </a:solidFill>
              </a:defRPr>
            </a:lvl7pPr>
            <a:lvl8pPr indent="-228600" lvl="7" marL="3657600" algn="l">
              <a:lnSpc>
                <a:spcPct val="100000"/>
              </a:lnSpc>
              <a:spcBef>
                <a:spcPts val="300"/>
              </a:spcBef>
              <a:spcAft>
                <a:spcPts val="0"/>
              </a:spcAft>
              <a:buSzPts val="1500"/>
              <a:buNone/>
              <a:defRPr sz="1200">
                <a:solidFill>
                  <a:srgbClr val="888888"/>
                </a:solidFill>
              </a:defRPr>
            </a:lvl8pPr>
            <a:lvl9pPr indent="-228600" lvl="8" marL="4114800" algn="l">
              <a:lnSpc>
                <a:spcPct val="100000"/>
              </a:lnSpc>
              <a:spcBef>
                <a:spcPts val="300"/>
              </a:spcBef>
              <a:spcAft>
                <a:spcPts val="0"/>
              </a:spcAft>
              <a:buSzPts val="1500"/>
              <a:buNone/>
              <a:defRPr sz="1200">
                <a:solidFill>
                  <a:srgbClr val="888888"/>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04" name="Shape 104"/>
        <p:cNvGrpSpPr/>
        <p:nvPr/>
      </p:nvGrpSpPr>
      <p:grpSpPr>
        <a:xfrm>
          <a:off x="0" y="0"/>
          <a:ext cx="0" cy="0"/>
          <a:chOff x="0" y="0"/>
          <a:chExt cx="0" cy="0"/>
        </a:xfrm>
      </p:grpSpPr>
      <p:sp>
        <p:nvSpPr>
          <p:cNvPr id="105" name="Google Shape;105;p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2"/>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
        <p:nvSpPr>
          <p:cNvPr id="107" name="Google Shape;107;p22"/>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type="twoTxTwoObj">
  <p:cSld name="TWO_OBJECTS_WITH_TEXT">
    <p:spTree>
      <p:nvGrpSpPr>
        <p:cNvPr id="108" name="Shape 108"/>
        <p:cNvGrpSpPr/>
        <p:nvPr/>
      </p:nvGrpSpPr>
      <p:grpSpPr>
        <a:xfrm>
          <a:off x="0" y="0"/>
          <a:ext cx="0" cy="0"/>
          <a:chOff x="0" y="0"/>
          <a:chExt cx="0" cy="0"/>
        </a:xfrm>
      </p:grpSpPr>
      <p:sp>
        <p:nvSpPr>
          <p:cNvPr id="109" name="Google Shape;109;p23"/>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3"/>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SzPts val="2400"/>
              <a:buNone/>
              <a:defRPr b="1" sz="1800"/>
            </a:lvl1pPr>
            <a:lvl2pPr indent="-228600" lvl="1" marL="914400" algn="l">
              <a:lnSpc>
                <a:spcPct val="100000"/>
              </a:lnSpc>
              <a:spcBef>
                <a:spcPts val="420"/>
              </a:spcBef>
              <a:spcAft>
                <a:spcPts val="0"/>
              </a:spcAft>
              <a:buSzPts val="2100"/>
              <a:buNone/>
              <a:defRPr b="1" sz="1500"/>
            </a:lvl2pPr>
            <a:lvl3pPr indent="-228600" lvl="2" marL="1371600" algn="l">
              <a:lnSpc>
                <a:spcPct val="100000"/>
              </a:lnSpc>
              <a:spcBef>
                <a:spcPts val="360"/>
              </a:spcBef>
              <a:spcAft>
                <a:spcPts val="0"/>
              </a:spcAft>
              <a:buSzPts val="1800"/>
              <a:buNone/>
              <a:defRPr b="1" sz="1350"/>
            </a:lvl3pPr>
            <a:lvl4pPr indent="-228600" lvl="3" marL="1828800" algn="l">
              <a:lnSpc>
                <a:spcPct val="100000"/>
              </a:lnSpc>
              <a:spcBef>
                <a:spcPts val="300"/>
              </a:spcBef>
              <a:spcAft>
                <a:spcPts val="0"/>
              </a:spcAft>
              <a:buSzPts val="1500"/>
              <a:buNone/>
              <a:defRPr b="1" sz="1200"/>
            </a:lvl4pPr>
            <a:lvl5pPr indent="-228600" lvl="4" marL="2286000" algn="l">
              <a:lnSpc>
                <a:spcPct val="100000"/>
              </a:lnSpc>
              <a:spcBef>
                <a:spcPts val="300"/>
              </a:spcBef>
              <a:spcAft>
                <a:spcPts val="0"/>
              </a:spcAft>
              <a:buSzPts val="1500"/>
              <a:buNone/>
              <a:defRPr b="1" sz="1200"/>
            </a:lvl5pPr>
            <a:lvl6pPr indent="-228600" lvl="5" marL="2743200" algn="l">
              <a:lnSpc>
                <a:spcPct val="100000"/>
              </a:lnSpc>
              <a:spcBef>
                <a:spcPts val="300"/>
              </a:spcBef>
              <a:spcAft>
                <a:spcPts val="0"/>
              </a:spcAft>
              <a:buSzPts val="1500"/>
              <a:buNone/>
              <a:defRPr b="1" sz="1200"/>
            </a:lvl6pPr>
            <a:lvl7pPr indent="-228600" lvl="6" marL="3200400" algn="l">
              <a:lnSpc>
                <a:spcPct val="100000"/>
              </a:lnSpc>
              <a:spcBef>
                <a:spcPts val="300"/>
              </a:spcBef>
              <a:spcAft>
                <a:spcPts val="0"/>
              </a:spcAft>
              <a:buSzPts val="1500"/>
              <a:buNone/>
              <a:defRPr b="1" sz="1200"/>
            </a:lvl7pPr>
            <a:lvl8pPr indent="-228600" lvl="7" marL="3657600" algn="l">
              <a:lnSpc>
                <a:spcPct val="100000"/>
              </a:lnSpc>
              <a:spcBef>
                <a:spcPts val="300"/>
              </a:spcBef>
              <a:spcAft>
                <a:spcPts val="0"/>
              </a:spcAft>
              <a:buSzPts val="1500"/>
              <a:buNone/>
              <a:defRPr b="1" sz="1200"/>
            </a:lvl8pPr>
            <a:lvl9pPr indent="-228600" lvl="8" marL="4114800" algn="l">
              <a:lnSpc>
                <a:spcPct val="100000"/>
              </a:lnSpc>
              <a:spcBef>
                <a:spcPts val="300"/>
              </a:spcBef>
              <a:spcAft>
                <a:spcPts val="0"/>
              </a:spcAft>
              <a:buSzPts val="1500"/>
              <a:buNone/>
              <a:defRPr b="1" sz="1200"/>
            </a:lvl9pPr>
          </a:lstStyle>
          <a:p/>
        </p:txBody>
      </p:sp>
      <p:sp>
        <p:nvSpPr>
          <p:cNvPr id="111" name="Google Shape;111;p23"/>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
        <p:nvSpPr>
          <p:cNvPr id="112" name="Google Shape;112;p23"/>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SzPts val="2400"/>
              <a:buNone/>
              <a:defRPr b="1" sz="1800"/>
            </a:lvl1pPr>
            <a:lvl2pPr indent="-228600" lvl="1" marL="914400" algn="l">
              <a:lnSpc>
                <a:spcPct val="100000"/>
              </a:lnSpc>
              <a:spcBef>
                <a:spcPts val="420"/>
              </a:spcBef>
              <a:spcAft>
                <a:spcPts val="0"/>
              </a:spcAft>
              <a:buSzPts val="2100"/>
              <a:buNone/>
              <a:defRPr b="1" sz="1500"/>
            </a:lvl2pPr>
            <a:lvl3pPr indent="-228600" lvl="2" marL="1371600" algn="l">
              <a:lnSpc>
                <a:spcPct val="100000"/>
              </a:lnSpc>
              <a:spcBef>
                <a:spcPts val="360"/>
              </a:spcBef>
              <a:spcAft>
                <a:spcPts val="0"/>
              </a:spcAft>
              <a:buSzPts val="1800"/>
              <a:buNone/>
              <a:defRPr b="1" sz="1350"/>
            </a:lvl3pPr>
            <a:lvl4pPr indent="-228600" lvl="3" marL="1828800" algn="l">
              <a:lnSpc>
                <a:spcPct val="100000"/>
              </a:lnSpc>
              <a:spcBef>
                <a:spcPts val="300"/>
              </a:spcBef>
              <a:spcAft>
                <a:spcPts val="0"/>
              </a:spcAft>
              <a:buSzPts val="1500"/>
              <a:buNone/>
              <a:defRPr b="1" sz="1200"/>
            </a:lvl4pPr>
            <a:lvl5pPr indent="-228600" lvl="4" marL="2286000" algn="l">
              <a:lnSpc>
                <a:spcPct val="100000"/>
              </a:lnSpc>
              <a:spcBef>
                <a:spcPts val="300"/>
              </a:spcBef>
              <a:spcAft>
                <a:spcPts val="0"/>
              </a:spcAft>
              <a:buSzPts val="1500"/>
              <a:buNone/>
              <a:defRPr b="1" sz="1200"/>
            </a:lvl5pPr>
            <a:lvl6pPr indent="-228600" lvl="5" marL="2743200" algn="l">
              <a:lnSpc>
                <a:spcPct val="100000"/>
              </a:lnSpc>
              <a:spcBef>
                <a:spcPts val="300"/>
              </a:spcBef>
              <a:spcAft>
                <a:spcPts val="0"/>
              </a:spcAft>
              <a:buSzPts val="1500"/>
              <a:buNone/>
              <a:defRPr b="1" sz="1200"/>
            </a:lvl6pPr>
            <a:lvl7pPr indent="-228600" lvl="6" marL="3200400" algn="l">
              <a:lnSpc>
                <a:spcPct val="100000"/>
              </a:lnSpc>
              <a:spcBef>
                <a:spcPts val="300"/>
              </a:spcBef>
              <a:spcAft>
                <a:spcPts val="0"/>
              </a:spcAft>
              <a:buSzPts val="1500"/>
              <a:buNone/>
              <a:defRPr b="1" sz="1200"/>
            </a:lvl7pPr>
            <a:lvl8pPr indent="-228600" lvl="7" marL="3657600" algn="l">
              <a:lnSpc>
                <a:spcPct val="100000"/>
              </a:lnSpc>
              <a:spcBef>
                <a:spcPts val="300"/>
              </a:spcBef>
              <a:spcAft>
                <a:spcPts val="0"/>
              </a:spcAft>
              <a:buSzPts val="1500"/>
              <a:buNone/>
              <a:defRPr b="1" sz="1200"/>
            </a:lvl8pPr>
            <a:lvl9pPr indent="-228600" lvl="8" marL="4114800" algn="l">
              <a:lnSpc>
                <a:spcPct val="100000"/>
              </a:lnSpc>
              <a:spcBef>
                <a:spcPts val="300"/>
              </a:spcBef>
              <a:spcAft>
                <a:spcPts val="0"/>
              </a:spcAft>
              <a:buSzPts val="1500"/>
              <a:buNone/>
              <a:defRPr b="1" sz="1200"/>
            </a:lvl9pPr>
          </a:lstStyle>
          <a:p/>
        </p:txBody>
      </p:sp>
      <p:sp>
        <p:nvSpPr>
          <p:cNvPr id="113" name="Google Shape;113;p23"/>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14" name="Shape 114"/>
        <p:cNvGrpSpPr/>
        <p:nvPr/>
      </p:nvGrpSpPr>
      <p:grpSpPr>
        <a:xfrm>
          <a:off x="0" y="0"/>
          <a:ext cx="0" cy="0"/>
          <a:chOff x="0" y="0"/>
          <a:chExt cx="0" cy="0"/>
        </a:xfrm>
      </p:grpSpPr>
      <p:sp>
        <p:nvSpPr>
          <p:cNvPr id="115" name="Google Shape;115;p2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116" name="Shape 116"/>
        <p:cNvGrpSpPr/>
        <p:nvPr/>
      </p:nvGrpSpPr>
      <p:grpSpPr>
        <a:xfrm>
          <a:off x="0" y="0"/>
          <a:ext cx="0" cy="0"/>
          <a:chOff x="0" y="0"/>
          <a:chExt cx="0" cy="0"/>
        </a:xfrm>
      </p:grpSpPr>
      <p:sp>
        <p:nvSpPr>
          <p:cNvPr id="117" name="Google Shape;117;p2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5"/>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sz="2400"/>
            </a:lvl1pPr>
            <a:lvl2pPr indent="-361950" lvl="1" marL="914400" algn="l">
              <a:lnSpc>
                <a:spcPct val="100000"/>
              </a:lnSpc>
              <a:spcBef>
                <a:spcPts val="420"/>
              </a:spcBef>
              <a:spcAft>
                <a:spcPts val="0"/>
              </a:spcAft>
              <a:buSzPts val="2100"/>
              <a:buChar char="–"/>
              <a:defRPr sz="2100"/>
            </a:lvl2pPr>
            <a:lvl3pPr indent="-342900" lvl="2" marL="1371600" algn="l">
              <a:lnSpc>
                <a:spcPct val="100000"/>
              </a:lnSpc>
              <a:spcBef>
                <a:spcPts val="360"/>
              </a:spcBef>
              <a:spcAft>
                <a:spcPts val="0"/>
              </a:spcAft>
              <a:buSzPts val="1800"/>
              <a:buChar char="•"/>
              <a:defRPr sz="1800"/>
            </a:lvl3pPr>
            <a:lvl4pPr indent="-323850" lvl="3" marL="1828800" algn="l">
              <a:lnSpc>
                <a:spcPct val="100000"/>
              </a:lnSpc>
              <a:spcBef>
                <a:spcPts val="300"/>
              </a:spcBef>
              <a:spcAft>
                <a:spcPts val="0"/>
              </a:spcAft>
              <a:buSzPts val="1500"/>
              <a:buChar char="–"/>
              <a:defRPr sz="1500"/>
            </a:lvl4pPr>
            <a:lvl5pPr indent="-323850" lvl="4" marL="2286000" algn="l">
              <a:lnSpc>
                <a:spcPct val="100000"/>
              </a:lnSpc>
              <a:spcBef>
                <a:spcPts val="300"/>
              </a:spcBef>
              <a:spcAft>
                <a:spcPts val="0"/>
              </a:spcAft>
              <a:buSzPts val="1500"/>
              <a:buChar char="»"/>
              <a:defRPr sz="1500"/>
            </a:lvl5pPr>
            <a:lvl6pPr indent="-323850" lvl="5" marL="2743200" algn="l">
              <a:lnSpc>
                <a:spcPct val="100000"/>
              </a:lnSpc>
              <a:spcBef>
                <a:spcPts val="300"/>
              </a:spcBef>
              <a:spcAft>
                <a:spcPts val="0"/>
              </a:spcAft>
              <a:buSzPts val="1500"/>
              <a:buChar char="•"/>
              <a:defRPr sz="1500"/>
            </a:lvl6pPr>
            <a:lvl7pPr indent="-323850" lvl="6" marL="3200400" algn="l">
              <a:lnSpc>
                <a:spcPct val="100000"/>
              </a:lnSpc>
              <a:spcBef>
                <a:spcPts val="300"/>
              </a:spcBef>
              <a:spcAft>
                <a:spcPts val="0"/>
              </a:spcAft>
              <a:buSzPts val="1500"/>
              <a:buChar char="•"/>
              <a:defRPr sz="1500"/>
            </a:lvl7pPr>
            <a:lvl8pPr indent="-323850" lvl="7" marL="3657600" algn="l">
              <a:lnSpc>
                <a:spcPct val="100000"/>
              </a:lnSpc>
              <a:spcBef>
                <a:spcPts val="300"/>
              </a:spcBef>
              <a:spcAft>
                <a:spcPts val="0"/>
              </a:spcAft>
              <a:buSzPts val="1500"/>
              <a:buChar char="•"/>
              <a:defRPr sz="1500"/>
            </a:lvl8pPr>
            <a:lvl9pPr indent="-323850" lvl="8" marL="4114800" algn="l">
              <a:lnSpc>
                <a:spcPct val="100000"/>
              </a:lnSpc>
              <a:spcBef>
                <a:spcPts val="300"/>
              </a:spcBef>
              <a:spcAft>
                <a:spcPts val="0"/>
              </a:spcAft>
              <a:buSzPts val="1500"/>
              <a:buChar char="•"/>
              <a:defRPr sz="1500"/>
            </a:lvl9pPr>
          </a:lstStyle>
          <a:p/>
        </p:txBody>
      </p:sp>
      <p:sp>
        <p:nvSpPr>
          <p:cNvPr id="119" name="Google Shape;119;p25"/>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200"/>
            </a:lvl1pPr>
            <a:lvl2pPr indent="-228600" lvl="1" marL="914400" algn="l">
              <a:lnSpc>
                <a:spcPct val="100000"/>
              </a:lnSpc>
              <a:spcBef>
                <a:spcPts val="420"/>
              </a:spcBef>
              <a:spcAft>
                <a:spcPts val="0"/>
              </a:spcAft>
              <a:buSzPts val="2100"/>
              <a:buNone/>
              <a:defRPr sz="1050"/>
            </a:lvl2pPr>
            <a:lvl3pPr indent="-228600" lvl="2" marL="1371600" algn="l">
              <a:lnSpc>
                <a:spcPct val="100000"/>
              </a:lnSpc>
              <a:spcBef>
                <a:spcPts val="360"/>
              </a:spcBef>
              <a:spcAft>
                <a:spcPts val="0"/>
              </a:spcAft>
              <a:buSzPts val="1800"/>
              <a:buNone/>
              <a:defRPr sz="900"/>
            </a:lvl3pPr>
            <a:lvl4pPr indent="-228600" lvl="3" marL="1828800" algn="l">
              <a:lnSpc>
                <a:spcPct val="100000"/>
              </a:lnSpc>
              <a:spcBef>
                <a:spcPts val="300"/>
              </a:spcBef>
              <a:spcAft>
                <a:spcPts val="0"/>
              </a:spcAft>
              <a:buSzPts val="1500"/>
              <a:buNone/>
              <a:defRPr sz="750"/>
            </a:lvl4pPr>
            <a:lvl5pPr indent="-228600" lvl="4" marL="2286000" algn="l">
              <a:lnSpc>
                <a:spcPct val="100000"/>
              </a:lnSpc>
              <a:spcBef>
                <a:spcPts val="300"/>
              </a:spcBef>
              <a:spcAft>
                <a:spcPts val="0"/>
              </a:spcAft>
              <a:buSzPts val="1500"/>
              <a:buNone/>
              <a:defRPr sz="750"/>
            </a:lvl5pPr>
            <a:lvl6pPr indent="-228600" lvl="5" marL="2743200" algn="l">
              <a:lnSpc>
                <a:spcPct val="100000"/>
              </a:lnSpc>
              <a:spcBef>
                <a:spcPts val="300"/>
              </a:spcBef>
              <a:spcAft>
                <a:spcPts val="0"/>
              </a:spcAft>
              <a:buSzPts val="1500"/>
              <a:buNone/>
              <a:defRPr sz="750"/>
            </a:lvl6pPr>
            <a:lvl7pPr indent="-228600" lvl="6" marL="3200400" algn="l">
              <a:lnSpc>
                <a:spcPct val="100000"/>
              </a:lnSpc>
              <a:spcBef>
                <a:spcPts val="300"/>
              </a:spcBef>
              <a:spcAft>
                <a:spcPts val="0"/>
              </a:spcAft>
              <a:buSzPts val="1500"/>
              <a:buNone/>
              <a:defRPr sz="750"/>
            </a:lvl7pPr>
            <a:lvl8pPr indent="-228600" lvl="7" marL="3657600" algn="l">
              <a:lnSpc>
                <a:spcPct val="100000"/>
              </a:lnSpc>
              <a:spcBef>
                <a:spcPts val="300"/>
              </a:spcBef>
              <a:spcAft>
                <a:spcPts val="0"/>
              </a:spcAft>
              <a:buSzPts val="1500"/>
              <a:buNone/>
              <a:defRPr sz="750"/>
            </a:lvl8pPr>
            <a:lvl9pPr indent="-228600" lvl="8" marL="4114800" algn="l">
              <a:lnSpc>
                <a:spcPct val="100000"/>
              </a:lnSpc>
              <a:spcBef>
                <a:spcPts val="300"/>
              </a:spcBef>
              <a:spcAft>
                <a:spcPts val="0"/>
              </a:spcAft>
              <a:buSzPts val="1500"/>
              <a:buNone/>
              <a:defRPr sz="75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type="picTx">
  <p:cSld name="PICTURE_WITH_CAPTION_TEXT">
    <p:spTree>
      <p:nvGrpSpPr>
        <p:cNvPr id="120" name="Shape 120"/>
        <p:cNvGrpSpPr/>
        <p:nvPr/>
      </p:nvGrpSpPr>
      <p:grpSpPr>
        <a:xfrm>
          <a:off x="0" y="0"/>
          <a:ext cx="0" cy="0"/>
          <a:chOff x="0" y="0"/>
          <a:chExt cx="0" cy="0"/>
        </a:xfrm>
      </p:grpSpPr>
      <p:sp>
        <p:nvSpPr>
          <p:cNvPr id="121" name="Google Shape;121;p2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6"/>
          <p:cNvSpPr/>
          <p:nvPr>
            <p:ph idx="2" type="pic"/>
          </p:nvPr>
        </p:nvSpPr>
        <p:spPr>
          <a:xfrm>
            <a:off x="3887391" y="987426"/>
            <a:ext cx="4629150" cy="4873625"/>
          </a:xfrm>
          <a:prstGeom prst="rect">
            <a:avLst/>
          </a:prstGeom>
          <a:noFill/>
          <a:ln>
            <a:noFill/>
          </a:ln>
        </p:spPr>
      </p:sp>
      <p:sp>
        <p:nvSpPr>
          <p:cNvPr id="123" name="Google Shape;123;p26"/>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200"/>
            </a:lvl1pPr>
            <a:lvl2pPr indent="-228600" lvl="1" marL="914400" algn="l">
              <a:lnSpc>
                <a:spcPct val="100000"/>
              </a:lnSpc>
              <a:spcBef>
                <a:spcPts val="420"/>
              </a:spcBef>
              <a:spcAft>
                <a:spcPts val="0"/>
              </a:spcAft>
              <a:buSzPts val="2100"/>
              <a:buNone/>
              <a:defRPr sz="1050"/>
            </a:lvl2pPr>
            <a:lvl3pPr indent="-228600" lvl="2" marL="1371600" algn="l">
              <a:lnSpc>
                <a:spcPct val="100000"/>
              </a:lnSpc>
              <a:spcBef>
                <a:spcPts val="360"/>
              </a:spcBef>
              <a:spcAft>
                <a:spcPts val="0"/>
              </a:spcAft>
              <a:buSzPts val="1800"/>
              <a:buNone/>
              <a:defRPr sz="900"/>
            </a:lvl3pPr>
            <a:lvl4pPr indent="-228600" lvl="3" marL="1828800" algn="l">
              <a:lnSpc>
                <a:spcPct val="100000"/>
              </a:lnSpc>
              <a:spcBef>
                <a:spcPts val="300"/>
              </a:spcBef>
              <a:spcAft>
                <a:spcPts val="0"/>
              </a:spcAft>
              <a:buSzPts val="1500"/>
              <a:buNone/>
              <a:defRPr sz="750"/>
            </a:lvl4pPr>
            <a:lvl5pPr indent="-228600" lvl="4" marL="2286000" algn="l">
              <a:lnSpc>
                <a:spcPct val="100000"/>
              </a:lnSpc>
              <a:spcBef>
                <a:spcPts val="300"/>
              </a:spcBef>
              <a:spcAft>
                <a:spcPts val="0"/>
              </a:spcAft>
              <a:buSzPts val="1500"/>
              <a:buNone/>
              <a:defRPr sz="750"/>
            </a:lvl5pPr>
            <a:lvl6pPr indent="-228600" lvl="5" marL="2743200" algn="l">
              <a:lnSpc>
                <a:spcPct val="100000"/>
              </a:lnSpc>
              <a:spcBef>
                <a:spcPts val="300"/>
              </a:spcBef>
              <a:spcAft>
                <a:spcPts val="0"/>
              </a:spcAft>
              <a:buSzPts val="1500"/>
              <a:buNone/>
              <a:defRPr sz="750"/>
            </a:lvl6pPr>
            <a:lvl7pPr indent="-228600" lvl="6" marL="3200400" algn="l">
              <a:lnSpc>
                <a:spcPct val="100000"/>
              </a:lnSpc>
              <a:spcBef>
                <a:spcPts val="300"/>
              </a:spcBef>
              <a:spcAft>
                <a:spcPts val="0"/>
              </a:spcAft>
              <a:buSzPts val="1500"/>
              <a:buNone/>
              <a:defRPr sz="750"/>
            </a:lvl7pPr>
            <a:lvl8pPr indent="-228600" lvl="7" marL="3657600" algn="l">
              <a:lnSpc>
                <a:spcPct val="100000"/>
              </a:lnSpc>
              <a:spcBef>
                <a:spcPts val="300"/>
              </a:spcBef>
              <a:spcAft>
                <a:spcPts val="0"/>
              </a:spcAft>
              <a:buSzPts val="1500"/>
              <a:buNone/>
              <a:defRPr sz="750"/>
            </a:lvl8pPr>
            <a:lvl9pPr indent="-228600" lvl="8" marL="4114800" algn="l">
              <a:lnSpc>
                <a:spcPct val="100000"/>
              </a:lnSpc>
              <a:spcBef>
                <a:spcPts val="300"/>
              </a:spcBef>
              <a:spcAft>
                <a:spcPts val="0"/>
              </a:spcAft>
              <a:buSzPts val="1500"/>
              <a:buNone/>
              <a:defRPr sz="75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type="vertTx">
  <p:cSld name="VERTICAL_TEXT">
    <p:spTree>
      <p:nvGrpSpPr>
        <p:cNvPr id="124" name="Shape 124"/>
        <p:cNvGrpSpPr/>
        <p:nvPr/>
      </p:nvGrpSpPr>
      <p:grpSpPr>
        <a:xfrm>
          <a:off x="0" y="0"/>
          <a:ext cx="0" cy="0"/>
          <a:chOff x="0" y="0"/>
          <a:chExt cx="0" cy="0"/>
        </a:xfrm>
      </p:grpSpPr>
      <p:sp>
        <p:nvSpPr>
          <p:cNvPr id="125" name="Google Shape;125;p2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7"/>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type="vertTitleAndTx">
  <p:cSld name="VERTICAL_TITLE_AND_VERTICAL_TEXT">
    <p:spTree>
      <p:nvGrpSpPr>
        <p:cNvPr id="127" name="Shape 127"/>
        <p:cNvGrpSpPr/>
        <p:nvPr/>
      </p:nvGrpSpPr>
      <p:grpSpPr>
        <a:xfrm>
          <a:off x="0" y="0"/>
          <a:ext cx="0" cy="0"/>
          <a:chOff x="0" y="0"/>
          <a:chExt cx="0" cy="0"/>
        </a:xfrm>
      </p:grpSpPr>
      <p:sp>
        <p:nvSpPr>
          <p:cNvPr id="128" name="Google Shape;128;p28"/>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28"/>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6">
    <p:spTree>
      <p:nvGrpSpPr>
        <p:cNvPr id="130" name="Shape 130"/>
        <p:cNvGrpSpPr/>
        <p:nvPr/>
      </p:nvGrpSpPr>
      <p:grpSpPr>
        <a:xfrm>
          <a:off x="0" y="0"/>
          <a:ext cx="0" cy="0"/>
          <a:chOff x="0" y="0"/>
          <a:chExt cx="0" cy="0"/>
        </a:xfrm>
      </p:grpSpPr>
      <p:sp>
        <p:nvSpPr>
          <p:cNvPr id="131" name="Google Shape;131;p29"/>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9"/>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3" name="Google Shape;133;p2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4" name="Google Shape;13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sp>
        <p:nvSpPr>
          <p:cNvPr descr="A close up image of a pill pack." id="135" name="Google Shape;135;p29"/>
          <p:cNvSpPr/>
          <p:nvPr/>
        </p:nvSpPr>
        <p:spPr>
          <a:xfrm>
            <a:off x="2590800" y="1868588"/>
            <a:ext cx="3962400" cy="3735503"/>
          </a:xfrm>
          <a:prstGeom prst="rect">
            <a:avLst/>
          </a:prstGeom>
          <a:solidFill>
            <a:srgbClr val="FFFFFF"/>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7">
    <p:spTree>
      <p:nvGrpSpPr>
        <p:cNvPr id="136" name="Shape 136"/>
        <p:cNvGrpSpPr/>
        <p:nvPr/>
      </p:nvGrpSpPr>
      <p:grpSpPr>
        <a:xfrm>
          <a:off x="0" y="0"/>
          <a:ext cx="0" cy="0"/>
          <a:chOff x="0" y="0"/>
          <a:chExt cx="0" cy="0"/>
        </a:xfrm>
      </p:grpSpPr>
      <p:sp>
        <p:nvSpPr>
          <p:cNvPr id="137" name="Google Shape;137;p30"/>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30"/>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9" name="Google Shape;139;p3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 name="Google Shape;140;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sp>
        <p:nvSpPr>
          <p:cNvPr descr="A drawing of a child looking over the shoulder of a woman who is carrying them. " id="141" name="Google Shape;141;p30"/>
          <p:cNvSpPr/>
          <p:nvPr/>
        </p:nvSpPr>
        <p:spPr>
          <a:xfrm>
            <a:off x="2590800" y="1858860"/>
            <a:ext cx="3962400" cy="3754959"/>
          </a:xfrm>
          <a:prstGeom prst="rect">
            <a:avLst/>
          </a:prstGeom>
          <a:solidFill>
            <a:srgbClr val="FFFFFF"/>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25" name="Shape 25"/>
        <p:cNvGrpSpPr/>
        <p:nvPr/>
      </p:nvGrpSpPr>
      <p:grpSpPr>
        <a:xfrm>
          <a:off x="0" y="0"/>
          <a:ext cx="0" cy="0"/>
          <a:chOff x="0" y="0"/>
          <a:chExt cx="0" cy="0"/>
        </a:xfrm>
      </p:grpSpPr>
      <p:sp>
        <p:nvSpPr>
          <p:cNvPr id="26" name="Google Shape;26;p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man with glasses talking to a humanitarian aid worker wearing a vest. " id="30" name="Google Shape;30;p4"/>
          <p:cNvPicPr preferRelativeResize="0"/>
          <p:nvPr/>
        </p:nvPicPr>
        <p:blipFill rotWithShape="1">
          <a:blip r:embed="rId2">
            <a:alphaModFix/>
          </a:blip>
          <a:srcRect b="25389" l="28334" r="28332" t="19703"/>
          <a:stretch/>
        </p:blipFill>
        <p:spPr>
          <a:xfrm>
            <a:off x="2590800" y="1853564"/>
            <a:ext cx="3962400" cy="376555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8">
    <p:spTree>
      <p:nvGrpSpPr>
        <p:cNvPr id="142" name="Shape 142"/>
        <p:cNvGrpSpPr/>
        <p:nvPr/>
      </p:nvGrpSpPr>
      <p:grpSpPr>
        <a:xfrm>
          <a:off x="0" y="0"/>
          <a:ext cx="0" cy="0"/>
          <a:chOff x="0" y="0"/>
          <a:chExt cx="0" cy="0"/>
        </a:xfrm>
      </p:grpSpPr>
      <p:sp>
        <p:nvSpPr>
          <p:cNvPr id="143" name="Google Shape;143;p31"/>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31"/>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5" name="Google Shape;145;p3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6" name="Google Shape;146;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seated woman with a headscarf holding a sleeping boy in her lap. " id="147" name="Google Shape;147;p31"/>
          <p:cNvPicPr preferRelativeResize="0"/>
          <p:nvPr/>
        </p:nvPicPr>
        <p:blipFill rotWithShape="1">
          <a:blip r:embed="rId2">
            <a:alphaModFix/>
          </a:blip>
          <a:srcRect b="25389" l="28334" r="28332" t="20000"/>
          <a:stretch/>
        </p:blipFill>
        <p:spPr>
          <a:xfrm>
            <a:off x="2590800" y="1863724"/>
            <a:ext cx="3962400" cy="374523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9">
    <p:spTree>
      <p:nvGrpSpPr>
        <p:cNvPr id="148" name="Shape 148"/>
        <p:cNvGrpSpPr/>
        <p:nvPr/>
      </p:nvGrpSpPr>
      <p:grpSpPr>
        <a:xfrm>
          <a:off x="0" y="0"/>
          <a:ext cx="0" cy="0"/>
          <a:chOff x="0" y="0"/>
          <a:chExt cx="0" cy="0"/>
        </a:xfrm>
      </p:grpSpPr>
      <p:sp>
        <p:nvSpPr>
          <p:cNvPr id="149" name="Google Shape;149;p3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3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1" name="Google Shape;151;p3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2" name="Google Shape;152;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group of people seated around a table with computers and papers listening to a standing woman speak. " id="153" name="Google Shape;153;p32"/>
          <p:cNvPicPr preferRelativeResize="0"/>
          <p:nvPr/>
        </p:nvPicPr>
        <p:blipFill rotWithShape="1">
          <a:blip r:embed="rId2">
            <a:alphaModFix/>
          </a:blip>
          <a:srcRect b="25389" l="28334" r="28332" t="20148"/>
          <a:stretch/>
        </p:blipFill>
        <p:spPr>
          <a:xfrm>
            <a:off x="2560320" y="1824989"/>
            <a:ext cx="3962400" cy="373507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0">
    <p:spTree>
      <p:nvGrpSpPr>
        <p:cNvPr id="154" name="Shape 154"/>
        <p:cNvGrpSpPr/>
        <p:nvPr/>
      </p:nvGrpSpPr>
      <p:grpSpPr>
        <a:xfrm>
          <a:off x="0" y="0"/>
          <a:ext cx="0" cy="0"/>
          <a:chOff x="0" y="0"/>
          <a:chExt cx="0" cy="0"/>
        </a:xfrm>
      </p:grpSpPr>
      <p:sp>
        <p:nvSpPr>
          <p:cNvPr id="155" name="Google Shape;155;p33"/>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33"/>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7" name="Google Shape;157;p3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8" name="Google Shape;158;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humanitarian aid worker in a vest filling out a form in a tent. " id="159" name="Google Shape;159;p33"/>
          <p:cNvPicPr preferRelativeResize="0"/>
          <p:nvPr/>
        </p:nvPicPr>
        <p:blipFill rotWithShape="1">
          <a:blip r:embed="rId2">
            <a:alphaModFix/>
          </a:blip>
          <a:srcRect b="25389" l="28334" r="28332" t="20295"/>
          <a:stretch/>
        </p:blipFill>
        <p:spPr>
          <a:xfrm>
            <a:off x="2590800" y="1873884"/>
            <a:ext cx="3962400" cy="372491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1">
    <p:spTree>
      <p:nvGrpSpPr>
        <p:cNvPr id="160" name="Shape 160"/>
        <p:cNvGrpSpPr/>
        <p:nvPr/>
      </p:nvGrpSpPr>
      <p:grpSpPr>
        <a:xfrm>
          <a:off x="0" y="0"/>
          <a:ext cx="0" cy="0"/>
          <a:chOff x="0" y="0"/>
          <a:chExt cx="0" cy="0"/>
        </a:xfrm>
      </p:grpSpPr>
      <p:sp>
        <p:nvSpPr>
          <p:cNvPr id="161" name="Google Shape;161;p3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3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3" name="Google Shape;163;p3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4" name="Google Shape;16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group of people of different ages, genders, and ethnicities. " id="165" name="Google Shape;165;p34"/>
          <p:cNvPicPr preferRelativeResize="0"/>
          <p:nvPr/>
        </p:nvPicPr>
        <p:blipFill rotWithShape="1">
          <a:blip r:embed="rId2">
            <a:alphaModFix/>
          </a:blip>
          <a:srcRect b="25389" l="28334" r="28332" t="20148"/>
          <a:stretch/>
        </p:blipFill>
        <p:spPr>
          <a:xfrm>
            <a:off x="2590800" y="1868804"/>
            <a:ext cx="3962400" cy="373507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2">
    <p:spTree>
      <p:nvGrpSpPr>
        <p:cNvPr id="166" name="Shape 166"/>
        <p:cNvGrpSpPr/>
        <p:nvPr/>
      </p:nvGrpSpPr>
      <p:grpSpPr>
        <a:xfrm>
          <a:off x="0" y="0"/>
          <a:ext cx="0" cy="0"/>
          <a:chOff x="0" y="0"/>
          <a:chExt cx="0" cy="0"/>
        </a:xfrm>
      </p:grpSpPr>
      <p:sp>
        <p:nvSpPr>
          <p:cNvPr id="167" name="Google Shape;167;p35"/>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3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9" name="Google Shape;169;p3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0" name="Google Shape;17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woman in a hijab and doctors coat helping a young girl fill out a form. " id="171" name="Google Shape;171;p35"/>
          <p:cNvPicPr preferRelativeResize="0"/>
          <p:nvPr/>
        </p:nvPicPr>
        <p:blipFill rotWithShape="1">
          <a:blip r:embed="rId2">
            <a:alphaModFix/>
          </a:blip>
          <a:srcRect b="25389" l="28334" r="28332" t="20295"/>
          <a:stretch/>
        </p:blipFill>
        <p:spPr>
          <a:xfrm>
            <a:off x="2590800" y="1873884"/>
            <a:ext cx="3962400" cy="372491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3">
    <p:spTree>
      <p:nvGrpSpPr>
        <p:cNvPr id="172" name="Shape 172"/>
        <p:cNvGrpSpPr/>
        <p:nvPr/>
      </p:nvGrpSpPr>
      <p:grpSpPr>
        <a:xfrm>
          <a:off x="0" y="0"/>
          <a:ext cx="0" cy="0"/>
          <a:chOff x="0" y="0"/>
          <a:chExt cx="0" cy="0"/>
        </a:xfrm>
      </p:grpSpPr>
      <p:sp>
        <p:nvSpPr>
          <p:cNvPr id="173" name="Google Shape;173;p3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3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75" name="Google Shape;175;p3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6" name="Google Shape;17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picture containing text, linedrawing&#10;&#10;Description automatically generated" id="177" name="Google Shape;177;p36"/>
          <p:cNvPicPr preferRelativeResize="0"/>
          <p:nvPr/>
        </p:nvPicPr>
        <p:blipFill rotWithShape="1">
          <a:blip r:embed="rId2">
            <a:alphaModFix/>
          </a:blip>
          <a:srcRect b="0" l="0" r="0" t="0"/>
          <a:stretch/>
        </p:blipFill>
        <p:spPr>
          <a:xfrm>
            <a:off x="2590800" y="1853564"/>
            <a:ext cx="3765550" cy="3765550"/>
          </a:xfrm>
          <a:prstGeom prst="ellipse">
            <a:avLst/>
          </a:prstGeom>
          <a:noFill/>
          <a:ln cap="rnd" cmpd="sng" w="190500">
            <a:solidFill>
              <a:schemeClr val="dk2"/>
            </a:solidFill>
            <a:prstDash val="solid"/>
            <a:round/>
            <a:headEnd len="sm" w="sm" type="none"/>
            <a:tailEnd len="sm" w="sm" type="none"/>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2_Title and Table">
    <p:spTree>
      <p:nvGrpSpPr>
        <p:cNvPr id="178" name="Shape 178"/>
        <p:cNvGrpSpPr/>
        <p:nvPr/>
      </p:nvGrpSpPr>
      <p:grpSpPr>
        <a:xfrm>
          <a:off x="0" y="0"/>
          <a:ext cx="0" cy="0"/>
          <a:chOff x="0" y="0"/>
          <a:chExt cx="0" cy="0"/>
        </a:xfrm>
      </p:grpSpPr>
      <p:sp>
        <p:nvSpPr>
          <p:cNvPr id="179" name="Google Shape;179;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3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p3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2" name="Google Shape;182;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10;&#10;Description automatically generated" id="183" name="Google Shape;183;p37"/>
          <p:cNvPicPr preferRelativeResize="0"/>
          <p:nvPr/>
        </p:nvPicPr>
        <p:blipFill rotWithShape="1">
          <a:blip r:embed="rId2">
            <a:alphaModFix/>
          </a:blip>
          <a:srcRect b="24637" l="27934" r="27173" t="19129"/>
          <a:stretch/>
        </p:blipFill>
        <p:spPr>
          <a:xfrm>
            <a:off x="2519570" y="1759226"/>
            <a:ext cx="4104860" cy="385638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84" name="Shape 184"/>
        <p:cNvGrpSpPr/>
        <p:nvPr/>
      </p:nvGrpSpPr>
      <p:grpSpPr>
        <a:xfrm>
          <a:off x="0" y="0"/>
          <a:ext cx="0" cy="0"/>
          <a:chOff x="0" y="0"/>
          <a:chExt cx="0" cy="0"/>
        </a:xfrm>
      </p:grpSpPr>
      <p:sp>
        <p:nvSpPr>
          <p:cNvPr id="185" name="Google Shape;185;p38"/>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accent1"/>
              </a:buClr>
              <a:buSzPts val="3000"/>
              <a:buFont typeface="Calibri"/>
              <a:buNone/>
              <a:defRPr b="1" sz="30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38"/>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38"/>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8" name="Google Shape;188;p3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TWO_OBJECTS_WITH_TEXT 2">
    <p:spTree>
      <p:nvGrpSpPr>
        <p:cNvPr id="189" name="Shape 189"/>
        <p:cNvGrpSpPr/>
        <p:nvPr/>
      </p:nvGrpSpPr>
      <p:grpSpPr>
        <a:xfrm>
          <a:off x="0" y="0"/>
          <a:ext cx="0" cy="0"/>
          <a:chOff x="0" y="0"/>
          <a:chExt cx="0" cy="0"/>
        </a:xfrm>
      </p:grpSpPr>
      <p:sp>
        <p:nvSpPr>
          <p:cNvPr id="190" name="Google Shape;190;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3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192" name="Google Shape;192;p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193" name="Google Shape;193;p39"/>
          <p:cNvSpPr txBox="1"/>
          <p:nvPr>
            <p:ph idx="3" type="body"/>
          </p:nvPr>
        </p:nvSpPr>
        <p:spPr>
          <a:xfrm>
            <a:off x="4645026"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194" name="Google Shape;194;p39"/>
          <p:cNvSpPr txBox="1"/>
          <p:nvPr>
            <p:ph idx="4" type="body"/>
          </p:nvPr>
        </p:nvSpPr>
        <p:spPr>
          <a:xfrm>
            <a:off x="4645026" y="2174875"/>
            <a:ext cx="4041775" cy="395128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195" name="Google Shape;195;p39"/>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6" name="Google Shape;196;p39"/>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7" name="Google Shape;197;p3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OBJECT_WITH_CAPTION_TEXT 2">
    <p:spTree>
      <p:nvGrpSpPr>
        <p:cNvPr id="198" name="Shape 198"/>
        <p:cNvGrpSpPr/>
        <p:nvPr/>
      </p:nvGrpSpPr>
      <p:grpSpPr>
        <a:xfrm>
          <a:off x="0" y="0"/>
          <a:ext cx="0" cy="0"/>
          <a:chOff x="0" y="0"/>
          <a:chExt cx="0" cy="0"/>
        </a:xfrm>
      </p:grpSpPr>
      <p:sp>
        <p:nvSpPr>
          <p:cNvPr id="199" name="Google Shape;199;p40"/>
          <p:cNvSpPr txBox="1"/>
          <p:nvPr>
            <p:ph type="title"/>
          </p:nvPr>
        </p:nvSpPr>
        <p:spPr>
          <a:xfrm>
            <a:off x="457201"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40"/>
          <p:cNvSpPr txBox="1"/>
          <p:nvPr>
            <p:ph idx="1" type="body"/>
          </p:nvPr>
        </p:nvSpPr>
        <p:spPr>
          <a:xfrm>
            <a:off x="3575050" y="273052"/>
            <a:ext cx="5111750" cy="5853113"/>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61950" lvl="1" marL="914400" algn="l">
              <a:lnSpc>
                <a:spcPct val="100000"/>
              </a:lnSpc>
              <a:spcBef>
                <a:spcPts val="420"/>
              </a:spcBef>
              <a:spcAft>
                <a:spcPts val="0"/>
              </a:spcAft>
              <a:buClr>
                <a:schemeClr val="dk1"/>
              </a:buClr>
              <a:buSzPts val="2100"/>
              <a:buChar char="–"/>
              <a:defRPr sz="2100"/>
            </a:lvl2pPr>
            <a:lvl3pPr indent="-342900" lvl="2" marL="1371600" algn="l">
              <a:lnSpc>
                <a:spcPct val="100000"/>
              </a:lnSpc>
              <a:spcBef>
                <a:spcPts val="360"/>
              </a:spcBef>
              <a:spcAft>
                <a:spcPts val="0"/>
              </a:spcAft>
              <a:buClr>
                <a:schemeClr val="dk1"/>
              </a:buClr>
              <a:buSzPts val="1800"/>
              <a:buChar char="•"/>
              <a:defRPr sz="1800"/>
            </a:lvl3pPr>
            <a:lvl4pPr indent="-323850" lvl="3" marL="1828800" algn="l">
              <a:lnSpc>
                <a:spcPct val="100000"/>
              </a:lnSpc>
              <a:spcBef>
                <a:spcPts val="300"/>
              </a:spcBef>
              <a:spcAft>
                <a:spcPts val="0"/>
              </a:spcAft>
              <a:buClr>
                <a:schemeClr val="dk1"/>
              </a:buClr>
              <a:buSzPts val="1500"/>
              <a:buChar char="–"/>
              <a:defRPr sz="1500"/>
            </a:lvl4pPr>
            <a:lvl5pPr indent="-323850" lvl="4" marL="2286000" algn="l">
              <a:lnSpc>
                <a:spcPct val="100000"/>
              </a:lnSpc>
              <a:spcBef>
                <a:spcPts val="30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201" name="Google Shape;201;p40"/>
          <p:cNvSpPr txBox="1"/>
          <p:nvPr>
            <p:ph idx="2" type="body"/>
          </p:nvPr>
        </p:nvSpPr>
        <p:spPr>
          <a:xfrm>
            <a:off x="457201" y="1435102"/>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202" name="Google Shape;202;p40"/>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3" name="Google Shape;203;p40"/>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4" name="Google Shape;204;p4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33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5"/>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5"/>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p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_WITH_CAPTION_TEXT 2">
    <p:spTree>
      <p:nvGrpSpPr>
        <p:cNvPr id="205" name="Shape 205"/>
        <p:cNvGrpSpPr/>
        <p:nvPr/>
      </p:nvGrpSpPr>
      <p:grpSpPr>
        <a:xfrm>
          <a:off x="0" y="0"/>
          <a:ext cx="0" cy="0"/>
          <a:chOff x="0" y="0"/>
          <a:chExt cx="0" cy="0"/>
        </a:xfrm>
      </p:grpSpPr>
      <p:sp>
        <p:nvSpPr>
          <p:cNvPr id="206" name="Google Shape;206;p4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41"/>
          <p:cNvSpPr/>
          <p:nvPr>
            <p:ph idx="2" type="pic"/>
          </p:nvPr>
        </p:nvSpPr>
        <p:spPr>
          <a:xfrm>
            <a:off x="1792288" y="612775"/>
            <a:ext cx="5486400" cy="4114800"/>
          </a:xfrm>
          <a:prstGeom prst="rect">
            <a:avLst/>
          </a:prstGeom>
          <a:noFill/>
          <a:ln>
            <a:noFill/>
          </a:ln>
        </p:spPr>
      </p:sp>
      <p:sp>
        <p:nvSpPr>
          <p:cNvPr id="208" name="Google Shape;208;p4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209" name="Google Shape;209;p41"/>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0" name="Google Shape;210;p41"/>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1" name="Google Shape;211;p4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VERTICAL_TEXT 2">
    <p:spTree>
      <p:nvGrpSpPr>
        <p:cNvPr id="212" name="Shape 212"/>
        <p:cNvGrpSpPr/>
        <p:nvPr/>
      </p:nvGrpSpPr>
      <p:grpSpPr>
        <a:xfrm>
          <a:off x="0" y="0"/>
          <a:ext cx="0" cy="0"/>
          <a:chOff x="0" y="0"/>
          <a:chExt cx="0" cy="0"/>
        </a:xfrm>
      </p:grpSpPr>
      <p:sp>
        <p:nvSpPr>
          <p:cNvPr id="213" name="Google Shape;213;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42"/>
          <p:cNvSpPr txBox="1"/>
          <p:nvPr>
            <p:ph idx="1" type="body"/>
          </p:nvPr>
        </p:nvSpPr>
        <p:spPr>
          <a:xfrm rot="5400000">
            <a:off x="2309018" y="-251617"/>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5" name="Google Shape;215;p42"/>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6" name="Google Shape;216;p42"/>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7" name="Google Shape;217;p4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_TITLE_AND_VERTICAL_TEXT 2">
    <p:spTree>
      <p:nvGrpSpPr>
        <p:cNvPr id="218" name="Shape 218"/>
        <p:cNvGrpSpPr/>
        <p:nvPr/>
      </p:nvGrpSpPr>
      <p:grpSpPr>
        <a:xfrm>
          <a:off x="0" y="0"/>
          <a:ext cx="0" cy="0"/>
          <a:chOff x="0" y="0"/>
          <a:chExt cx="0" cy="0"/>
        </a:xfrm>
      </p:grpSpPr>
      <p:sp>
        <p:nvSpPr>
          <p:cNvPr id="219" name="Google Shape;219;p43"/>
          <p:cNvSpPr txBox="1"/>
          <p:nvPr>
            <p:ph type="title"/>
          </p:nvPr>
        </p:nvSpPr>
        <p:spPr>
          <a:xfrm rot="5400000">
            <a:off x="4732337" y="2171703"/>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43"/>
          <p:cNvSpPr txBox="1"/>
          <p:nvPr>
            <p:ph idx="1" type="body"/>
          </p:nvPr>
        </p:nvSpPr>
        <p:spPr>
          <a:xfrm rot="5400000">
            <a:off x="541338" y="190503"/>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1" name="Google Shape;221;p43"/>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2" name="Google Shape;222;p43"/>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3" name="Google Shape;223;p4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SECTION_HEADER 2">
    <p:spTree>
      <p:nvGrpSpPr>
        <p:cNvPr id="224" name="Shape 224"/>
        <p:cNvGrpSpPr/>
        <p:nvPr/>
      </p:nvGrpSpPr>
      <p:grpSpPr>
        <a:xfrm>
          <a:off x="0" y="0"/>
          <a:ext cx="0" cy="0"/>
          <a:chOff x="0" y="0"/>
          <a:chExt cx="0" cy="0"/>
        </a:xfrm>
      </p:grpSpPr>
      <p:sp>
        <p:nvSpPr>
          <p:cNvPr id="225" name="Google Shape;225;p44"/>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3000"/>
              <a:buFont typeface="Calibri"/>
              <a:buNone/>
              <a:defRPr b="1" sz="3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4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rgbClr val="888888"/>
              </a:buClr>
              <a:buSzPts val="1500"/>
              <a:buNone/>
              <a:defRPr sz="1500">
                <a:solidFill>
                  <a:srgbClr val="888888"/>
                </a:solidFill>
              </a:defRPr>
            </a:lvl1pPr>
            <a:lvl2pPr indent="-228600" lvl="1" marL="914400" algn="l">
              <a:lnSpc>
                <a:spcPct val="100000"/>
              </a:lnSpc>
              <a:spcBef>
                <a:spcPts val="270"/>
              </a:spcBef>
              <a:spcAft>
                <a:spcPts val="0"/>
              </a:spcAft>
              <a:buClr>
                <a:srgbClr val="888888"/>
              </a:buClr>
              <a:buSzPts val="1350"/>
              <a:buNone/>
              <a:defRPr sz="1350">
                <a:solidFill>
                  <a:srgbClr val="888888"/>
                </a:solidFill>
              </a:defRPr>
            </a:lvl2pPr>
            <a:lvl3pPr indent="-228600" lvl="2" marL="1371600" algn="l">
              <a:lnSpc>
                <a:spcPct val="100000"/>
              </a:lnSpc>
              <a:spcBef>
                <a:spcPts val="240"/>
              </a:spcBef>
              <a:spcAft>
                <a:spcPts val="0"/>
              </a:spcAft>
              <a:buClr>
                <a:srgbClr val="888888"/>
              </a:buClr>
              <a:buSzPts val="1200"/>
              <a:buNone/>
              <a:defRPr sz="1200">
                <a:solidFill>
                  <a:srgbClr val="888888"/>
                </a:solidFill>
              </a:defRPr>
            </a:lvl3pPr>
            <a:lvl4pPr indent="-228600" lvl="3" marL="1828800" algn="l">
              <a:lnSpc>
                <a:spcPct val="100000"/>
              </a:lnSpc>
              <a:spcBef>
                <a:spcPts val="210"/>
              </a:spcBef>
              <a:spcAft>
                <a:spcPts val="0"/>
              </a:spcAft>
              <a:buClr>
                <a:srgbClr val="888888"/>
              </a:buClr>
              <a:buSzPts val="1050"/>
              <a:buNone/>
              <a:defRPr sz="1050">
                <a:solidFill>
                  <a:srgbClr val="888888"/>
                </a:solidFill>
              </a:defRPr>
            </a:lvl4pPr>
            <a:lvl5pPr indent="-228600" lvl="4" marL="2286000" algn="l">
              <a:lnSpc>
                <a:spcPct val="100000"/>
              </a:lnSpc>
              <a:spcBef>
                <a:spcPts val="210"/>
              </a:spcBef>
              <a:spcAft>
                <a:spcPts val="0"/>
              </a:spcAft>
              <a:buClr>
                <a:srgbClr val="888888"/>
              </a:buClr>
              <a:buSzPts val="1050"/>
              <a:buNone/>
              <a:defRPr sz="1050">
                <a:solidFill>
                  <a:srgbClr val="888888"/>
                </a:solidFill>
              </a:defRPr>
            </a:lvl5pPr>
            <a:lvl6pPr indent="-228600" lvl="5" marL="2743200" algn="l">
              <a:lnSpc>
                <a:spcPct val="100000"/>
              </a:lnSpc>
              <a:spcBef>
                <a:spcPts val="210"/>
              </a:spcBef>
              <a:spcAft>
                <a:spcPts val="0"/>
              </a:spcAft>
              <a:buClr>
                <a:srgbClr val="888888"/>
              </a:buClr>
              <a:buSzPts val="1050"/>
              <a:buNone/>
              <a:defRPr sz="1050">
                <a:solidFill>
                  <a:srgbClr val="888888"/>
                </a:solidFill>
              </a:defRPr>
            </a:lvl6pPr>
            <a:lvl7pPr indent="-228600" lvl="6" marL="3200400" algn="l">
              <a:lnSpc>
                <a:spcPct val="100000"/>
              </a:lnSpc>
              <a:spcBef>
                <a:spcPts val="210"/>
              </a:spcBef>
              <a:spcAft>
                <a:spcPts val="0"/>
              </a:spcAft>
              <a:buClr>
                <a:srgbClr val="888888"/>
              </a:buClr>
              <a:buSzPts val="1050"/>
              <a:buNone/>
              <a:defRPr sz="1050">
                <a:solidFill>
                  <a:srgbClr val="888888"/>
                </a:solidFill>
              </a:defRPr>
            </a:lvl7pPr>
            <a:lvl8pPr indent="-228600" lvl="7" marL="3657600" algn="l">
              <a:lnSpc>
                <a:spcPct val="100000"/>
              </a:lnSpc>
              <a:spcBef>
                <a:spcPts val="210"/>
              </a:spcBef>
              <a:spcAft>
                <a:spcPts val="0"/>
              </a:spcAft>
              <a:buClr>
                <a:srgbClr val="888888"/>
              </a:buClr>
              <a:buSzPts val="1050"/>
              <a:buNone/>
              <a:defRPr sz="1050">
                <a:solidFill>
                  <a:srgbClr val="888888"/>
                </a:solidFill>
              </a:defRPr>
            </a:lvl8pPr>
            <a:lvl9pPr indent="-228600" lvl="8" marL="4114800" algn="l">
              <a:lnSpc>
                <a:spcPct val="100000"/>
              </a:lnSpc>
              <a:spcBef>
                <a:spcPts val="210"/>
              </a:spcBef>
              <a:spcAft>
                <a:spcPts val="0"/>
              </a:spcAft>
              <a:buClr>
                <a:srgbClr val="888888"/>
              </a:buClr>
              <a:buSzPts val="1050"/>
              <a:buNone/>
              <a:defRPr sz="1050">
                <a:solidFill>
                  <a:srgbClr val="888888"/>
                </a:solidFill>
              </a:defRPr>
            </a:lvl9pPr>
          </a:lstStyle>
          <a:p/>
        </p:txBody>
      </p:sp>
      <p:sp>
        <p:nvSpPr>
          <p:cNvPr id="227" name="Google Shape;227;p4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8" name="Google Shape;228;p4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9" name="Google Shape;229;p4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6"/>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6"/>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 name="Google Shape;40;p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2">
    <p:spTree>
      <p:nvGrpSpPr>
        <p:cNvPr id="41" name="Shape 41"/>
        <p:cNvGrpSpPr/>
        <p:nvPr/>
      </p:nvGrpSpPr>
      <p:grpSpPr>
        <a:xfrm>
          <a:off x="0" y="0"/>
          <a:ext cx="0" cy="0"/>
          <a:chOff x="0" y="0"/>
          <a:chExt cx="0" cy="0"/>
        </a:xfrm>
      </p:grpSpPr>
      <p:sp>
        <p:nvSpPr>
          <p:cNvPr id="42" name="Google Shape;42;p7"/>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4" name="Google Shape;44;p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Two people standing next to each other and smiling. " id="46" name="Google Shape;46;p7"/>
          <p:cNvPicPr preferRelativeResize="0"/>
          <p:nvPr/>
        </p:nvPicPr>
        <p:blipFill rotWithShape="1">
          <a:blip r:embed="rId2">
            <a:alphaModFix/>
          </a:blip>
          <a:srcRect b="25389" l="28334" r="28332" t="19703"/>
          <a:stretch/>
        </p:blipFill>
        <p:spPr>
          <a:xfrm>
            <a:off x="2590800" y="1853564"/>
            <a:ext cx="3962400" cy="37655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 type="body"/>
          </p:nvPr>
        </p:nvSpPr>
        <p:spPr>
          <a:xfrm>
            <a:off x="457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50" name="Google Shape;50;p8"/>
          <p:cNvSpPr txBox="1"/>
          <p:nvPr>
            <p:ph idx="2" type="body"/>
          </p:nvPr>
        </p:nvSpPr>
        <p:spPr>
          <a:xfrm>
            <a:off x="4648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51" name="Google Shape;51;p8"/>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8"/>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9"/>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59" name="Shape 5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45" Type="http://schemas.openxmlformats.org/officeDocument/2006/relationships/theme" Target="../theme/theme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2"/>
              </a:buClr>
              <a:buSzPts val="3300"/>
              <a:buFont typeface="Calibri"/>
              <a:buNone/>
              <a:defRPr b="1" i="0" sz="33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4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hyperlink" Target="https://corehumanitarianstandard.org/language-version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0.jpg"/><Relationship Id="rId4" Type="http://schemas.openxmlformats.org/officeDocument/2006/relationships/image" Target="../media/image16.jpg"/><Relationship Id="rId5"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6.jp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2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26.png"/><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31.png"/><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image" Target="../media/image3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34.png"/><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 Id="rId3" Type="http://schemas.openxmlformats.org/officeDocument/2006/relationships/image" Target="../media/image6.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3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2.xml"/><Relationship Id="rId3" Type="http://schemas.openxmlformats.org/officeDocument/2006/relationships/image" Target="../media/image6.jp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5"/>
          <p:cNvSpPr txBox="1"/>
          <p:nvPr>
            <p:ph type="ctrTitle"/>
          </p:nvPr>
        </p:nvSpPr>
        <p:spPr>
          <a:xfrm>
            <a:off x="777240" y="271145"/>
            <a:ext cx="7772400" cy="1470025"/>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Clr>
                <a:schemeClr val="accent1"/>
              </a:buClr>
              <a:buSzPts val="7407"/>
              <a:buFont typeface="Calibri"/>
              <a:buNone/>
            </a:pPr>
            <a:br>
              <a:rPr lang="en-US" sz="4400" cap="small"/>
            </a:br>
            <a:br>
              <a:rPr lang="en-US" sz="4400" cap="small"/>
            </a:br>
            <a:r>
              <a:rPr lang="en-US" sz="4400" cap="small"/>
              <a:t>LONG-ACTING REVERSIBLE CONTRACEPTIVES IN CRISIS SETTINGS</a:t>
            </a:r>
            <a:br>
              <a:rPr lang="en-US" sz="4400" cap="small"/>
            </a:br>
            <a:br>
              <a:rPr lang="en-US" sz="4400" cap="small"/>
            </a:br>
            <a:endParaRPr sz="4400"/>
          </a:p>
        </p:txBody>
      </p:sp>
      <p:sp>
        <p:nvSpPr>
          <p:cNvPr id="235" name="Google Shape;235;p45"/>
          <p:cNvSpPr txBox="1"/>
          <p:nvPr>
            <p:ph idx="1" type="subTitle"/>
          </p:nvPr>
        </p:nvSpPr>
        <p:spPr>
          <a:xfrm>
            <a:off x="1404182" y="5681246"/>
            <a:ext cx="6278880" cy="989966"/>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100000"/>
              </a:lnSpc>
              <a:spcBef>
                <a:spcPts val="0"/>
              </a:spcBef>
              <a:spcAft>
                <a:spcPts val="0"/>
              </a:spcAft>
              <a:buClr>
                <a:schemeClr val="dk2"/>
              </a:buClr>
              <a:buSzPct val="100000"/>
              <a:buNone/>
            </a:pPr>
            <a:r>
              <a:rPr lang="en-US">
                <a:solidFill>
                  <a:schemeClr val="dk2"/>
                </a:solidFill>
              </a:rPr>
              <a:t>Clinical Outreach Refresher Training Module for Health Care Providers Implementing the Minimum Initial Service Package (MISP) for Sexual and Reproductive Health</a:t>
            </a:r>
            <a:endParaRPr/>
          </a:p>
        </p:txBody>
      </p:sp>
      <p:pic>
        <p:nvPicPr>
          <p:cNvPr descr="jhpiego logo. " id="236" name="Google Shape;236;p45"/>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237" name="Google Shape;237;p45"/>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p54"/>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lang="en-US" sz="4000">
                <a:latin typeface="Calibri"/>
                <a:ea typeface="Calibri"/>
                <a:cs typeface="Calibri"/>
                <a:sym typeface="Calibri"/>
              </a:rPr>
              <a:t>MISP Objective: Preventing Unintended Pregnancies</a:t>
            </a:r>
            <a:endParaRPr sz="4000">
              <a:latin typeface="Calibri"/>
              <a:ea typeface="Calibri"/>
              <a:cs typeface="Calibri"/>
              <a:sym typeface="Calibri"/>
            </a:endParaRPr>
          </a:p>
        </p:txBody>
      </p:sp>
      <p:sp>
        <p:nvSpPr>
          <p:cNvPr id="326" name="Google Shape;326;p54"/>
          <p:cNvSpPr txBox="1"/>
          <p:nvPr>
            <p:ph idx="12" type="sldNum"/>
          </p:nvPr>
        </p:nvSpPr>
        <p:spPr>
          <a:xfrm>
            <a:off x="7330530" y="6292748"/>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solidFill>
                  <a:schemeClr val="dk2"/>
                </a:solidFill>
              </a:rPr>
              <a:t>‹#›</a:t>
            </a:fld>
            <a:endParaRPr sz="1200">
              <a:solidFill>
                <a:schemeClr val="dk2"/>
              </a:solidFill>
            </a:endParaRPr>
          </a:p>
        </p:txBody>
      </p:sp>
      <p:grpSp>
        <p:nvGrpSpPr>
          <p:cNvPr id="327" name="Google Shape;327;p54"/>
          <p:cNvGrpSpPr/>
          <p:nvPr/>
        </p:nvGrpSpPr>
        <p:grpSpPr>
          <a:xfrm>
            <a:off x="576198" y="1818876"/>
            <a:ext cx="7916450" cy="4281299"/>
            <a:chOff x="0" y="1608"/>
            <a:chExt cx="10260418" cy="5144566"/>
          </a:xfrm>
        </p:grpSpPr>
        <p:sp>
          <p:nvSpPr>
            <p:cNvPr id="328" name="Google Shape;328;p54"/>
            <p:cNvSpPr/>
            <p:nvPr/>
          </p:nvSpPr>
          <p:spPr>
            <a:xfrm>
              <a:off x="2052083" y="1608"/>
              <a:ext cx="8208335" cy="1648899"/>
            </a:xfrm>
            <a:prstGeom prst="rect">
              <a:avLst/>
            </a:prstGeom>
            <a:solidFill>
              <a:srgbClr val="F4E8D2">
                <a:alpha val="88627"/>
              </a:srgbClr>
            </a:solidFill>
            <a:ln cap="flat" cmpd="sng" w="34925">
              <a:solidFill>
                <a:srgbClr val="F4E8D2">
                  <a:alpha val="88627"/>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29" name="Google Shape;329;p54"/>
            <p:cNvSpPr txBox="1"/>
            <p:nvPr/>
          </p:nvSpPr>
          <p:spPr>
            <a:xfrm>
              <a:off x="2052083" y="1608"/>
              <a:ext cx="8208335" cy="1648899"/>
            </a:xfrm>
            <a:prstGeom prst="rect">
              <a:avLst/>
            </a:prstGeom>
            <a:solidFill>
              <a:schemeClr val="accent4"/>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rgbClr val="15395B"/>
                  </a:solidFill>
                  <a:latin typeface="Calibri"/>
                  <a:ea typeface="Calibri"/>
                  <a:cs typeface="Calibri"/>
                  <a:sym typeface="Calibri"/>
                </a:rPr>
                <a:t>Ensure availability of a range of long-acting reversible and short-acting contraceptive methods (including condoms and emergency contraception) at primary health care facilities to meet demand</a:t>
              </a:r>
              <a:endParaRPr b="1" i="0" sz="2000" u="none" cap="none" strike="noStrike">
                <a:solidFill>
                  <a:srgbClr val="15395B"/>
                </a:solidFill>
                <a:latin typeface="Calibri"/>
                <a:ea typeface="Calibri"/>
                <a:cs typeface="Calibri"/>
                <a:sym typeface="Calibri"/>
              </a:endParaRPr>
            </a:p>
          </p:txBody>
        </p:sp>
        <p:sp>
          <p:nvSpPr>
            <p:cNvPr id="330" name="Google Shape;330;p54"/>
            <p:cNvSpPr/>
            <p:nvPr/>
          </p:nvSpPr>
          <p:spPr>
            <a:xfrm>
              <a:off x="0" y="1608"/>
              <a:ext cx="2052083" cy="1648899"/>
            </a:xfrm>
            <a:prstGeom prst="rect">
              <a:avLst/>
            </a:prstGeom>
            <a:solidFill>
              <a:srgbClr val="E6C068"/>
            </a:solidFill>
            <a:ln cap="flat" cmpd="sng" w="34925">
              <a:solidFill>
                <a:srgbClr val="E6C06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1" name="Google Shape;331;p54"/>
            <p:cNvSpPr txBox="1"/>
            <p:nvPr/>
          </p:nvSpPr>
          <p:spPr>
            <a:xfrm>
              <a:off x="0" y="1608"/>
              <a:ext cx="2052083" cy="1648899"/>
            </a:xfrm>
            <a:prstGeom prst="rect">
              <a:avLst/>
            </a:prstGeom>
            <a:solidFill>
              <a:srgbClr val="FBEDE7"/>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200"/>
                <a:buFont typeface="Arial"/>
                <a:buNone/>
              </a:pPr>
              <a:r>
                <a:rPr b="1" i="0" lang="en-US" sz="2200" u="none" cap="none" strike="noStrike">
                  <a:solidFill>
                    <a:schemeClr val="dk2"/>
                  </a:solidFill>
                  <a:latin typeface="Calibri"/>
                  <a:ea typeface="Calibri"/>
                  <a:cs typeface="Calibri"/>
                  <a:sym typeface="Calibri"/>
                </a:rPr>
                <a:t>Ensuring Availability</a:t>
              </a:r>
              <a:endParaRPr b="1" i="0" sz="2200" u="none" cap="none" strike="noStrike">
                <a:solidFill>
                  <a:schemeClr val="dk2"/>
                </a:solidFill>
                <a:latin typeface="Calibri"/>
                <a:ea typeface="Calibri"/>
                <a:cs typeface="Calibri"/>
                <a:sym typeface="Calibri"/>
              </a:endParaRPr>
            </a:p>
          </p:txBody>
        </p:sp>
        <p:sp>
          <p:nvSpPr>
            <p:cNvPr id="332" name="Google Shape;332;p54"/>
            <p:cNvSpPr/>
            <p:nvPr/>
          </p:nvSpPr>
          <p:spPr>
            <a:xfrm>
              <a:off x="2052083" y="1749441"/>
              <a:ext cx="8208335" cy="1648899"/>
            </a:xfrm>
            <a:prstGeom prst="rect">
              <a:avLst/>
            </a:prstGeom>
            <a:solidFill>
              <a:srgbClr val="E7DED0">
                <a:alpha val="88627"/>
              </a:srgbClr>
            </a:solidFill>
            <a:ln cap="flat" cmpd="sng" w="34925">
              <a:solidFill>
                <a:srgbClr val="E7DED0">
                  <a:alpha val="88627"/>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3" name="Google Shape;333;p54"/>
            <p:cNvSpPr txBox="1"/>
            <p:nvPr/>
          </p:nvSpPr>
          <p:spPr>
            <a:xfrm>
              <a:off x="2052083" y="1749441"/>
              <a:ext cx="8208335" cy="1648899"/>
            </a:xfrm>
            <a:prstGeom prst="rect">
              <a:avLst/>
            </a:prstGeom>
            <a:solidFill>
              <a:srgbClr val="CDE0F2"/>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rgbClr val="15395B"/>
                  </a:solidFill>
                  <a:latin typeface="Calibri"/>
                  <a:ea typeface="Calibri"/>
                  <a:cs typeface="Calibri"/>
                  <a:sym typeface="Calibri"/>
                </a:rPr>
                <a:t>Provide information, including existing information, education, and communication (IEC)  materials, and contraceptive counseling that emphasizes informed choice and consent, effectiveness, client privacy and confidentiality, equity, and non-discrimination</a:t>
              </a:r>
              <a:endParaRPr b="1" i="0" sz="1800" u="none" cap="none" strike="noStrike">
                <a:solidFill>
                  <a:srgbClr val="15395B"/>
                </a:solidFill>
                <a:latin typeface="Calibri"/>
                <a:ea typeface="Calibri"/>
                <a:cs typeface="Calibri"/>
                <a:sym typeface="Calibri"/>
              </a:endParaRPr>
            </a:p>
          </p:txBody>
        </p:sp>
        <p:sp>
          <p:nvSpPr>
            <p:cNvPr id="334" name="Google Shape;334;p54"/>
            <p:cNvSpPr/>
            <p:nvPr/>
          </p:nvSpPr>
          <p:spPr>
            <a:xfrm>
              <a:off x="0" y="1749441"/>
              <a:ext cx="2052083" cy="1648899"/>
            </a:xfrm>
            <a:prstGeom prst="rect">
              <a:avLst/>
            </a:prstGeom>
            <a:solidFill>
              <a:srgbClr val="C09E5A"/>
            </a:solidFill>
            <a:ln cap="flat" cmpd="sng" w="34925">
              <a:solidFill>
                <a:srgbClr val="C09E5A"/>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5" name="Google Shape;335;p54"/>
            <p:cNvSpPr txBox="1"/>
            <p:nvPr/>
          </p:nvSpPr>
          <p:spPr>
            <a:xfrm>
              <a:off x="0" y="1749441"/>
              <a:ext cx="2052084" cy="1648899"/>
            </a:xfrm>
            <a:prstGeom prst="rect">
              <a:avLst/>
            </a:prstGeom>
            <a:solidFill>
              <a:srgbClr val="F2F2F2"/>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200"/>
                <a:buFont typeface="Arial"/>
                <a:buNone/>
              </a:pPr>
              <a:r>
                <a:rPr b="1" i="0" lang="en-US" sz="2200" u="none" cap="none" strike="noStrike">
                  <a:solidFill>
                    <a:schemeClr val="dk2"/>
                  </a:solidFill>
                  <a:latin typeface="Calibri"/>
                  <a:ea typeface="Calibri"/>
                  <a:cs typeface="Calibri"/>
                  <a:sym typeface="Calibri"/>
                </a:rPr>
                <a:t>Access to Information</a:t>
              </a:r>
              <a:endParaRPr b="1" i="0" sz="2200" u="none" cap="none" strike="noStrike">
                <a:solidFill>
                  <a:schemeClr val="dk2"/>
                </a:solidFill>
                <a:latin typeface="Calibri"/>
                <a:ea typeface="Calibri"/>
                <a:cs typeface="Calibri"/>
                <a:sym typeface="Calibri"/>
              </a:endParaRPr>
            </a:p>
          </p:txBody>
        </p:sp>
        <p:sp>
          <p:nvSpPr>
            <p:cNvPr id="336" name="Google Shape;336;p54"/>
            <p:cNvSpPr/>
            <p:nvPr/>
          </p:nvSpPr>
          <p:spPr>
            <a:xfrm>
              <a:off x="2052083" y="3497275"/>
              <a:ext cx="8208335" cy="1648899"/>
            </a:xfrm>
            <a:prstGeom prst="rect">
              <a:avLst/>
            </a:prstGeom>
            <a:solidFill>
              <a:srgbClr val="D6D4D3">
                <a:alpha val="88627"/>
              </a:srgbClr>
            </a:solidFill>
            <a:ln cap="flat" cmpd="sng" w="34925">
              <a:solidFill>
                <a:srgbClr val="D6D4D3">
                  <a:alpha val="88627"/>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7" name="Google Shape;337;p54"/>
            <p:cNvSpPr txBox="1"/>
            <p:nvPr/>
          </p:nvSpPr>
          <p:spPr>
            <a:xfrm>
              <a:off x="2052083" y="3497275"/>
              <a:ext cx="8208335" cy="1648899"/>
            </a:xfrm>
            <a:prstGeom prst="rect">
              <a:avLst/>
            </a:prstGeom>
            <a:solidFill>
              <a:schemeClr val="accent4"/>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rgbClr val="15395B"/>
                  </a:solidFill>
                  <a:latin typeface="Calibri"/>
                  <a:ea typeface="Calibri"/>
                  <a:cs typeface="Calibri"/>
                  <a:sym typeface="Calibri"/>
                </a:rPr>
                <a:t>Ensure the community is aware of the availability of contraceptives for women, adolescents, and men</a:t>
              </a:r>
              <a:endParaRPr b="1" i="0" sz="2000" u="none" cap="none" strike="noStrike">
                <a:solidFill>
                  <a:srgbClr val="15395B"/>
                </a:solidFill>
                <a:latin typeface="Calibri"/>
                <a:ea typeface="Calibri"/>
                <a:cs typeface="Calibri"/>
                <a:sym typeface="Calibri"/>
              </a:endParaRPr>
            </a:p>
          </p:txBody>
        </p:sp>
        <p:sp>
          <p:nvSpPr>
            <p:cNvPr id="338" name="Google Shape;338;p54"/>
            <p:cNvSpPr/>
            <p:nvPr/>
          </p:nvSpPr>
          <p:spPr>
            <a:xfrm>
              <a:off x="0" y="3497275"/>
              <a:ext cx="2052083" cy="1648899"/>
            </a:xfrm>
            <a:prstGeom prst="rect">
              <a:avLst/>
            </a:prstGeom>
            <a:solidFill>
              <a:srgbClr val="88795F"/>
            </a:solidFill>
            <a:ln cap="flat" cmpd="sng" w="34925">
              <a:solidFill>
                <a:srgbClr val="88795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9" name="Google Shape;339;p54"/>
            <p:cNvSpPr txBox="1"/>
            <p:nvPr/>
          </p:nvSpPr>
          <p:spPr>
            <a:xfrm>
              <a:off x="0" y="3497275"/>
              <a:ext cx="2052084" cy="1648899"/>
            </a:xfrm>
            <a:prstGeom prst="rect">
              <a:avLst/>
            </a:prstGeom>
            <a:solidFill>
              <a:srgbClr val="FBEDE7"/>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000"/>
                <a:buFont typeface="Arial"/>
                <a:buNone/>
              </a:pPr>
              <a:r>
                <a:rPr b="1" i="0" lang="en-US" sz="2200" u="none" cap="none" strike="noStrike">
                  <a:solidFill>
                    <a:schemeClr val="dk2"/>
                  </a:solidFill>
                  <a:latin typeface="Libre Franklin"/>
                  <a:ea typeface="Libre Franklin"/>
                  <a:cs typeface="Libre Franklin"/>
                  <a:sym typeface="Libre Franklin"/>
                </a:rPr>
                <a:t>Raising Awareness</a:t>
              </a:r>
              <a:endParaRPr b="1" i="0" sz="2200" u="none" cap="none" strike="noStrike">
                <a:solidFill>
                  <a:schemeClr val="dk2"/>
                </a:solidFill>
                <a:latin typeface="Arial"/>
                <a:ea typeface="Arial"/>
                <a:cs typeface="Arial"/>
                <a:sym typeface="Arial"/>
              </a:endParaRPr>
            </a:p>
          </p:txBody>
        </p:sp>
      </p:grpSp>
      <p:sp>
        <p:nvSpPr>
          <p:cNvPr id="340" name="Google Shape;340;p54"/>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44"/>
          <p:cNvSpPr txBox="1"/>
          <p:nvPr>
            <p:ph type="title"/>
          </p:nvPr>
        </p:nvSpPr>
        <p:spPr>
          <a:xfrm>
            <a:off x="457200" y="525158"/>
            <a:ext cx="8473858" cy="11430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Font typeface="Arial"/>
              <a:buNone/>
            </a:pPr>
            <a:r>
              <a:rPr lang="en-US" sz="4400">
                <a:solidFill>
                  <a:schemeClr val="dk2"/>
                </a:solidFill>
                <a:latin typeface="Arial"/>
                <a:ea typeface="Arial"/>
                <a:cs typeface="Arial"/>
                <a:sym typeface="Arial"/>
              </a:rPr>
              <a:t>Emergency Contraceptive Pills (ECPs)</a:t>
            </a:r>
            <a:endParaRPr sz="4400">
              <a:solidFill>
                <a:schemeClr val="dk2"/>
              </a:solidFill>
            </a:endParaRPr>
          </a:p>
        </p:txBody>
      </p:sp>
      <p:sp>
        <p:nvSpPr>
          <p:cNvPr id="1182" name="Google Shape;1182;p144"/>
          <p:cNvSpPr txBox="1"/>
          <p:nvPr>
            <p:ph idx="1" type="body"/>
          </p:nvPr>
        </p:nvSpPr>
        <p:spPr>
          <a:xfrm>
            <a:off x="1164921" y="2057400"/>
            <a:ext cx="7452985" cy="3600450"/>
          </a:xfrm>
          <a:prstGeom prst="rect">
            <a:avLst/>
          </a:prstGeom>
          <a:noFill/>
          <a:ln>
            <a:noFill/>
          </a:ln>
        </p:spPr>
        <p:txBody>
          <a:bodyPr anchorCtr="0" anchor="t" bIns="34275" lIns="68550" spcFirstLastPara="1" rIns="68550" wrap="square" tIns="34275">
            <a:noAutofit/>
          </a:bodyPr>
          <a:lstStyle/>
          <a:p>
            <a:pPr indent="-288036" lvl="0" marL="288036" rtl="0" algn="l">
              <a:lnSpc>
                <a:spcPct val="74000"/>
              </a:lnSpc>
              <a:spcBef>
                <a:spcPts val="0"/>
              </a:spcBef>
              <a:spcAft>
                <a:spcPts val="0"/>
              </a:spcAft>
              <a:buClr>
                <a:schemeClr val="dk2"/>
              </a:buClr>
              <a:buSzPts val="1870"/>
              <a:buChar char="■"/>
            </a:pPr>
            <a:r>
              <a:rPr lang="en-US">
                <a:solidFill>
                  <a:schemeClr val="dk2"/>
                </a:solidFill>
                <a:latin typeface="Calibri"/>
                <a:ea typeface="Calibri"/>
                <a:cs typeface="Calibri"/>
                <a:sym typeface="Calibri"/>
              </a:rPr>
              <a:t>ECPs are pills that help a woman to avoid pregnancy after she has sex without contraception.</a:t>
            </a:r>
            <a:endParaRPr>
              <a:solidFill>
                <a:schemeClr val="dk2"/>
              </a:solidFill>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lang="en-US">
                <a:solidFill>
                  <a:schemeClr val="dk2"/>
                </a:solidFill>
                <a:latin typeface="Calibri"/>
                <a:ea typeface="Calibri"/>
                <a:cs typeface="Calibri"/>
                <a:sym typeface="Calibri"/>
              </a:rPr>
              <a:t>Different types of ECPs are available:</a:t>
            </a:r>
            <a:endParaRPr>
              <a:solidFill>
                <a:schemeClr val="dk2"/>
              </a:solidFill>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lang="en-US" sz="2400">
                <a:solidFill>
                  <a:schemeClr val="dk2"/>
                </a:solidFill>
                <a:latin typeface="Calibri"/>
                <a:ea typeface="Calibri"/>
                <a:cs typeface="Calibri"/>
                <a:sym typeface="Calibri"/>
              </a:rPr>
              <a:t>Progestin-only pills with levonorgestrel or norgestrel</a:t>
            </a:r>
            <a:endParaRPr sz="2400">
              <a:solidFill>
                <a:schemeClr val="dk2"/>
              </a:solidFill>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lang="en-US" sz="2400">
                <a:solidFill>
                  <a:schemeClr val="dk2"/>
                </a:solidFill>
                <a:latin typeface="Calibri"/>
                <a:ea typeface="Calibri"/>
                <a:cs typeface="Calibri"/>
                <a:sym typeface="Calibri"/>
              </a:rPr>
              <a:t>A special ECP product with levonorgestrel only (Ulipristal Acetate [UPA] )</a:t>
            </a:r>
            <a:endParaRPr sz="2400">
              <a:solidFill>
                <a:schemeClr val="dk2"/>
              </a:solidFill>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lang="en-US" sz="2400">
                <a:solidFill>
                  <a:schemeClr val="dk2"/>
                </a:solidFill>
                <a:latin typeface="Calibri"/>
                <a:ea typeface="Calibri"/>
                <a:cs typeface="Calibri"/>
                <a:sym typeface="Calibri"/>
              </a:rPr>
              <a:t>Combined</a:t>
            </a:r>
            <a:r>
              <a:rPr b="1" lang="en-US" sz="2400">
                <a:solidFill>
                  <a:schemeClr val="dk2"/>
                </a:solidFill>
                <a:latin typeface="Calibri"/>
                <a:ea typeface="Calibri"/>
                <a:cs typeface="Calibri"/>
                <a:sym typeface="Calibri"/>
              </a:rPr>
              <a:t> </a:t>
            </a:r>
            <a:r>
              <a:rPr lang="en-US" sz="2400">
                <a:solidFill>
                  <a:schemeClr val="dk2"/>
                </a:solidFill>
                <a:latin typeface="Calibri"/>
                <a:ea typeface="Calibri"/>
                <a:cs typeface="Calibri"/>
                <a:sym typeface="Calibri"/>
              </a:rPr>
              <a:t>oral contraceptive</a:t>
            </a:r>
            <a:r>
              <a:rPr b="1" lang="en-US" sz="2400">
                <a:solidFill>
                  <a:schemeClr val="dk2"/>
                </a:solidFill>
                <a:latin typeface="Calibri"/>
                <a:ea typeface="Calibri"/>
                <a:cs typeface="Calibri"/>
                <a:sym typeface="Calibri"/>
              </a:rPr>
              <a:t> </a:t>
            </a:r>
            <a:endParaRPr>
              <a:solidFill>
                <a:schemeClr val="dk2"/>
              </a:solidFill>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lang="en-US">
                <a:solidFill>
                  <a:schemeClr val="dk2"/>
                </a:solidFill>
                <a:latin typeface="Calibri"/>
                <a:ea typeface="Calibri"/>
                <a:cs typeface="Calibri"/>
                <a:sym typeface="Calibri"/>
              </a:rPr>
              <a:t>ECPs act primarily by delaying or impairing ovulation.</a:t>
            </a:r>
            <a:endParaRPr>
              <a:solidFill>
                <a:schemeClr val="dk2"/>
              </a:solidFill>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lang="en-US">
                <a:solidFill>
                  <a:schemeClr val="dk2"/>
                </a:solidFill>
                <a:latin typeface="Calibri"/>
                <a:ea typeface="Calibri"/>
                <a:cs typeface="Calibri"/>
                <a:sym typeface="Calibri"/>
              </a:rPr>
              <a:t>EPS help to prevent pregnancy when taken up to five days after unprotected sex. The sooner they are taken, the more effective.</a:t>
            </a:r>
            <a:endParaRPr>
              <a:solidFill>
                <a:schemeClr val="dk2"/>
              </a:solidFill>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lang="en-US">
                <a:solidFill>
                  <a:schemeClr val="dk2"/>
                </a:solidFill>
                <a:latin typeface="Calibri"/>
                <a:ea typeface="Calibri"/>
                <a:cs typeface="Calibri"/>
                <a:sym typeface="Calibri"/>
              </a:rPr>
              <a:t>ECPs do not disrupt an existing pregnancy. </a:t>
            </a:r>
            <a:endParaRPr>
              <a:solidFill>
                <a:schemeClr val="dk2"/>
              </a:solidFill>
              <a:latin typeface="Calibri"/>
              <a:ea typeface="Calibri"/>
              <a:cs typeface="Calibri"/>
              <a:sym typeface="Calibri"/>
            </a:endParaRPr>
          </a:p>
          <a:p>
            <a:pPr indent="-198977" lvl="0" marL="288036" rtl="0" algn="l">
              <a:lnSpc>
                <a:spcPct val="74000"/>
              </a:lnSpc>
              <a:spcBef>
                <a:spcPts val="900"/>
              </a:spcBef>
              <a:spcAft>
                <a:spcPts val="0"/>
              </a:spcAft>
              <a:buClr>
                <a:schemeClr val="dk2"/>
              </a:buClr>
              <a:buSzPts val="1870"/>
              <a:buNone/>
            </a:pPr>
            <a:r>
              <a:t/>
            </a:r>
            <a:endParaRPr sz="1403">
              <a:latin typeface="Arial"/>
              <a:ea typeface="Arial"/>
              <a:cs typeface="Arial"/>
              <a:sym typeface="Arial"/>
            </a:endParaRPr>
          </a:p>
          <a:p>
            <a:pPr indent="-198977" lvl="0" marL="288036" rtl="0" algn="l">
              <a:lnSpc>
                <a:spcPct val="74000"/>
              </a:lnSpc>
              <a:spcBef>
                <a:spcPts val="900"/>
              </a:spcBef>
              <a:spcAft>
                <a:spcPts val="0"/>
              </a:spcAft>
              <a:buClr>
                <a:schemeClr val="dk2"/>
              </a:buClr>
              <a:buSzPts val="1870"/>
              <a:buNone/>
            </a:pPr>
            <a:r>
              <a:t/>
            </a:r>
            <a:endParaRPr sz="1403">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45"/>
          <p:cNvSpPr txBox="1"/>
          <p:nvPr>
            <p:ph type="title"/>
          </p:nvPr>
        </p:nvSpPr>
        <p:spPr>
          <a:xfrm>
            <a:off x="645090" y="708965"/>
            <a:ext cx="7853819" cy="7085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Font typeface="Arial"/>
              <a:buNone/>
            </a:pPr>
            <a:r>
              <a:rPr lang="en-US" sz="4400">
                <a:solidFill>
                  <a:schemeClr val="dk2"/>
                </a:solidFill>
                <a:latin typeface="Calibri"/>
                <a:ea typeface="Calibri"/>
                <a:cs typeface="Calibri"/>
                <a:sym typeface="Calibri"/>
              </a:rPr>
              <a:t>Progestin-Only Injectables</a:t>
            </a:r>
            <a:endParaRPr sz="4400">
              <a:solidFill>
                <a:schemeClr val="dk2"/>
              </a:solidFill>
              <a:latin typeface="Calibri"/>
              <a:ea typeface="Calibri"/>
              <a:cs typeface="Calibri"/>
              <a:sym typeface="Calibri"/>
            </a:endParaRPr>
          </a:p>
        </p:txBody>
      </p:sp>
      <p:sp>
        <p:nvSpPr>
          <p:cNvPr id="1189" name="Google Shape;1189;p145"/>
          <p:cNvSpPr txBox="1"/>
          <p:nvPr>
            <p:ph idx="1" type="body"/>
          </p:nvPr>
        </p:nvSpPr>
        <p:spPr>
          <a:xfrm>
            <a:off x="1014608" y="1794252"/>
            <a:ext cx="5189071" cy="3394575"/>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2000"/>
              <a:buChar char="■"/>
            </a:pPr>
            <a:r>
              <a:rPr lang="en-US" sz="2800">
                <a:solidFill>
                  <a:schemeClr val="dk2"/>
                </a:solidFill>
              </a:rPr>
              <a:t>DMPA (depot medroxyprogesterone acetate) – 3 monthly</a:t>
            </a:r>
            <a:endParaRPr/>
          </a:p>
          <a:p>
            <a:pPr indent="0" lvl="0" marL="0" rtl="0" algn="l">
              <a:lnSpc>
                <a:spcPct val="94000"/>
              </a:lnSpc>
              <a:spcBef>
                <a:spcPts val="0"/>
              </a:spcBef>
              <a:spcAft>
                <a:spcPts val="0"/>
              </a:spcAft>
              <a:buClr>
                <a:schemeClr val="dk2"/>
              </a:buClr>
              <a:buSzPts val="2000"/>
              <a:buNone/>
            </a:pPr>
            <a:r>
              <a:t/>
            </a:r>
            <a:endParaRPr sz="2800">
              <a:solidFill>
                <a:schemeClr val="dk2"/>
              </a:solidFill>
            </a:endParaRPr>
          </a:p>
          <a:p>
            <a:pPr indent="-288036" lvl="0" marL="288036" rtl="0" algn="l">
              <a:lnSpc>
                <a:spcPct val="94000"/>
              </a:lnSpc>
              <a:spcBef>
                <a:spcPts val="900"/>
              </a:spcBef>
              <a:spcAft>
                <a:spcPts val="0"/>
              </a:spcAft>
              <a:buClr>
                <a:schemeClr val="dk2"/>
              </a:buClr>
              <a:buSzPts val="2000"/>
              <a:buChar char="■"/>
            </a:pPr>
            <a:r>
              <a:rPr lang="en-US" sz="2800">
                <a:solidFill>
                  <a:schemeClr val="dk2"/>
                </a:solidFill>
              </a:rPr>
              <a:t>DMPA-SC Subcutaneous Injection (Uniject) – 3 monthly</a:t>
            </a:r>
            <a:endParaRPr/>
          </a:p>
          <a:p>
            <a:pPr indent="0" lvl="0" marL="0" rtl="0" algn="l">
              <a:lnSpc>
                <a:spcPct val="94000"/>
              </a:lnSpc>
              <a:spcBef>
                <a:spcPts val="900"/>
              </a:spcBef>
              <a:spcAft>
                <a:spcPts val="0"/>
              </a:spcAft>
              <a:buClr>
                <a:schemeClr val="dk2"/>
              </a:buClr>
              <a:buSzPts val="2000"/>
              <a:buNone/>
            </a:pPr>
            <a:r>
              <a:t/>
            </a:r>
            <a:endParaRPr sz="2800">
              <a:solidFill>
                <a:schemeClr val="dk2"/>
              </a:solidFill>
            </a:endParaRPr>
          </a:p>
          <a:p>
            <a:pPr indent="-288036" lvl="0" marL="288036" rtl="0" algn="l">
              <a:lnSpc>
                <a:spcPct val="94000"/>
              </a:lnSpc>
              <a:spcBef>
                <a:spcPts val="900"/>
              </a:spcBef>
              <a:spcAft>
                <a:spcPts val="0"/>
              </a:spcAft>
              <a:buClr>
                <a:schemeClr val="dk2"/>
              </a:buClr>
              <a:buSzPts val="2000"/>
              <a:buChar char="■"/>
            </a:pPr>
            <a:r>
              <a:rPr lang="en-US" sz="2800">
                <a:solidFill>
                  <a:schemeClr val="dk2"/>
                </a:solidFill>
              </a:rPr>
              <a:t>NET-EN (norethisterone enanthate)</a:t>
            </a:r>
            <a:endParaRPr sz="2800">
              <a:solidFill>
                <a:schemeClr val="dk2"/>
              </a:solidFill>
            </a:endParaRPr>
          </a:p>
        </p:txBody>
      </p:sp>
      <p:pic>
        <p:nvPicPr>
          <p:cNvPr descr="DepoProvera_BoxBottle2a" id="1190" name="Google Shape;1190;p145"/>
          <p:cNvPicPr preferRelativeResize="0"/>
          <p:nvPr>
            <p:ph idx="2" type="body"/>
          </p:nvPr>
        </p:nvPicPr>
        <p:blipFill rotWithShape="1">
          <a:blip r:embed="rId3">
            <a:alphaModFix/>
          </a:blip>
          <a:srcRect b="0" l="0" r="0" t="0"/>
          <a:stretch/>
        </p:blipFill>
        <p:spPr>
          <a:xfrm>
            <a:off x="6371349" y="1586180"/>
            <a:ext cx="1620000" cy="1623050"/>
          </a:xfrm>
          <a:prstGeom prst="rect">
            <a:avLst/>
          </a:prstGeom>
          <a:noFill/>
          <a:ln cap="flat" cmpd="sng" w="9525">
            <a:solidFill>
              <a:srgbClr val="000000"/>
            </a:solidFill>
            <a:prstDash val="solid"/>
            <a:miter lim="800000"/>
            <a:headEnd len="sm" w="sm" type="none"/>
            <a:tailEnd len="sm" w="sm" type="none"/>
          </a:ln>
        </p:spPr>
      </p:pic>
      <p:pic>
        <p:nvPicPr>
          <p:cNvPr id="1191" name="Google Shape;1191;p145"/>
          <p:cNvPicPr preferRelativeResize="0"/>
          <p:nvPr/>
        </p:nvPicPr>
        <p:blipFill rotWithShape="1">
          <a:blip r:embed="rId4">
            <a:alphaModFix/>
          </a:blip>
          <a:srcRect b="0" l="0" r="0" t="0"/>
          <a:stretch/>
        </p:blipFill>
        <p:spPr>
          <a:xfrm>
            <a:off x="6385559" y="3259213"/>
            <a:ext cx="1620000" cy="1465714"/>
          </a:xfrm>
          <a:prstGeom prst="rect">
            <a:avLst/>
          </a:prstGeom>
          <a:noFill/>
          <a:ln cap="flat" cmpd="sng" w="19050">
            <a:solidFill>
              <a:schemeClr val="dk1"/>
            </a:solidFill>
            <a:prstDash val="solid"/>
            <a:round/>
            <a:headEnd len="sm" w="sm" type="none"/>
            <a:tailEnd len="sm" w="sm" type="none"/>
          </a:ln>
        </p:spPr>
      </p:pic>
      <p:pic>
        <p:nvPicPr>
          <p:cNvPr descr="Noristerat_Box_Syringe_MUVS_org_ 2007 Vienna" id="1192" name="Google Shape;1192;p145"/>
          <p:cNvPicPr preferRelativeResize="0"/>
          <p:nvPr/>
        </p:nvPicPr>
        <p:blipFill rotWithShape="1">
          <a:blip r:embed="rId5">
            <a:alphaModFix/>
          </a:blip>
          <a:srcRect b="6556" l="12211" r="17241" t="13964"/>
          <a:stretch/>
        </p:blipFill>
        <p:spPr>
          <a:xfrm>
            <a:off x="6385874" y="4799179"/>
            <a:ext cx="1620000" cy="1431250"/>
          </a:xfrm>
          <a:prstGeom prst="rect">
            <a:avLst/>
          </a:prstGeom>
          <a:noFill/>
          <a:ln cap="flat" cmpd="sng" w="9525">
            <a:solidFill>
              <a:srgbClr val="000000"/>
            </a:solidFill>
            <a:prstDash val="solid"/>
            <a:miter lim="800000"/>
            <a:headEnd len="sm" w="sm" type="none"/>
            <a:tailEnd len="sm" w="sm" type="none"/>
          </a:ln>
        </p:spPr>
      </p:pic>
      <p:sp>
        <p:nvSpPr>
          <p:cNvPr id="1193" name="Google Shape;1193;p145"/>
          <p:cNvSpPr/>
          <p:nvPr/>
        </p:nvSpPr>
        <p:spPr>
          <a:xfrm>
            <a:off x="1437363" y="6341221"/>
            <a:ext cx="2914650" cy="245475"/>
          </a:xfrm>
          <a:prstGeom prst="rect">
            <a:avLst/>
          </a:prstGeom>
          <a:solidFill>
            <a:srgbClr val="FFFFFF"/>
          </a:solid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50"/>
              <a:buFont typeface="Arial"/>
              <a:buNone/>
            </a:pPr>
            <a:r>
              <a:rPr b="0" i="1" lang="en-US" sz="1050" u="none" cap="none" strike="noStrike">
                <a:solidFill>
                  <a:schemeClr val="dk2"/>
                </a:solidFill>
                <a:latin typeface="Arial"/>
                <a:ea typeface="Arial"/>
                <a:cs typeface="Arial"/>
                <a:sym typeface="Arial"/>
              </a:rPr>
              <a:t>Source: CCP and WHO, 2010; Kingsley, 2010</a:t>
            </a:r>
            <a:r>
              <a:rPr b="0" i="1" lang="en-US" sz="1350" u="none" cap="none" strike="noStrike">
                <a:solidFill>
                  <a:schemeClr val="dk2"/>
                </a:solidFill>
                <a:latin typeface="Libre Franklin"/>
                <a:ea typeface="Libre Franklin"/>
                <a:cs typeface="Libre Franklin"/>
                <a:sym typeface="Libre Franklin"/>
              </a:rPr>
              <a:t>. </a:t>
            </a:r>
            <a:endParaRPr b="0" i="0" sz="1050" u="none" cap="none" strike="noStrike">
              <a:solidFill>
                <a:schemeClr val="dk2"/>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46"/>
          <p:cNvSpPr txBox="1"/>
          <p:nvPr>
            <p:ph type="title"/>
          </p:nvPr>
        </p:nvSpPr>
        <p:spPr>
          <a:xfrm>
            <a:off x="701456" y="486841"/>
            <a:ext cx="7866345" cy="5418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Font typeface="Arial"/>
              <a:buNone/>
            </a:pPr>
            <a:r>
              <a:rPr lang="en-US" sz="4200">
                <a:solidFill>
                  <a:schemeClr val="dk2"/>
                </a:solidFill>
                <a:latin typeface="Arial"/>
                <a:ea typeface="Arial"/>
                <a:cs typeface="Arial"/>
                <a:sym typeface="Arial"/>
              </a:rPr>
              <a:t>Characteristics of Progestin-Only Injectables</a:t>
            </a:r>
            <a:endParaRPr sz="4200">
              <a:solidFill>
                <a:schemeClr val="dk2"/>
              </a:solidFill>
            </a:endParaRPr>
          </a:p>
        </p:txBody>
      </p:sp>
      <p:sp>
        <p:nvSpPr>
          <p:cNvPr id="1199" name="Google Shape;1199;p146"/>
          <p:cNvSpPr txBox="1"/>
          <p:nvPr>
            <p:ph idx="1" type="body"/>
          </p:nvPr>
        </p:nvSpPr>
        <p:spPr>
          <a:xfrm>
            <a:off x="1201115" y="1897141"/>
            <a:ext cx="4368610" cy="4697550"/>
          </a:xfrm>
          <a:prstGeom prst="rect">
            <a:avLst/>
          </a:prstGeom>
          <a:noFill/>
          <a:ln>
            <a:noFill/>
          </a:ln>
        </p:spPr>
        <p:txBody>
          <a:bodyPr anchorCtr="0" anchor="t" bIns="34275" lIns="68550" spcFirstLastPara="1" rIns="68550" wrap="square" tIns="34275">
            <a:noAutofit/>
          </a:bodyPr>
          <a:lstStyle/>
          <a:p>
            <a:pPr indent="-288036" lvl="0" marL="288036" rtl="0" algn="l">
              <a:lnSpc>
                <a:spcPct val="95000"/>
              </a:lnSpc>
              <a:spcBef>
                <a:spcPts val="0"/>
              </a:spcBef>
              <a:spcAft>
                <a:spcPts val="0"/>
              </a:spcAft>
              <a:buClr>
                <a:schemeClr val="dk2"/>
              </a:buClr>
              <a:buSzPts val="2000"/>
              <a:buChar char="■"/>
            </a:pPr>
            <a:r>
              <a:rPr lang="en-US" sz="2000">
                <a:solidFill>
                  <a:schemeClr val="dk2"/>
                </a:solidFill>
                <a:latin typeface="Calibri"/>
                <a:ea typeface="Calibri"/>
                <a:cs typeface="Calibri"/>
                <a:sym typeface="Calibri"/>
              </a:rPr>
              <a:t>Safe and very effective</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Easy to use; requires no daily routine</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Long-lasting and reversible</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Can be discontinued</a:t>
            </a:r>
            <a:br>
              <a:rPr lang="en-US" sz="2000">
                <a:solidFill>
                  <a:schemeClr val="dk2"/>
                </a:solidFill>
                <a:latin typeface="Calibri"/>
                <a:ea typeface="Calibri"/>
                <a:cs typeface="Calibri"/>
                <a:sym typeface="Calibri"/>
              </a:rPr>
            </a:br>
            <a:r>
              <a:rPr lang="en-US" sz="2000">
                <a:solidFill>
                  <a:schemeClr val="dk2"/>
                </a:solidFill>
                <a:latin typeface="Calibri"/>
                <a:ea typeface="Calibri"/>
                <a:cs typeface="Calibri"/>
                <a:sym typeface="Calibri"/>
              </a:rPr>
              <a:t>without provider’s help</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Can be provided outside of clinics</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Can be used by breastfeeding women</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Use can be private</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Do not interfere with sex</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Can be used by breastfeeding women</a:t>
            </a:r>
            <a:endParaRPr sz="20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2000"/>
              <a:buChar char="■"/>
            </a:pPr>
            <a:r>
              <a:rPr lang="en-US" sz="2000">
                <a:solidFill>
                  <a:schemeClr val="dk2"/>
                </a:solidFill>
                <a:latin typeface="Calibri"/>
                <a:ea typeface="Calibri"/>
                <a:cs typeface="Calibri"/>
                <a:sym typeface="Calibri"/>
              </a:rPr>
              <a:t>Provide non-contraceptive health benefits </a:t>
            </a:r>
            <a:endParaRPr sz="2000">
              <a:solidFill>
                <a:schemeClr val="dk2"/>
              </a:solidFill>
              <a:latin typeface="Calibri"/>
              <a:ea typeface="Calibri"/>
              <a:cs typeface="Calibri"/>
              <a:sym typeface="Calibri"/>
            </a:endParaRPr>
          </a:p>
          <a:p>
            <a:pPr indent="-192786" lvl="0" marL="288036" rtl="0" algn="l">
              <a:lnSpc>
                <a:spcPct val="94000"/>
              </a:lnSpc>
              <a:spcBef>
                <a:spcPts val="900"/>
              </a:spcBef>
              <a:spcAft>
                <a:spcPts val="0"/>
              </a:spcAft>
              <a:buClr>
                <a:schemeClr val="dk2"/>
              </a:buClr>
              <a:buSzPts val="2000"/>
              <a:buNone/>
            </a:pPr>
            <a:r>
              <a:t/>
            </a:r>
            <a:endParaRPr b="1" sz="1500">
              <a:latin typeface="Arial"/>
              <a:ea typeface="Arial"/>
              <a:cs typeface="Arial"/>
              <a:sym typeface="Arial"/>
            </a:endParaRPr>
          </a:p>
        </p:txBody>
      </p:sp>
      <p:sp>
        <p:nvSpPr>
          <p:cNvPr id="1200" name="Google Shape;1200;p146"/>
          <p:cNvSpPr txBox="1"/>
          <p:nvPr>
            <p:ph idx="2" type="body"/>
          </p:nvPr>
        </p:nvSpPr>
        <p:spPr>
          <a:xfrm>
            <a:off x="5569725" y="1897141"/>
            <a:ext cx="2686050" cy="3829050"/>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accent1"/>
              </a:buClr>
              <a:buSzPts val="2000"/>
              <a:buChar char="■"/>
            </a:pPr>
            <a:r>
              <a:rPr lang="en-US" sz="2000">
                <a:solidFill>
                  <a:schemeClr val="accent1"/>
                </a:solidFill>
                <a:latin typeface="Calibri"/>
                <a:ea typeface="Calibri"/>
                <a:cs typeface="Calibri"/>
                <a:sym typeface="Calibri"/>
              </a:rPr>
              <a:t>Have side effects</a:t>
            </a:r>
            <a:endParaRPr sz="2000">
              <a:solidFill>
                <a:schemeClr val="accent1"/>
              </a:solidFill>
              <a:latin typeface="Calibri"/>
              <a:ea typeface="Calibri"/>
              <a:cs typeface="Calibri"/>
              <a:sym typeface="Calibri"/>
            </a:endParaRPr>
          </a:p>
          <a:p>
            <a:pPr indent="-288036" lvl="0" marL="288036" rtl="0" algn="l">
              <a:lnSpc>
                <a:spcPct val="94000"/>
              </a:lnSpc>
              <a:spcBef>
                <a:spcPts val="900"/>
              </a:spcBef>
              <a:spcAft>
                <a:spcPts val="0"/>
              </a:spcAft>
              <a:buClr>
                <a:schemeClr val="accent1"/>
              </a:buClr>
              <a:buSzPts val="2000"/>
              <a:buChar char="■"/>
            </a:pPr>
            <a:r>
              <a:rPr lang="en-US" sz="2000">
                <a:solidFill>
                  <a:schemeClr val="accent1"/>
                </a:solidFill>
                <a:latin typeface="Calibri"/>
                <a:ea typeface="Calibri"/>
                <a:cs typeface="Calibri"/>
                <a:sym typeface="Calibri"/>
              </a:rPr>
              <a:t>Cause delay in return to fertility</a:t>
            </a:r>
            <a:endParaRPr sz="2000">
              <a:solidFill>
                <a:schemeClr val="accent1"/>
              </a:solidFill>
              <a:latin typeface="Calibri"/>
              <a:ea typeface="Calibri"/>
              <a:cs typeface="Calibri"/>
              <a:sym typeface="Calibri"/>
            </a:endParaRPr>
          </a:p>
          <a:p>
            <a:pPr indent="-288036" lvl="0" marL="288036" rtl="0" algn="l">
              <a:lnSpc>
                <a:spcPct val="94000"/>
              </a:lnSpc>
              <a:spcBef>
                <a:spcPts val="900"/>
              </a:spcBef>
              <a:spcAft>
                <a:spcPts val="0"/>
              </a:spcAft>
              <a:buClr>
                <a:schemeClr val="accent1"/>
              </a:buClr>
              <a:buSzPts val="2000"/>
              <a:buChar char="■"/>
            </a:pPr>
            <a:r>
              <a:rPr lang="en-US" sz="2000">
                <a:solidFill>
                  <a:schemeClr val="accent1"/>
                </a:solidFill>
                <a:latin typeface="Calibri"/>
                <a:ea typeface="Calibri"/>
                <a:cs typeface="Calibri"/>
                <a:sym typeface="Calibri"/>
              </a:rPr>
              <a:t>Effectiveness depends on the user getting injections regularly</a:t>
            </a:r>
            <a:endParaRPr sz="2000">
              <a:solidFill>
                <a:schemeClr val="accent1"/>
              </a:solidFill>
              <a:latin typeface="Calibri"/>
              <a:ea typeface="Calibri"/>
              <a:cs typeface="Calibri"/>
              <a:sym typeface="Calibri"/>
            </a:endParaRPr>
          </a:p>
          <a:p>
            <a:pPr indent="-288036" lvl="0" marL="288036" rtl="0" algn="l">
              <a:lnSpc>
                <a:spcPct val="94000"/>
              </a:lnSpc>
              <a:spcBef>
                <a:spcPts val="900"/>
              </a:spcBef>
              <a:spcAft>
                <a:spcPts val="0"/>
              </a:spcAft>
              <a:buClr>
                <a:schemeClr val="accent1"/>
              </a:buClr>
              <a:buSzPts val="2000"/>
              <a:buChar char="■"/>
            </a:pPr>
            <a:r>
              <a:rPr lang="en-US" sz="2000">
                <a:solidFill>
                  <a:schemeClr val="accent1"/>
                </a:solidFill>
                <a:latin typeface="Calibri"/>
                <a:ea typeface="Calibri"/>
                <a:cs typeface="Calibri"/>
                <a:sym typeface="Calibri"/>
              </a:rPr>
              <a:t>Provide no protection from STIs or HIV</a:t>
            </a:r>
            <a:endParaRPr sz="2000">
              <a:solidFill>
                <a:schemeClr val="accent1"/>
              </a:solidFill>
              <a:latin typeface="Calibri"/>
              <a:ea typeface="Calibri"/>
              <a:cs typeface="Calibri"/>
              <a:sym typeface="Calibri"/>
            </a:endParaRPr>
          </a:p>
        </p:txBody>
      </p:sp>
      <p:sp>
        <p:nvSpPr>
          <p:cNvPr id="1201" name="Google Shape;1201;p146"/>
          <p:cNvSpPr txBox="1"/>
          <p:nvPr/>
        </p:nvSpPr>
        <p:spPr>
          <a:xfrm>
            <a:off x="6080784" y="6345718"/>
            <a:ext cx="2487017" cy="248973"/>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975"/>
              <a:buFont typeface="Arial"/>
              <a:buNone/>
            </a:pPr>
            <a:r>
              <a:rPr b="0" i="1" lang="en-US" sz="1200" u="none" cap="none" strike="noStrike">
                <a:solidFill>
                  <a:schemeClr val="dk2"/>
                </a:solidFill>
                <a:latin typeface="Arial"/>
                <a:ea typeface="Arial"/>
                <a:cs typeface="Arial"/>
                <a:sym typeface="Arial"/>
              </a:rPr>
              <a:t>Source: CCP and WHO, 2011</a:t>
            </a:r>
            <a:endParaRPr b="0" i="0" sz="12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47"/>
          <p:cNvSpPr txBox="1"/>
          <p:nvPr>
            <p:ph type="title"/>
          </p:nvPr>
        </p:nvSpPr>
        <p:spPr>
          <a:xfrm>
            <a:off x="733724" y="403493"/>
            <a:ext cx="8292231" cy="6417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1"/>
              </a:buClr>
              <a:buSzPts val="3200"/>
              <a:buFont typeface="Arial"/>
              <a:buNone/>
            </a:pPr>
            <a:r>
              <a:rPr lang="en-US" sz="4400">
                <a:solidFill>
                  <a:schemeClr val="dk2"/>
                </a:solidFill>
                <a:latin typeface="Calibri"/>
                <a:ea typeface="Calibri"/>
                <a:cs typeface="Calibri"/>
                <a:sym typeface="Calibri"/>
              </a:rPr>
              <a:t>Side Effects of Progestin-Only Injectables</a:t>
            </a:r>
            <a:endParaRPr sz="4400">
              <a:solidFill>
                <a:schemeClr val="dk2"/>
              </a:solidFill>
              <a:latin typeface="Calibri"/>
              <a:ea typeface="Calibri"/>
              <a:cs typeface="Calibri"/>
              <a:sym typeface="Calibri"/>
            </a:endParaRPr>
          </a:p>
        </p:txBody>
      </p:sp>
      <p:sp>
        <p:nvSpPr>
          <p:cNvPr id="1207" name="Google Shape;1207;p147"/>
          <p:cNvSpPr/>
          <p:nvPr/>
        </p:nvSpPr>
        <p:spPr>
          <a:xfrm>
            <a:off x="646042" y="2070619"/>
            <a:ext cx="7429695" cy="2512429"/>
          </a:xfrm>
          <a:prstGeom prst="rect">
            <a:avLst/>
          </a:prstGeom>
          <a:noFill/>
          <a:ln>
            <a:noFill/>
          </a:ln>
        </p:spPr>
        <p:txBody>
          <a:bodyPr anchorCtr="0" anchor="t" bIns="34275" lIns="68550" spcFirstLastPara="1" rIns="68550" wrap="square" tIns="34275">
            <a:noAutofit/>
          </a:bodyPr>
          <a:lstStyle/>
          <a:p>
            <a:pPr indent="-457200" lvl="1" marL="544116" marR="0" rtl="0" algn="l">
              <a:lnSpc>
                <a:spcPct val="95000"/>
              </a:lnSpc>
              <a:spcBef>
                <a:spcPts val="0"/>
              </a:spcBef>
              <a:spcAft>
                <a:spcPts val="0"/>
              </a:spcAft>
              <a:buClr>
                <a:schemeClr val="dk2"/>
              </a:buClr>
              <a:buSzPts val="2800"/>
              <a:buFont typeface="Arial"/>
              <a:buChar char="•"/>
            </a:pPr>
            <a:r>
              <a:rPr b="1" i="0" lang="en-US" sz="2800" u="none" cap="none" strike="noStrike">
                <a:solidFill>
                  <a:schemeClr val="accent1"/>
                </a:solidFill>
                <a:latin typeface="Calibri"/>
                <a:ea typeface="Calibri"/>
                <a:cs typeface="Calibri"/>
                <a:sym typeface="Calibri"/>
              </a:rPr>
              <a:t>Many experience no side effects</a:t>
            </a:r>
            <a:endParaRPr/>
          </a:p>
          <a:p>
            <a:pPr indent="-457200" lvl="1" marL="544116" marR="0" rtl="0" algn="l">
              <a:lnSpc>
                <a:spcPct val="95000"/>
              </a:lnSpc>
              <a:spcBef>
                <a:spcPts val="0"/>
              </a:spcBef>
              <a:spcAft>
                <a:spcPts val="0"/>
              </a:spcAft>
              <a:buClr>
                <a:schemeClr val="dk2"/>
              </a:buClr>
              <a:buSzPts val="2800"/>
              <a:buFont typeface="Arial"/>
              <a:buChar char="•"/>
            </a:pPr>
            <a:r>
              <a:rPr b="1" i="0" lang="en-US" sz="2800" u="none" cap="none" strike="noStrike">
                <a:solidFill>
                  <a:schemeClr val="dk2"/>
                </a:solidFill>
                <a:latin typeface="Calibri"/>
                <a:ea typeface="Calibri"/>
                <a:cs typeface="Calibri"/>
                <a:sym typeface="Calibri"/>
              </a:rPr>
              <a:t>Possible side effects include:</a:t>
            </a:r>
            <a:endParaRPr b="1" i="0" sz="2800" u="none" cap="none" strike="noStrike">
              <a:solidFill>
                <a:schemeClr val="dk2"/>
              </a:solidFill>
              <a:latin typeface="Calibri"/>
              <a:ea typeface="Calibri"/>
              <a:cs typeface="Calibri"/>
              <a:sym typeface="Calibri"/>
            </a:endParaRPr>
          </a:p>
          <a:p>
            <a:pPr indent="-457200" lvl="2" marL="1371600" marR="0" rtl="0" algn="l">
              <a:lnSpc>
                <a:spcPct val="95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Headaches and dizziness</a:t>
            </a:r>
            <a:endParaRPr/>
          </a:p>
          <a:p>
            <a:pPr indent="-457200" lvl="2" marL="1371600" marR="0" rtl="0" algn="l">
              <a:lnSpc>
                <a:spcPct val="95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Amenorrhea (no menses) </a:t>
            </a:r>
            <a:endParaRPr/>
          </a:p>
          <a:p>
            <a:pPr indent="-457200" lvl="2" marL="1371600" marR="0" rtl="0" algn="l">
              <a:lnSpc>
                <a:spcPct val="95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Abdominal bloating and discomfort</a:t>
            </a:r>
            <a:endParaRPr/>
          </a:p>
          <a:p>
            <a:pPr indent="-457200" lvl="2" marL="1371600" marR="0" rtl="0" algn="l">
              <a:lnSpc>
                <a:spcPct val="95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Weight gain</a:t>
            </a:r>
            <a:endParaRPr/>
          </a:p>
          <a:p>
            <a:pPr indent="-457200" lvl="2" marL="1371600" marR="0" rtl="0" algn="l">
              <a:lnSpc>
                <a:spcPct val="95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Prolonged or heavy bleeding, irregular bleeding, or spotting</a:t>
            </a:r>
            <a:endParaRPr/>
          </a:p>
          <a:p>
            <a:pPr indent="-457200" lvl="2" marL="1371600" marR="0" rtl="0" algn="l">
              <a:lnSpc>
                <a:spcPct val="95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Changes in mood or sex drive</a:t>
            </a:r>
            <a:endParaRPr/>
          </a:p>
          <a:p>
            <a:pPr indent="-279400" lvl="2" marL="544116" marR="0" rtl="0" algn="l">
              <a:lnSpc>
                <a:spcPct val="95000"/>
              </a:lnSpc>
              <a:spcBef>
                <a:spcPts val="0"/>
              </a:spcBef>
              <a:spcAft>
                <a:spcPts val="0"/>
              </a:spcAft>
              <a:buClr>
                <a:schemeClr val="dk2"/>
              </a:buClr>
              <a:buSzPts val="2800"/>
              <a:buFont typeface="Arial"/>
              <a:buNone/>
            </a:pPr>
            <a:r>
              <a:t/>
            </a:r>
            <a:endParaRPr b="0" i="0" sz="2800" u="none" cap="none" strike="noStrike">
              <a:solidFill>
                <a:schemeClr val="dk2"/>
              </a:solidFill>
              <a:latin typeface="Arial"/>
              <a:ea typeface="Arial"/>
              <a:cs typeface="Arial"/>
              <a:sym typeface="Arial"/>
            </a:endParaRPr>
          </a:p>
          <a:p>
            <a:pPr indent="-3572" lvl="1" marL="90488" marR="0" rtl="0" algn="l">
              <a:lnSpc>
                <a:spcPct val="95000"/>
              </a:lnSpc>
              <a:spcBef>
                <a:spcPts val="330"/>
              </a:spcBef>
              <a:spcAft>
                <a:spcPts val="0"/>
              </a:spcAft>
              <a:buClr>
                <a:schemeClr val="dk2"/>
              </a:buClr>
              <a:buSzPts val="1650"/>
              <a:buFont typeface="Arial"/>
              <a:buNone/>
            </a:pPr>
            <a:r>
              <a:rPr b="0" i="0" lang="en-US" sz="16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a:p>
            <a:pPr indent="-3572" lvl="1" marL="90488" marR="0" rtl="0" algn="l">
              <a:lnSpc>
                <a:spcPct val="95000"/>
              </a:lnSpc>
              <a:spcBef>
                <a:spcPts val="330"/>
              </a:spcBef>
              <a:spcAft>
                <a:spcPts val="0"/>
              </a:spcAft>
              <a:buClr>
                <a:schemeClr val="dk2"/>
              </a:buClr>
              <a:buSzPts val="1650"/>
              <a:buFont typeface="Arial"/>
              <a:buNone/>
            </a:pPr>
            <a:r>
              <a:t/>
            </a:r>
            <a:endParaRPr b="0" i="0" sz="1650" u="none" cap="none" strike="noStrike">
              <a:solidFill>
                <a:srgbClr val="000000"/>
              </a:solidFill>
              <a:latin typeface="Arial"/>
              <a:ea typeface="Arial"/>
              <a:cs typeface="Arial"/>
              <a:sym typeface="Arial"/>
            </a:endParaRPr>
          </a:p>
        </p:txBody>
      </p:sp>
      <p:sp>
        <p:nvSpPr>
          <p:cNvPr id="1208" name="Google Shape;1208;p147"/>
          <p:cNvSpPr/>
          <p:nvPr/>
        </p:nvSpPr>
        <p:spPr>
          <a:xfrm>
            <a:off x="1313265" y="6221857"/>
            <a:ext cx="2925102" cy="97425"/>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rPr b="0" i="1" lang="en-US" sz="1200" u="none" cap="none" strike="noStrike">
                <a:solidFill>
                  <a:schemeClr val="dk2"/>
                </a:solidFill>
                <a:latin typeface="Arial"/>
                <a:ea typeface="Arial"/>
                <a:cs typeface="Arial"/>
                <a:sym typeface="Arial"/>
              </a:rPr>
              <a:t>Source: Training Resource Package</a:t>
            </a:r>
            <a:endParaRPr b="0" i="1" sz="1200" u="none" cap="none" strike="noStrike">
              <a:solidFill>
                <a:schemeClr val="dk2"/>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48"/>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n-US" sz="4400">
                <a:solidFill>
                  <a:srgbClr val="506687"/>
                </a:solidFill>
                <a:latin typeface="Calibri"/>
                <a:ea typeface="Calibri"/>
                <a:cs typeface="Calibri"/>
                <a:sym typeface="Calibri"/>
              </a:rPr>
              <a:t>Who Should Not Use Injectables</a:t>
            </a:r>
            <a:endParaRPr/>
          </a:p>
        </p:txBody>
      </p:sp>
      <p:sp>
        <p:nvSpPr>
          <p:cNvPr id="1215" name="Google Shape;1215;p148"/>
          <p:cNvSpPr txBox="1"/>
          <p:nvPr/>
        </p:nvSpPr>
        <p:spPr>
          <a:xfrm>
            <a:off x="787521" y="1561029"/>
            <a:ext cx="7928975" cy="48320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chemeClr val="dk2"/>
                </a:solidFill>
                <a:latin typeface="Calibri"/>
                <a:ea typeface="Calibri"/>
                <a:cs typeface="Calibri"/>
                <a:sym typeface="Calibri"/>
              </a:rPr>
              <a:t>A person who:</a:t>
            </a:r>
            <a:endParaRPr/>
          </a:p>
          <a:p>
            <a:pPr indent="-285750" lvl="3" marL="9144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Has breast cancer</a:t>
            </a:r>
            <a:endParaRPr/>
          </a:p>
          <a:p>
            <a:pPr indent="-285750" lvl="0" marL="9144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Has diabetes</a:t>
            </a:r>
            <a:endParaRPr/>
          </a:p>
          <a:p>
            <a:pPr indent="-285750" lvl="0" marL="9144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Has serious liver disease</a:t>
            </a:r>
            <a:endParaRPr/>
          </a:p>
          <a:p>
            <a:pPr indent="-285750" lvl="0" marL="9144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Has very high blood pressure</a:t>
            </a:r>
            <a:endParaRPr/>
          </a:p>
          <a:p>
            <a:pPr indent="-285750" lvl="0" marL="9144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Has blood clots or had a heart attack or stroke</a:t>
            </a:r>
            <a:endParaRPr/>
          </a:p>
          <a:p>
            <a:pPr indent="-285750" lvl="0" marL="9144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Has abnormal vaginal bleeding </a:t>
            </a:r>
            <a:endParaRPr/>
          </a:p>
          <a:p>
            <a:pPr indent="-285750" lvl="0" marL="9144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Is pregnant or thinks they may be pregnant</a:t>
            </a:r>
            <a:endParaRPr/>
          </a:p>
          <a:p>
            <a:pPr indent="-285750" lvl="0" marL="9144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Is breastfeeding a baby less than 6 weeks old</a:t>
            </a:r>
            <a:endParaRPr/>
          </a:p>
          <a:p>
            <a:pPr indent="-107950" lvl="0" marL="914400" marR="0" rtl="0" algn="l">
              <a:lnSpc>
                <a:spcPct val="100000"/>
              </a:lnSpc>
              <a:spcBef>
                <a:spcPts val="0"/>
              </a:spcBef>
              <a:spcAft>
                <a:spcPts val="0"/>
              </a:spcAft>
              <a:buClr>
                <a:schemeClr val="dk2"/>
              </a:buClr>
              <a:buSzPts val="2800"/>
              <a:buFont typeface="Arial"/>
              <a:buNone/>
            </a:pPr>
            <a:r>
              <a:t/>
            </a:r>
            <a:endParaRPr b="0" i="0" sz="2800" u="none" cap="none" strike="noStrike">
              <a:solidFill>
                <a:schemeClr val="dk2"/>
              </a:solidFill>
              <a:latin typeface="Calibri"/>
              <a:ea typeface="Calibri"/>
              <a:cs typeface="Calibri"/>
              <a:sym typeface="Calibri"/>
            </a:endParaRPr>
          </a:p>
          <a:p>
            <a:pPr indent="-107950" lvl="0" marL="914400" marR="0" rtl="0" algn="l">
              <a:lnSpc>
                <a:spcPct val="100000"/>
              </a:lnSpc>
              <a:spcBef>
                <a:spcPts val="0"/>
              </a:spcBef>
              <a:spcAft>
                <a:spcPts val="0"/>
              </a:spcAft>
              <a:buClr>
                <a:schemeClr val="dk2"/>
              </a:buClr>
              <a:buSzPts val="2800"/>
              <a:buFont typeface="Arial"/>
              <a:buNone/>
            </a:pPr>
            <a:r>
              <a:t/>
            </a:r>
            <a:endParaRPr b="0" i="0" sz="2800" u="none" cap="none" strike="noStrike">
              <a:solidFill>
                <a:schemeClr val="dk2"/>
              </a:solidFill>
              <a:latin typeface="Calibri"/>
              <a:ea typeface="Calibri"/>
              <a:cs typeface="Calibri"/>
              <a:sym typeface="Calibri"/>
            </a:endParaRPr>
          </a:p>
        </p:txBody>
      </p:sp>
      <p:sp>
        <p:nvSpPr>
          <p:cNvPr id="1216" name="Google Shape;1216;p148"/>
          <p:cNvSpPr/>
          <p:nvPr/>
        </p:nvSpPr>
        <p:spPr>
          <a:xfrm>
            <a:off x="1585113" y="6264875"/>
            <a:ext cx="2677968" cy="128245"/>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rPr b="0" i="1" lang="en-US" sz="1200" u="none" cap="none" strike="noStrike">
                <a:solidFill>
                  <a:schemeClr val="dk2"/>
                </a:solidFill>
                <a:latin typeface="Arial"/>
                <a:ea typeface="Arial"/>
                <a:cs typeface="Arial"/>
                <a:sym typeface="Arial"/>
              </a:rPr>
              <a:t>Source: Training Resource Package</a:t>
            </a:r>
            <a:endParaRPr b="0" i="1" sz="1200" u="none" cap="none" strike="noStrike">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5"/>
          <p:cNvSpPr txBox="1"/>
          <p:nvPr>
            <p:ph type="title"/>
          </p:nvPr>
        </p:nvSpPr>
        <p:spPr>
          <a:xfrm>
            <a:off x="771525"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lang="en-US" sz="3600"/>
              <a:t>What is IAWG and the TPI?</a:t>
            </a:r>
            <a:endParaRPr/>
          </a:p>
        </p:txBody>
      </p:sp>
      <p:sp>
        <p:nvSpPr>
          <p:cNvPr id="347" name="Google Shape;347;p55"/>
          <p:cNvSpPr txBox="1"/>
          <p:nvPr>
            <p:ph idx="1" type="body"/>
          </p:nvPr>
        </p:nvSpPr>
        <p:spPr>
          <a:xfrm>
            <a:off x="1078706" y="1143000"/>
            <a:ext cx="7522369" cy="40576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600"/>
              </a:spcBef>
              <a:spcAft>
                <a:spcPts val="0"/>
              </a:spcAft>
              <a:buSzPts val="1600"/>
              <a:buChar char="•"/>
            </a:pPr>
            <a:r>
              <a:rPr b="1" lang="en-US" sz="2200">
                <a:solidFill>
                  <a:schemeClr val="accent1"/>
                </a:solidFill>
                <a:latin typeface="Calibri"/>
                <a:ea typeface="Calibri"/>
                <a:cs typeface="Calibri"/>
                <a:sym typeface="Calibri"/>
              </a:rPr>
              <a:t>Inter-agency Working Group (IAWG) on Reproductive Health in Crises </a:t>
            </a:r>
            <a:r>
              <a:rPr lang="en-US" sz="2200">
                <a:solidFill>
                  <a:schemeClr val="dk2"/>
                </a:solidFill>
                <a:latin typeface="Calibri"/>
                <a:ea typeface="Calibri"/>
                <a:cs typeface="Calibri"/>
                <a:sym typeface="Calibri"/>
              </a:rPr>
              <a:t>in an international coalition of organizations and individuals working collectively to advance sexual and reproductive health and rights in humanitarian settings. </a:t>
            </a:r>
            <a:endParaRPr/>
          </a:p>
          <a:p>
            <a:pPr indent="-171450" lvl="0" marL="171450" rtl="0" algn="l">
              <a:lnSpc>
                <a:spcPct val="100000"/>
              </a:lnSpc>
              <a:spcBef>
                <a:spcPts val="600"/>
              </a:spcBef>
              <a:spcAft>
                <a:spcPts val="0"/>
              </a:spcAft>
              <a:buSzPts val="1600"/>
              <a:buChar char="•"/>
            </a:pPr>
            <a:r>
              <a:rPr b="1" lang="en-US" sz="2200">
                <a:solidFill>
                  <a:schemeClr val="accent1"/>
                </a:solidFill>
                <a:latin typeface="Calibri"/>
                <a:ea typeface="Calibri"/>
                <a:cs typeface="Calibri"/>
                <a:sym typeface="Calibri"/>
              </a:rPr>
              <a:t>IAWG’s Training Partnership Initiative (TPI) </a:t>
            </a:r>
            <a:r>
              <a:rPr lang="en-US" sz="2200">
                <a:solidFill>
                  <a:schemeClr val="dk2"/>
                </a:solidFill>
                <a:latin typeface="Calibri"/>
                <a:ea typeface="Calibri"/>
                <a:cs typeface="Calibri"/>
                <a:sym typeface="Calibri"/>
              </a:rPr>
              <a:t>aims to support local to international capacity strengthening efforts of institutions and providers to address sexual and reproductive health in humanitarian and fragile settings, and disseminate learning globally.</a:t>
            </a:r>
            <a:endParaRPr/>
          </a:p>
          <a:p>
            <a:pPr indent="-171450" lvl="0" marL="171450" rtl="0" algn="l">
              <a:lnSpc>
                <a:spcPct val="100000"/>
              </a:lnSpc>
              <a:spcBef>
                <a:spcPts val="600"/>
              </a:spcBef>
              <a:spcAft>
                <a:spcPts val="0"/>
              </a:spcAft>
              <a:buSzPts val="1600"/>
              <a:buChar char="•"/>
            </a:pPr>
            <a:r>
              <a:rPr lang="en-US" sz="2200">
                <a:solidFill>
                  <a:schemeClr val="dk2"/>
                </a:solidFill>
                <a:latin typeface="Calibri"/>
                <a:ea typeface="Calibri"/>
                <a:cs typeface="Calibri"/>
                <a:sym typeface="Calibri"/>
              </a:rPr>
              <a:t>To address the 2018 MISP objective and priorities for SRH services and programming in emergencies, </a:t>
            </a:r>
            <a:r>
              <a:rPr b="1" lang="en-US" sz="2200">
                <a:solidFill>
                  <a:schemeClr val="accent1"/>
                </a:solidFill>
                <a:latin typeface="Calibri"/>
                <a:ea typeface="Calibri"/>
                <a:cs typeface="Calibri"/>
                <a:sym typeface="Calibri"/>
              </a:rPr>
              <a:t>IAWG-TPI, CARE and Jhpiego have developed a three-day contraceptive training module focused on LARCs</a:t>
            </a:r>
            <a:r>
              <a:rPr b="1" lang="en-US" sz="2200">
                <a:solidFill>
                  <a:schemeClr val="dk2"/>
                </a:solidFill>
                <a:latin typeface="Calibri"/>
                <a:ea typeface="Calibri"/>
                <a:cs typeface="Calibri"/>
                <a:sym typeface="Calibri"/>
              </a:rPr>
              <a:t> </a:t>
            </a:r>
            <a:r>
              <a:rPr lang="en-US" sz="2200">
                <a:solidFill>
                  <a:schemeClr val="dk2"/>
                </a:solidFill>
                <a:latin typeface="Calibri"/>
                <a:ea typeface="Calibri"/>
                <a:cs typeface="Calibri"/>
                <a:sym typeface="Calibri"/>
              </a:rPr>
              <a:t>(using the clinical outreach refresher training model known as S-CORTs)</a:t>
            </a:r>
            <a:endParaRPr/>
          </a:p>
        </p:txBody>
      </p:sp>
      <p:sp>
        <p:nvSpPr>
          <p:cNvPr id="348" name="Google Shape;348;p55"/>
          <p:cNvSpPr txBox="1"/>
          <p:nvPr>
            <p:ph idx="12" type="sldNum"/>
          </p:nvPr>
        </p:nvSpPr>
        <p:spPr>
          <a:xfrm>
            <a:off x="7277547" y="6317462"/>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t>‹#›</a:t>
            </a:fld>
            <a:endParaRPr sz="120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6"/>
          <p:cNvSpPr txBox="1"/>
          <p:nvPr>
            <p:ph idx="4294967295" type="title"/>
          </p:nvPr>
        </p:nvSpPr>
        <p:spPr>
          <a:xfrm>
            <a:off x="457200" y="51710"/>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3300"/>
              <a:buFont typeface="Calibri"/>
              <a:buNone/>
            </a:pPr>
            <a:r>
              <a:rPr lang="en-US" sz="4400"/>
              <a:t>Humanitarian Principles</a:t>
            </a:r>
            <a:endParaRPr/>
          </a:p>
        </p:txBody>
      </p:sp>
      <p:sp>
        <p:nvSpPr>
          <p:cNvPr id="354" name="Google Shape;354;p56"/>
          <p:cNvSpPr txBox="1"/>
          <p:nvPr/>
        </p:nvSpPr>
        <p:spPr>
          <a:xfrm>
            <a:off x="1485900" y="1200150"/>
            <a:ext cx="6172200" cy="51435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Humanitarian Principles</a:t>
            </a:r>
            <a:endParaRPr b="0" i="0" sz="1050" u="none" cap="none" strike="noStrike">
              <a:solidFill>
                <a:srgbClr val="000000"/>
              </a:solidFill>
              <a:latin typeface="Arial"/>
              <a:ea typeface="Arial"/>
              <a:cs typeface="Arial"/>
              <a:sym typeface="Arial"/>
            </a:endParaRPr>
          </a:p>
        </p:txBody>
      </p:sp>
      <p:grpSp>
        <p:nvGrpSpPr>
          <p:cNvPr id="355" name="Google Shape;355;p56"/>
          <p:cNvGrpSpPr/>
          <p:nvPr/>
        </p:nvGrpSpPr>
        <p:grpSpPr>
          <a:xfrm>
            <a:off x="1125035" y="1043864"/>
            <a:ext cx="7318876" cy="5232451"/>
            <a:chOff x="-35763" y="-1"/>
            <a:chExt cx="8605925" cy="5979992"/>
          </a:xfrm>
        </p:grpSpPr>
        <p:sp>
          <p:nvSpPr>
            <p:cNvPr id="356" name="Google Shape;356;p56"/>
            <p:cNvSpPr/>
            <p:nvPr/>
          </p:nvSpPr>
          <p:spPr>
            <a:xfrm rot="-5400000">
              <a:off x="632651" y="-668415"/>
              <a:ext cx="2930372" cy="4267200"/>
            </a:xfrm>
            <a:prstGeom prst="round1Rect">
              <a:avLst>
                <a:gd fmla="val 16667" name="adj"/>
              </a:avLst>
            </a:prstGeom>
            <a:solidFill>
              <a:srgbClr val="F2F2F2"/>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7" name="Google Shape;357;p56"/>
            <p:cNvSpPr txBox="1"/>
            <p:nvPr/>
          </p:nvSpPr>
          <p:spPr>
            <a:xfrm>
              <a:off x="-17882" y="166177"/>
              <a:ext cx="4267200" cy="2197778"/>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1"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Humanity</a:t>
              </a:r>
              <a:endParaRPr b="1" i="0" sz="2000" u="none" cap="none" strike="noStrike">
                <a:solidFill>
                  <a:schemeClr val="dk2"/>
                </a:solidFill>
                <a:latin typeface="Calibri"/>
                <a:ea typeface="Calibri"/>
                <a:cs typeface="Calibri"/>
                <a:sym typeface="Calibri"/>
              </a:endParaRPr>
            </a:p>
            <a:p>
              <a:pPr indent="0" lvl="1"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2"/>
                  </a:solidFill>
                  <a:latin typeface="Calibri"/>
                  <a:ea typeface="Calibri"/>
                  <a:cs typeface="Calibri"/>
                  <a:sym typeface="Calibri"/>
                </a:rPr>
                <a:t>Human suffering must be addressed wherever found. The purpose of humanitarian action is to protect life and health and ensure respect for human beings</a:t>
              </a:r>
              <a:endParaRPr b="0" i="0" sz="20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425"/>
                <a:buFont typeface="Arial"/>
                <a:buNone/>
              </a:pPr>
              <a:r>
                <a:t/>
              </a:r>
              <a:endParaRPr b="0" i="0" sz="1425" u="none" cap="none" strike="noStrike">
                <a:solidFill>
                  <a:schemeClr val="lt1"/>
                </a:solidFill>
                <a:latin typeface="Libre Franklin"/>
                <a:ea typeface="Libre Franklin"/>
                <a:cs typeface="Libre Franklin"/>
                <a:sym typeface="Libre Franklin"/>
              </a:endParaRPr>
            </a:p>
          </p:txBody>
        </p:sp>
        <p:sp>
          <p:nvSpPr>
            <p:cNvPr id="358" name="Google Shape;358;p56"/>
            <p:cNvSpPr/>
            <p:nvPr/>
          </p:nvSpPr>
          <p:spPr>
            <a:xfrm>
              <a:off x="4267200" y="0"/>
              <a:ext cx="4267200" cy="2930371"/>
            </a:xfrm>
            <a:prstGeom prst="round1Rect">
              <a:avLst>
                <a:gd fmla="val 16667" name="adj"/>
              </a:avLst>
            </a:prstGeom>
            <a:solidFill>
              <a:schemeClr val="dk2"/>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9" name="Google Shape;359;p56"/>
            <p:cNvSpPr txBox="1"/>
            <p:nvPr/>
          </p:nvSpPr>
          <p:spPr>
            <a:xfrm>
              <a:off x="4302962" y="398188"/>
              <a:ext cx="4267200" cy="2197778"/>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Neutrality </a:t>
              </a:r>
              <a:endParaRPr b="0" i="0" sz="2000" u="none" cap="none" strike="noStrike">
                <a:solidFill>
                  <a:srgbClr val="000000"/>
                </a:solidFill>
                <a:latin typeface="Calibri"/>
                <a:ea typeface="Calibri"/>
                <a:cs typeface="Calibri"/>
                <a:sym typeface="Calibri"/>
              </a:endParaRPr>
            </a:p>
            <a:p>
              <a:pPr indent="0" lvl="1"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Humanitarian actors must not take sides in hostilities or engage in controversies of a political, racial, religious, or ideological nature</a:t>
              </a:r>
              <a:endParaRPr b="0" i="0" sz="2000" u="none" cap="none" strike="noStrike">
                <a:solidFill>
                  <a:srgbClr val="000000"/>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425"/>
                <a:buFont typeface="Arial"/>
                <a:buNone/>
              </a:pPr>
              <a:r>
                <a:t/>
              </a:r>
              <a:endParaRPr b="0" i="0" sz="1425" u="none" cap="none" strike="noStrike">
                <a:solidFill>
                  <a:schemeClr val="lt1"/>
                </a:solidFill>
                <a:latin typeface="Libre Franklin"/>
                <a:ea typeface="Libre Franklin"/>
                <a:cs typeface="Libre Franklin"/>
                <a:sym typeface="Libre Franklin"/>
              </a:endParaRPr>
            </a:p>
          </p:txBody>
        </p:sp>
        <p:sp>
          <p:nvSpPr>
            <p:cNvPr id="360" name="Google Shape;360;p56"/>
            <p:cNvSpPr/>
            <p:nvPr/>
          </p:nvSpPr>
          <p:spPr>
            <a:xfrm rot="10800000">
              <a:off x="0" y="2930371"/>
              <a:ext cx="4267200" cy="2930371"/>
            </a:xfrm>
            <a:prstGeom prst="round1Rect">
              <a:avLst>
                <a:gd fmla="val 16667" name="adj"/>
              </a:avLst>
            </a:prstGeom>
            <a:solidFill>
              <a:schemeClr val="accent1"/>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1" name="Google Shape;361;p56"/>
            <p:cNvSpPr txBox="1"/>
            <p:nvPr/>
          </p:nvSpPr>
          <p:spPr>
            <a:xfrm>
              <a:off x="-1" y="3394154"/>
              <a:ext cx="4267200" cy="2585837"/>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Impartiality</a:t>
              </a:r>
              <a:endParaRPr b="0" i="0" sz="1800" u="none" cap="none" strike="noStrike">
                <a:solidFill>
                  <a:srgbClr val="000000"/>
                </a:solidFill>
                <a:latin typeface="Calibri"/>
                <a:ea typeface="Calibri"/>
                <a:cs typeface="Calibri"/>
                <a:sym typeface="Calibri"/>
              </a:endParaRPr>
            </a:p>
            <a:p>
              <a:pPr indent="0" lvl="1"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Humanitarian action must be carried out on the basis of need alone, giving priority to the most urgent cases of distress and making no distinctions on the basis of nationality, race, gender, religious belief class or political opinion</a:t>
              </a:r>
              <a:endParaRPr b="0" i="0" sz="1800" u="none" cap="none" strike="noStrike">
                <a:solidFill>
                  <a:srgbClr val="000000"/>
                </a:solidFill>
                <a:latin typeface="Calibri"/>
                <a:ea typeface="Calibri"/>
                <a:cs typeface="Calibri"/>
                <a:sym typeface="Calibri"/>
              </a:endParaRPr>
            </a:p>
            <a:p>
              <a:pPr indent="0" lvl="1"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62" name="Google Shape;362;p56"/>
            <p:cNvSpPr/>
            <p:nvPr/>
          </p:nvSpPr>
          <p:spPr>
            <a:xfrm rot="5400000">
              <a:off x="4935614" y="2261956"/>
              <a:ext cx="2930371" cy="4267200"/>
            </a:xfrm>
            <a:prstGeom prst="round1Rect">
              <a:avLst>
                <a:gd fmla="val 16667" name="adj"/>
              </a:avLst>
            </a:prstGeom>
            <a:solidFill>
              <a:srgbClr val="FBEDE7"/>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3" name="Google Shape;363;p56"/>
            <p:cNvSpPr txBox="1"/>
            <p:nvPr/>
          </p:nvSpPr>
          <p:spPr>
            <a:xfrm>
              <a:off x="4267198" y="3497463"/>
              <a:ext cx="4267200" cy="2197777"/>
            </a:xfrm>
            <a:prstGeom prst="rect">
              <a:avLst/>
            </a:prstGeom>
            <a:noFill/>
            <a:ln>
              <a:noFill/>
            </a:ln>
          </p:spPr>
          <p:txBody>
            <a:bodyPr anchorCtr="0" anchor="ctr" bIns="101325" lIns="101325" spcFirstLastPara="1" rIns="101325" wrap="square" tIns="101325">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accent1"/>
                  </a:solidFill>
                  <a:latin typeface="Calibri"/>
                  <a:ea typeface="Calibri"/>
                  <a:cs typeface="Calibri"/>
                  <a:sym typeface="Calibri"/>
                </a:rPr>
                <a:t>Independence</a:t>
              </a:r>
              <a:endParaRPr b="0" i="0" sz="2000" u="none" cap="none" strike="noStrike">
                <a:solidFill>
                  <a:schemeClr val="accent1"/>
                </a:solidFill>
                <a:latin typeface="Calibri"/>
                <a:ea typeface="Calibri"/>
                <a:cs typeface="Calibri"/>
                <a:sym typeface="Calibri"/>
              </a:endParaRPr>
            </a:p>
            <a:p>
              <a:pPr indent="0" lvl="0" marL="0" marR="0" rtl="0" algn="ctr">
                <a:lnSpc>
                  <a:spcPct val="90000"/>
                </a:lnSpc>
                <a:spcBef>
                  <a:spcPts val="499"/>
                </a:spcBef>
                <a:spcAft>
                  <a:spcPts val="0"/>
                </a:spcAft>
                <a:buClr>
                  <a:srgbClr val="000000"/>
                </a:buClr>
                <a:buSzPts val="2000"/>
                <a:buFont typeface="Arial"/>
                <a:buNone/>
              </a:pPr>
              <a:r>
                <a:rPr b="1" i="0" lang="en-US" sz="2000" u="none" cap="none" strike="noStrike">
                  <a:solidFill>
                    <a:schemeClr val="accent1"/>
                  </a:solidFill>
                  <a:latin typeface="Calibri"/>
                  <a:ea typeface="Calibri"/>
                  <a:cs typeface="Calibri"/>
                  <a:sym typeface="Calibri"/>
                </a:rPr>
                <a:t> </a:t>
              </a:r>
              <a:r>
                <a:rPr b="0" i="0" lang="en-US" sz="2000" u="none" cap="none" strike="noStrike">
                  <a:solidFill>
                    <a:schemeClr val="accent1"/>
                  </a:solidFill>
                  <a:latin typeface="Calibri"/>
                  <a:ea typeface="Calibri"/>
                  <a:cs typeface="Calibri"/>
                  <a:sym typeface="Calibri"/>
                </a:rPr>
                <a:t>Humanitarian action must be autonomous from the political, economic, military, or other objectives that any actor may hold with regard to areas where humanitarian action is being implemented</a:t>
              </a:r>
              <a:endParaRPr b="0" i="0" sz="2000" u="none" cap="none" strike="noStrike">
                <a:solidFill>
                  <a:schemeClr val="accent1"/>
                </a:solidFill>
                <a:latin typeface="Calibri"/>
                <a:ea typeface="Calibri"/>
                <a:cs typeface="Calibri"/>
                <a:sym typeface="Calibri"/>
              </a:endParaRPr>
            </a:p>
            <a:p>
              <a:pPr indent="0" lvl="0" marL="0" marR="0" rtl="0" algn="ctr">
                <a:lnSpc>
                  <a:spcPct val="90000"/>
                </a:lnSpc>
                <a:spcBef>
                  <a:spcPts val="499"/>
                </a:spcBef>
                <a:spcAft>
                  <a:spcPts val="0"/>
                </a:spcAft>
                <a:buClr>
                  <a:srgbClr val="000000"/>
                </a:buClr>
                <a:buSzPts val="1425"/>
                <a:buFont typeface="Arial"/>
                <a:buNone/>
              </a:pPr>
              <a:r>
                <a:t/>
              </a:r>
              <a:endParaRPr b="0" i="0" sz="1425" u="none" cap="none" strike="noStrike">
                <a:solidFill>
                  <a:schemeClr val="lt1"/>
                </a:solidFill>
                <a:latin typeface="Libre Franklin"/>
                <a:ea typeface="Libre Franklin"/>
                <a:cs typeface="Libre Franklin"/>
                <a:sym typeface="Libre Franklin"/>
              </a:endParaRPr>
            </a:p>
          </p:txBody>
        </p:sp>
      </p:grpSp>
      <p:sp>
        <p:nvSpPr>
          <p:cNvPr id="364" name="Google Shape;364;p56"/>
          <p:cNvSpPr txBox="1"/>
          <p:nvPr/>
        </p:nvSpPr>
        <p:spPr>
          <a:xfrm>
            <a:off x="1675925" y="6307538"/>
            <a:ext cx="6767986" cy="4308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2"/>
                </a:solidFill>
                <a:latin typeface="Calibri"/>
                <a:ea typeface="Calibri"/>
                <a:cs typeface="Calibri"/>
                <a:sym typeface="Calibri"/>
              </a:rPr>
              <a:t>OCHA. “OCHA on Message: Humanitarian Principles,” June 2012. </a:t>
            </a:r>
            <a:r>
              <a:rPr b="0" i="0" lang="en-US" sz="1100" u="sng" cap="none" strike="noStrike">
                <a:solidFill>
                  <a:schemeClr val="hlink"/>
                </a:solidFill>
                <a:latin typeface="Calibri"/>
                <a:ea typeface="Calibri"/>
                <a:cs typeface="Calibri"/>
                <a:sym typeface="Calibri"/>
              </a:rPr>
              <a:t>https://www.unocha.org/sites/unocha/files/OOM_Humanitarian%20Principles_Eng.pdf. </a:t>
            </a:r>
            <a:endParaRPr b="0" i="0" sz="1400" u="none" cap="none" strike="noStrike">
              <a:solidFill>
                <a:srgbClr val="000000"/>
              </a:solidFill>
              <a:latin typeface="Arial"/>
              <a:ea typeface="Arial"/>
              <a:cs typeface="Arial"/>
              <a:sym typeface="Arial"/>
            </a:endParaRPr>
          </a:p>
        </p:txBody>
      </p:sp>
      <p:sp>
        <p:nvSpPr>
          <p:cNvPr id="365" name="Google Shape;365;p5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7"/>
          <p:cNvSpPr txBox="1"/>
          <p:nvPr>
            <p:ph type="title"/>
          </p:nvPr>
        </p:nvSpPr>
        <p:spPr>
          <a:xfrm>
            <a:off x="457200" y="457200"/>
            <a:ext cx="8229600"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959"/>
              <a:buNone/>
            </a:pPr>
            <a:r>
              <a:rPr lang="en-US" sz="4400">
                <a:latin typeface="Calibri"/>
                <a:ea typeface="Calibri"/>
                <a:cs typeface="Calibri"/>
                <a:sym typeface="Calibri"/>
              </a:rPr>
              <a:t>History of the Humanitarian Principles </a:t>
            </a:r>
            <a:endParaRPr sz="4400">
              <a:latin typeface="Calibri"/>
              <a:ea typeface="Calibri"/>
              <a:cs typeface="Calibri"/>
              <a:sym typeface="Calibri"/>
            </a:endParaRPr>
          </a:p>
        </p:txBody>
      </p:sp>
      <p:grpSp>
        <p:nvGrpSpPr>
          <p:cNvPr id="371" name="Google Shape;371;p57"/>
          <p:cNvGrpSpPr/>
          <p:nvPr/>
        </p:nvGrpSpPr>
        <p:grpSpPr>
          <a:xfrm>
            <a:off x="1595480" y="1577112"/>
            <a:ext cx="6766493" cy="4482902"/>
            <a:chOff x="386304" y="-221285"/>
            <a:chExt cx="8046720" cy="5977202"/>
          </a:xfrm>
        </p:grpSpPr>
        <p:sp>
          <p:nvSpPr>
            <p:cNvPr id="372" name="Google Shape;372;p57"/>
            <p:cNvSpPr/>
            <p:nvPr/>
          </p:nvSpPr>
          <p:spPr>
            <a:xfrm>
              <a:off x="386304" y="-221285"/>
              <a:ext cx="8046720" cy="5029199"/>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gradFill>
              <a:gsLst>
                <a:gs pos="0">
                  <a:srgbClr val="FFFFFF"/>
                </a:gs>
                <a:gs pos="35000">
                  <a:srgbClr val="FFFFFF"/>
                </a:gs>
                <a:gs pos="100000">
                  <a:srgbClr val="B85130"/>
                </a:gs>
              </a:gsLst>
              <a:path path="circle">
                <a:fillToRect b="50%" l="50%" r="50%" t="50%"/>
              </a:path>
              <a:tileRect/>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3" name="Google Shape;373;p57"/>
            <p:cNvSpPr/>
            <p:nvPr/>
          </p:nvSpPr>
          <p:spPr>
            <a:xfrm>
              <a:off x="1228653" y="3518559"/>
              <a:ext cx="170133" cy="161809"/>
            </a:xfrm>
            <a:prstGeom prst="ellipse">
              <a:avLst/>
            </a:prstGeom>
            <a:solidFill>
              <a:srgbClr val="C9C9C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4" name="Google Shape;374;p57"/>
            <p:cNvSpPr/>
            <p:nvPr/>
          </p:nvSpPr>
          <p:spPr>
            <a:xfrm>
              <a:off x="1294180" y="3575761"/>
              <a:ext cx="1874885" cy="1453438"/>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5" name="Google Shape;375;p57"/>
            <p:cNvSpPr txBox="1"/>
            <p:nvPr/>
          </p:nvSpPr>
          <p:spPr>
            <a:xfrm>
              <a:off x="608624" y="4302480"/>
              <a:ext cx="2254666" cy="1453437"/>
            </a:xfrm>
            <a:prstGeom prst="rect">
              <a:avLst/>
            </a:prstGeom>
            <a:noFill/>
            <a:ln>
              <a:noFill/>
            </a:ln>
          </p:spPr>
          <p:txBody>
            <a:bodyPr anchorCtr="0" anchor="t" bIns="0" lIns="83125" spcFirstLastPara="1" rIns="0" wrap="square" tIns="0">
              <a:no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Adopted in 1965 by the Red Cross and Red Crescent Movement </a:t>
              </a:r>
              <a:endParaRPr b="1" i="0" sz="2000" u="none" cap="none" strike="noStrike">
                <a:solidFill>
                  <a:schemeClr val="dk2"/>
                </a:solidFill>
                <a:latin typeface="Calibri"/>
                <a:ea typeface="Calibri"/>
                <a:cs typeface="Calibri"/>
                <a:sym typeface="Calibri"/>
              </a:endParaRPr>
            </a:p>
          </p:txBody>
        </p:sp>
        <p:sp>
          <p:nvSpPr>
            <p:cNvPr id="376" name="Google Shape;376;p57"/>
            <p:cNvSpPr/>
            <p:nvPr/>
          </p:nvSpPr>
          <p:spPr>
            <a:xfrm>
              <a:off x="3036295" y="2104217"/>
              <a:ext cx="378195" cy="378195"/>
            </a:xfrm>
            <a:prstGeom prst="ellipse">
              <a:avLst/>
            </a:prstGeom>
            <a:solidFill>
              <a:srgbClr val="A8A8A5"/>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7" name="Google Shape;377;p57"/>
            <p:cNvSpPr/>
            <p:nvPr/>
          </p:nvSpPr>
          <p:spPr>
            <a:xfrm>
              <a:off x="3225393" y="2293315"/>
              <a:ext cx="1931212" cy="2735884"/>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8" name="Google Shape;378;p57"/>
            <p:cNvSpPr txBox="1"/>
            <p:nvPr/>
          </p:nvSpPr>
          <p:spPr>
            <a:xfrm>
              <a:off x="3038401" y="2752983"/>
              <a:ext cx="2368543" cy="2735884"/>
            </a:xfrm>
            <a:prstGeom prst="rect">
              <a:avLst/>
            </a:prstGeom>
            <a:noFill/>
            <a:ln>
              <a:noFill/>
            </a:ln>
          </p:spPr>
          <p:txBody>
            <a:bodyPr anchorCtr="0" anchor="t" bIns="0" lIns="150275" spcFirstLastPara="1" rIns="0" wrap="square" tIns="0">
              <a:no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Neutrality, impartiality, and humanity were adopted by General Assembly in 1991</a:t>
              </a:r>
              <a:endParaRPr b="1" i="0" sz="2000" u="none" cap="none" strike="noStrike">
                <a:solidFill>
                  <a:schemeClr val="dk2"/>
                </a:solidFill>
                <a:latin typeface="Calibri"/>
                <a:ea typeface="Calibri"/>
                <a:cs typeface="Calibri"/>
                <a:sym typeface="Calibri"/>
              </a:endParaRPr>
            </a:p>
          </p:txBody>
        </p:sp>
        <p:sp>
          <p:nvSpPr>
            <p:cNvPr id="379" name="Google Shape;379;p57"/>
            <p:cNvSpPr/>
            <p:nvPr/>
          </p:nvSpPr>
          <p:spPr>
            <a:xfrm>
              <a:off x="5257190" y="1272387"/>
              <a:ext cx="523036" cy="523036"/>
            </a:xfrm>
            <a:prstGeom prst="ellipse">
              <a:avLst/>
            </a:prstGeom>
            <a:solidFill>
              <a:srgbClr val="70706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80" name="Google Shape;380;p57"/>
            <p:cNvSpPr/>
            <p:nvPr/>
          </p:nvSpPr>
          <p:spPr>
            <a:xfrm>
              <a:off x="5518708" y="1533905"/>
              <a:ext cx="1931212" cy="3495294"/>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81" name="Google Shape;381;p57"/>
            <p:cNvSpPr txBox="1"/>
            <p:nvPr/>
          </p:nvSpPr>
          <p:spPr>
            <a:xfrm>
              <a:off x="5260606" y="1913608"/>
              <a:ext cx="2695651" cy="3495294"/>
            </a:xfrm>
            <a:prstGeom prst="rect">
              <a:avLst/>
            </a:prstGeom>
            <a:noFill/>
            <a:ln>
              <a:noFill/>
            </a:ln>
          </p:spPr>
          <p:txBody>
            <a:bodyPr anchorCtr="0" anchor="t" bIns="0" lIns="207825" spcFirstLastPara="1" rIns="0" wrap="square" tIns="0">
              <a:no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Independence adopted by General Assembly in 2004</a:t>
              </a:r>
              <a:endParaRPr b="1" i="0" sz="2000" u="none" cap="none" strike="noStrike">
                <a:solidFill>
                  <a:schemeClr val="dk2"/>
                </a:solidFill>
                <a:latin typeface="Calibri"/>
                <a:ea typeface="Calibri"/>
                <a:cs typeface="Calibri"/>
                <a:sym typeface="Calibri"/>
              </a:endParaRPr>
            </a:p>
          </p:txBody>
        </p:sp>
      </p:grpSp>
      <p:sp>
        <p:nvSpPr>
          <p:cNvPr id="382" name="Google Shape;382;p57"/>
          <p:cNvSpPr txBox="1"/>
          <p:nvPr>
            <p:ph idx="12" type="sldNum"/>
          </p:nvPr>
        </p:nvSpPr>
        <p:spPr>
          <a:xfrm>
            <a:off x="7489581" y="6260790"/>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8"/>
          <p:cNvSpPr txBox="1"/>
          <p:nvPr>
            <p:ph type="title"/>
          </p:nvPr>
        </p:nvSpPr>
        <p:spPr>
          <a:xfrm>
            <a:off x="457200" y="457200"/>
            <a:ext cx="8229600"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959"/>
              <a:buNone/>
            </a:pPr>
            <a:r>
              <a:rPr lang="en-US" sz="4400">
                <a:latin typeface="Calibri"/>
                <a:ea typeface="Calibri"/>
                <a:cs typeface="Calibri"/>
                <a:sym typeface="Calibri"/>
              </a:rPr>
              <a:t>Humanitarian Principles (Cont.) </a:t>
            </a:r>
            <a:endParaRPr sz="4400">
              <a:latin typeface="Calibri"/>
              <a:ea typeface="Calibri"/>
              <a:cs typeface="Calibri"/>
              <a:sym typeface="Calibri"/>
            </a:endParaRPr>
          </a:p>
        </p:txBody>
      </p:sp>
      <p:grpSp>
        <p:nvGrpSpPr>
          <p:cNvPr id="388" name="Google Shape;388;p58"/>
          <p:cNvGrpSpPr/>
          <p:nvPr/>
        </p:nvGrpSpPr>
        <p:grpSpPr>
          <a:xfrm>
            <a:off x="1276160" y="1242723"/>
            <a:ext cx="7131570" cy="4953488"/>
            <a:chOff x="31553" y="2120"/>
            <a:chExt cx="8030817" cy="4347947"/>
          </a:xfrm>
        </p:grpSpPr>
        <p:sp>
          <p:nvSpPr>
            <p:cNvPr id="389" name="Google Shape;389;p58"/>
            <p:cNvSpPr/>
            <p:nvPr/>
          </p:nvSpPr>
          <p:spPr>
            <a:xfrm>
              <a:off x="1596460" y="2120"/>
              <a:ext cx="5036678" cy="1084789"/>
            </a:xfrm>
            <a:prstGeom prst="roundRect">
              <a:avLst>
                <a:gd fmla="val 10000" name="adj"/>
              </a:avLst>
            </a:prstGeom>
            <a:solidFill>
              <a:srgbClr val="F2F2F2"/>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0" name="Google Shape;390;p58"/>
            <p:cNvSpPr txBox="1"/>
            <p:nvPr/>
          </p:nvSpPr>
          <p:spPr>
            <a:xfrm>
              <a:off x="1660006" y="33891"/>
              <a:ext cx="4804378" cy="1021245"/>
            </a:xfrm>
            <a:prstGeom prst="rect">
              <a:avLst/>
            </a:prstGeom>
            <a:solidFill>
              <a:srgbClr val="F2F2F2"/>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dk2"/>
                  </a:solidFill>
                  <a:latin typeface="Calibri"/>
                  <a:ea typeface="Calibri"/>
                  <a:cs typeface="Calibri"/>
                  <a:sym typeface="Calibri"/>
                </a:rPr>
                <a:t>Provide a normative reference point against which to evaluate</a:t>
              </a:r>
              <a:endParaRPr b="1" i="0" sz="2200" u="none" cap="none" strike="noStrike">
                <a:solidFill>
                  <a:schemeClr val="dk2"/>
                </a:solidFill>
                <a:latin typeface="Calibri"/>
                <a:ea typeface="Calibri"/>
                <a:cs typeface="Calibri"/>
                <a:sym typeface="Calibri"/>
              </a:endParaRPr>
            </a:p>
          </p:txBody>
        </p:sp>
        <p:sp>
          <p:nvSpPr>
            <p:cNvPr id="391" name="Google Shape;391;p58"/>
            <p:cNvSpPr/>
            <p:nvPr/>
          </p:nvSpPr>
          <p:spPr>
            <a:xfrm rot="5400000">
              <a:off x="3911401" y="1114030"/>
              <a:ext cx="406796" cy="488155"/>
            </a:xfrm>
            <a:prstGeom prst="rightArrow">
              <a:avLst>
                <a:gd fmla="val 60000" name="adj1"/>
                <a:gd fmla="val 50000" name="adj2"/>
              </a:avLst>
            </a:prstGeom>
            <a:solidFill>
              <a:schemeClr val="dk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2" name="Google Shape;392;p58"/>
            <p:cNvSpPr/>
            <p:nvPr/>
          </p:nvSpPr>
          <p:spPr>
            <a:xfrm>
              <a:off x="1203984" y="1629305"/>
              <a:ext cx="5821631" cy="1084789"/>
            </a:xfrm>
            <a:prstGeom prst="roundRect">
              <a:avLst>
                <a:gd fmla="val 10000" name="adj"/>
              </a:avLst>
            </a:prstGeom>
            <a:solidFill>
              <a:srgbClr val="E6EFF8"/>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3" name="Google Shape;393;p58"/>
            <p:cNvSpPr txBox="1"/>
            <p:nvPr/>
          </p:nvSpPr>
          <p:spPr>
            <a:xfrm>
              <a:off x="1068716" y="1606838"/>
              <a:ext cx="5821631" cy="1107255"/>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000000"/>
                </a:buClr>
                <a:buSzPts val="2000"/>
                <a:buFont typeface="Arial"/>
                <a:buNone/>
              </a:pPr>
              <a:r>
                <a:rPr b="1" i="0" lang="en-US" sz="2200" u="none" cap="none" strike="noStrike">
                  <a:solidFill>
                    <a:schemeClr val="dk2"/>
                  </a:solidFill>
                  <a:latin typeface="Calibri"/>
                  <a:ea typeface="Calibri"/>
                  <a:cs typeface="Calibri"/>
                  <a:sym typeface="Calibri"/>
                </a:rPr>
                <a:t>Can help to break down humanitarian action into smaller components that are easier to assess</a:t>
              </a:r>
              <a:endParaRPr b="1" i="0" sz="2200" u="none" cap="none" strike="noStrike">
                <a:solidFill>
                  <a:schemeClr val="dk2"/>
                </a:solidFill>
                <a:latin typeface="Calibri"/>
                <a:ea typeface="Calibri"/>
                <a:cs typeface="Calibri"/>
                <a:sym typeface="Calibri"/>
              </a:endParaRPr>
            </a:p>
          </p:txBody>
        </p:sp>
        <p:sp>
          <p:nvSpPr>
            <p:cNvPr id="394" name="Google Shape;394;p58"/>
            <p:cNvSpPr/>
            <p:nvPr/>
          </p:nvSpPr>
          <p:spPr>
            <a:xfrm rot="5400000">
              <a:off x="3995017" y="2695881"/>
              <a:ext cx="406796" cy="488155"/>
            </a:xfrm>
            <a:prstGeom prst="rightArrow">
              <a:avLst>
                <a:gd fmla="val 60000" name="adj1"/>
                <a:gd fmla="val 50000" name="adj2"/>
              </a:avLst>
            </a:prstGeom>
            <a:solidFill>
              <a:schemeClr val="dk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5" name="Google Shape;395;p58"/>
            <p:cNvSpPr/>
            <p:nvPr/>
          </p:nvSpPr>
          <p:spPr>
            <a:xfrm>
              <a:off x="31553" y="3256489"/>
              <a:ext cx="8030817" cy="1084789"/>
            </a:xfrm>
            <a:prstGeom prst="roundRect">
              <a:avLst>
                <a:gd fmla="val 10000" name="adj"/>
              </a:avLst>
            </a:prstGeom>
            <a:solidFill>
              <a:schemeClr val="dk2"/>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6" name="Google Shape;396;p58"/>
            <p:cNvSpPr txBox="1"/>
            <p:nvPr/>
          </p:nvSpPr>
          <p:spPr>
            <a:xfrm>
              <a:off x="142715" y="3206786"/>
              <a:ext cx="7919655" cy="1143281"/>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000000"/>
                </a:buClr>
                <a:buSzPts val="2000"/>
                <a:buFont typeface="Arial"/>
                <a:buNone/>
              </a:pPr>
              <a:r>
                <a:rPr b="1" i="0" lang="en-US" sz="2200" u="none" cap="none" strike="noStrike">
                  <a:solidFill>
                    <a:schemeClr val="lt1"/>
                  </a:solidFill>
                  <a:latin typeface="Calibri"/>
                  <a:ea typeface="Calibri"/>
                  <a:cs typeface="Calibri"/>
                  <a:sym typeface="Calibri"/>
                </a:rPr>
                <a:t>Most  widely used in evaluation are the Sphere Standards </a:t>
              </a:r>
              <a:endParaRPr b="1" i="0" sz="2200" u="none" cap="none" strike="noStrike">
                <a:solidFill>
                  <a:srgbClr val="000000"/>
                </a:solidFill>
                <a:latin typeface="Calibri"/>
                <a:ea typeface="Calibri"/>
                <a:cs typeface="Calibri"/>
                <a:sym typeface="Calibri"/>
              </a:endParaRPr>
            </a:p>
            <a:p>
              <a:pPr indent="0" lvl="0" marL="539354" marR="0" rtl="0" algn="l">
                <a:lnSpc>
                  <a:spcPct val="90000"/>
                </a:lnSpc>
                <a:spcBef>
                  <a:spcPts val="0"/>
                </a:spcBef>
                <a:spcAft>
                  <a:spcPts val="0"/>
                </a:spcAft>
                <a:buClr>
                  <a:srgbClr val="000000"/>
                </a:buClr>
                <a:buSzPts val="2000"/>
                <a:buFont typeface="Arial"/>
                <a:buNone/>
              </a:pPr>
              <a:r>
                <a:rPr b="1" i="0" lang="en-US" sz="2200" u="none" cap="none" strike="noStrike">
                  <a:solidFill>
                    <a:schemeClr val="lt1"/>
                  </a:solidFill>
                  <a:latin typeface="Calibri"/>
                  <a:ea typeface="Calibri"/>
                  <a:cs typeface="Calibri"/>
                  <a:sym typeface="Calibri"/>
                </a:rPr>
                <a:t>- Core standards  (People and Process)</a:t>
              </a:r>
              <a:endParaRPr b="1" i="0" sz="2200" u="none" cap="none" strike="noStrike">
                <a:solidFill>
                  <a:srgbClr val="000000"/>
                </a:solidFill>
                <a:latin typeface="Calibri"/>
                <a:ea typeface="Calibri"/>
                <a:cs typeface="Calibri"/>
                <a:sym typeface="Calibri"/>
              </a:endParaRPr>
            </a:p>
            <a:p>
              <a:pPr indent="0" lvl="0" marL="539354" marR="0" rtl="0" algn="l">
                <a:lnSpc>
                  <a:spcPct val="90000"/>
                </a:lnSpc>
                <a:spcBef>
                  <a:spcPts val="0"/>
                </a:spcBef>
                <a:spcAft>
                  <a:spcPts val="0"/>
                </a:spcAft>
                <a:buClr>
                  <a:srgbClr val="000000"/>
                </a:buClr>
                <a:buSzPts val="2000"/>
                <a:buFont typeface="Arial"/>
                <a:buNone/>
              </a:pPr>
              <a:r>
                <a:rPr b="1" i="0" lang="en-US" sz="2200" u="none" cap="none" strike="noStrike">
                  <a:solidFill>
                    <a:schemeClr val="lt1"/>
                  </a:solidFill>
                  <a:latin typeface="Calibri"/>
                  <a:ea typeface="Calibri"/>
                  <a:cs typeface="Calibri"/>
                  <a:sym typeface="Calibri"/>
                </a:rPr>
                <a:t>- Technical standards covering various sectors </a:t>
              </a:r>
              <a:endParaRPr b="1" i="0" sz="2200" u="none" cap="none" strike="noStrike">
                <a:solidFill>
                  <a:schemeClr val="lt1"/>
                </a:solidFill>
                <a:latin typeface="Calibri"/>
                <a:ea typeface="Calibri"/>
                <a:cs typeface="Calibri"/>
                <a:sym typeface="Calibri"/>
              </a:endParaRPr>
            </a:p>
          </p:txBody>
        </p:sp>
      </p:grpSp>
      <p:sp>
        <p:nvSpPr>
          <p:cNvPr id="397" name="Google Shape;397;p58"/>
          <p:cNvSpPr txBox="1"/>
          <p:nvPr>
            <p:ph idx="12" type="sldNum"/>
          </p:nvPr>
        </p:nvSpPr>
        <p:spPr>
          <a:xfrm>
            <a:off x="7549395" y="6196211"/>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9"/>
          <p:cNvSpPr txBox="1"/>
          <p:nvPr>
            <p:ph idx="4294967295" type="title"/>
          </p:nvPr>
        </p:nvSpPr>
        <p:spPr>
          <a:xfrm>
            <a:off x="457200" y="72498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en-US" sz="4400">
                <a:solidFill>
                  <a:srgbClr val="506687"/>
                </a:solidFill>
                <a:latin typeface="Calibri"/>
                <a:ea typeface="Calibri"/>
                <a:cs typeface="Calibri"/>
                <a:sym typeface="Calibri"/>
              </a:rPr>
              <a:t>Core Humanitarian Standards on Quality and Accountability </a:t>
            </a:r>
            <a:endParaRPr sz="4400"/>
          </a:p>
        </p:txBody>
      </p:sp>
      <p:sp>
        <p:nvSpPr>
          <p:cNvPr id="403" name="Google Shape;403;p59"/>
          <p:cNvSpPr txBox="1"/>
          <p:nvPr/>
        </p:nvSpPr>
        <p:spPr>
          <a:xfrm>
            <a:off x="633643" y="1867988"/>
            <a:ext cx="7426140" cy="3333493"/>
          </a:xfrm>
          <a:prstGeom prst="rect">
            <a:avLst/>
          </a:prstGeom>
          <a:noFill/>
          <a:ln>
            <a:noFill/>
          </a:ln>
        </p:spPr>
        <p:txBody>
          <a:bodyPr anchorCtr="0" anchor="t" bIns="34275" lIns="68550" spcFirstLastPara="1" rIns="68550" wrap="square" tIns="34275">
            <a:noAutofit/>
          </a:bodyPr>
          <a:lstStyle/>
          <a:p>
            <a:pPr indent="0" lvl="0" marL="175022" marR="0" rtl="0" algn="l">
              <a:lnSpc>
                <a:spcPct val="100000"/>
              </a:lnSpc>
              <a:spcBef>
                <a:spcPts val="0"/>
              </a:spcBef>
              <a:spcAft>
                <a:spcPts val="0"/>
              </a:spcAft>
              <a:buClr>
                <a:srgbClr val="000000"/>
              </a:buClr>
              <a:buSzPts val="1350"/>
              <a:buFont typeface="Arial"/>
              <a:buNone/>
            </a:pPr>
            <a:r>
              <a:t/>
            </a:r>
            <a:endParaRPr b="0" i="0" sz="1350" u="none" cap="none" strike="noStrike">
              <a:solidFill>
                <a:srgbClr val="595959"/>
              </a:solidFill>
              <a:latin typeface="Arial"/>
              <a:ea typeface="Arial"/>
              <a:cs typeface="Arial"/>
              <a:sym typeface="Arial"/>
            </a:endParaRPr>
          </a:p>
          <a:p>
            <a:pPr indent="0" lvl="0" marL="175022" marR="0" rtl="0" algn="l">
              <a:lnSpc>
                <a:spcPct val="100000"/>
              </a:lnSpc>
              <a:spcBef>
                <a:spcPts val="270"/>
              </a:spcBef>
              <a:spcAft>
                <a:spcPts val="0"/>
              </a:spcAft>
              <a:buClr>
                <a:srgbClr val="000000"/>
              </a:buClr>
              <a:buSzPts val="1350"/>
              <a:buFont typeface="Arial"/>
              <a:buNone/>
            </a:pPr>
            <a:r>
              <a:t/>
            </a:r>
            <a:endParaRPr b="0" i="0" sz="1350" u="none" cap="none" strike="noStrike">
              <a:solidFill>
                <a:srgbClr val="595959"/>
              </a:solidFill>
              <a:latin typeface="Arial"/>
              <a:ea typeface="Arial"/>
              <a:cs typeface="Arial"/>
              <a:sym typeface="Arial"/>
            </a:endParaRPr>
          </a:p>
          <a:p>
            <a:pPr indent="-175022" lvl="0" marL="175022" marR="0" rtl="0" algn="l">
              <a:lnSpc>
                <a:spcPct val="100000"/>
              </a:lnSpc>
              <a:spcBef>
                <a:spcPts val="450"/>
              </a:spcBef>
              <a:spcAft>
                <a:spcPts val="0"/>
              </a:spcAft>
              <a:buClr>
                <a:srgbClr val="000000"/>
              </a:buClr>
              <a:buSzPts val="2800"/>
              <a:buFont typeface="Arial"/>
              <a:buNone/>
            </a:pPr>
            <a:r>
              <a:t/>
            </a:r>
            <a:endParaRPr b="0" i="0" sz="2800" u="none" cap="none" strike="noStrike">
              <a:solidFill>
                <a:schemeClr val="dk2"/>
              </a:solidFill>
              <a:latin typeface="Calibri"/>
              <a:ea typeface="Calibri"/>
              <a:cs typeface="Calibri"/>
              <a:sym typeface="Calibri"/>
            </a:endParaRPr>
          </a:p>
          <a:p>
            <a:pPr indent="0" lvl="0" marL="175022" marR="0" rtl="0" algn="l">
              <a:lnSpc>
                <a:spcPct val="100000"/>
              </a:lnSpc>
              <a:spcBef>
                <a:spcPts val="450"/>
              </a:spcBef>
              <a:spcAft>
                <a:spcPts val="0"/>
              </a:spcAft>
              <a:buClr>
                <a:srgbClr val="000000"/>
              </a:buClr>
              <a:buSzPts val="2800"/>
              <a:buFont typeface="Arial"/>
              <a:buNone/>
            </a:pPr>
            <a:r>
              <a:rPr b="0" i="0" lang="en-US" sz="2800" u="none" cap="none" strike="noStrike">
                <a:solidFill>
                  <a:schemeClr val="accent1"/>
                </a:solidFill>
                <a:latin typeface="Calibri"/>
                <a:ea typeface="Calibri"/>
                <a:cs typeface="Calibri"/>
                <a:sym typeface="Calibri"/>
              </a:rPr>
              <a:t>The Core Humanitarian Standards exist to bring different standards together and tells us what standards we need to meet in our humanitarian work.</a:t>
            </a:r>
            <a:endParaRPr b="0" i="0" sz="2800" u="none" cap="none" strike="noStrike">
              <a:solidFill>
                <a:schemeClr val="accent1"/>
              </a:solidFill>
              <a:latin typeface="Calibri"/>
              <a:ea typeface="Calibri"/>
              <a:cs typeface="Calibri"/>
              <a:sym typeface="Calibri"/>
            </a:endParaRPr>
          </a:p>
          <a:p>
            <a:pPr indent="0" lvl="0" marL="175022" marR="0" rtl="0" algn="l">
              <a:lnSpc>
                <a:spcPct val="100000"/>
              </a:lnSpc>
              <a:spcBef>
                <a:spcPts val="270"/>
              </a:spcBef>
              <a:spcAft>
                <a:spcPts val="0"/>
              </a:spcAft>
              <a:buClr>
                <a:srgbClr val="000000"/>
              </a:buClr>
              <a:buSzPts val="1350"/>
              <a:buFont typeface="Arial"/>
              <a:buNone/>
            </a:pPr>
            <a:r>
              <a:t/>
            </a:r>
            <a:endParaRPr b="0" i="0" sz="1350" u="none" cap="none" strike="noStrike">
              <a:solidFill>
                <a:srgbClr val="595959"/>
              </a:solidFill>
              <a:latin typeface="Arial"/>
              <a:ea typeface="Arial"/>
              <a:cs typeface="Arial"/>
              <a:sym typeface="Arial"/>
            </a:endParaRPr>
          </a:p>
        </p:txBody>
      </p:sp>
      <p:sp>
        <p:nvSpPr>
          <p:cNvPr id="404" name="Google Shape;404;p5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0"/>
          <p:cNvSpPr txBox="1"/>
          <p:nvPr>
            <p:ph idx="4294967295" type="title"/>
          </p:nvPr>
        </p:nvSpPr>
        <p:spPr>
          <a:xfrm>
            <a:off x="130051" y="666523"/>
            <a:ext cx="3848183" cy="22498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n-US" sz="3000">
                <a:solidFill>
                  <a:srgbClr val="506687"/>
                </a:solidFill>
                <a:latin typeface="Calibri"/>
                <a:ea typeface="Calibri"/>
                <a:cs typeface="Calibri"/>
                <a:sym typeface="Calibri"/>
              </a:rPr>
              <a:t>Core Humanitarian Standards on Quality and Accountability (Cont.) </a:t>
            </a:r>
            <a:endParaRPr/>
          </a:p>
        </p:txBody>
      </p:sp>
      <p:sp>
        <p:nvSpPr>
          <p:cNvPr id="410" name="Google Shape;410;p60"/>
          <p:cNvSpPr txBox="1"/>
          <p:nvPr/>
        </p:nvSpPr>
        <p:spPr>
          <a:xfrm>
            <a:off x="535577" y="3063241"/>
            <a:ext cx="2913017" cy="2808316"/>
          </a:xfrm>
          <a:prstGeom prst="rect">
            <a:avLst/>
          </a:prstGeom>
          <a:noFill/>
          <a:ln>
            <a:noFill/>
          </a:ln>
        </p:spPr>
        <p:txBody>
          <a:bodyPr anchorCtr="0" anchor="t" bIns="34275" lIns="68550" spcFirstLastPara="1" rIns="68550" wrap="square" tIns="34275">
            <a:noAutofit/>
          </a:bodyPr>
          <a:lstStyle/>
          <a:p>
            <a:pPr indent="0" lvl="0" marL="175022"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Calibri"/>
                <a:ea typeface="Calibri"/>
                <a:cs typeface="Calibri"/>
                <a:sym typeface="Calibri"/>
              </a:rPr>
              <a:t>There are 9 core standards on quality and accountability in crisis-effected settings</a:t>
            </a:r>
            <a:endParaRPr b="0" i="0" sz="2400" u="none" cap="none" strike="noStrike">
              <a:solidFill>
                <a:schemeClr val="dk2"/>
              </a:solidFill>
              <a:latin typeface="Calibri"/>
              <a:ea typeface="Calibri"/>
              <a:cs typeface="Calibri"/>
              <a:sym typeface="Calibri"/>
            </a:endParaRPr>
          </a:p>
          <a:p>
            <a:pPr indent="0" lvl="0" marL="175022" marR="0" rtl="0" algn="l">
              <a:lnSpc>
                <a:spcPct val="100000"/>
              </a:lnSpc>
              <a:spcBef>
                <a:spcPts val="270"/>
              </a:spcBef>
              <a:spcAft>
                <a:spcPts val="0"/>
              </a:spcAft>
              <a:buClr>
                <a:srgbClr val="000000"/>
              </a:buClr>
              <a:buSzPts val="1350"/>
              <a:buFont typeface="Arial"/>
              <a:buNone/>
            </a:pPr>
            <a:r>
              <a:t/>
            </a:r>
            <a:endParaRPr b="0" i="0" sz="1350" u="none" cap="none" strike="noStrike">
              <a:solidFill>
                <a:srgbClr val="595959"/>
              </a:solidFill>
              <a:latin typeface="Arial"/>
              <a:ea typeface="Arial"/>
              <a:cs typeface="Arial"/>
              <a:sym typeface="Arial"/>
            </a:endParaRPr>
          </a:p>
        </p:txBody>
      </p:sp>
      <p:pic>
        <p:nvPicPr>
          <p:cNvPr descr="infographic showing the 9 core standards on quality and accountability in Humanitarian response. " id="411" name="Google Shape;411;p60"/>
          <p:cNvPicPr preferRelativeResize="0"/>
          <p:nvPr/>
        </p:nvPicPr>
        <p:blipFill rotWithShape="1">
          <a:blip r:embed="rId3">
            <a:alphaModFix/>
          </a:blip>
          <a:srcRect b="0" l="0" r="0" t="0"/>
          <a:stretch/>
        </p:blipFill>
        <p:spPr>
          <a:xfrm>
            <a:off x="3864900" y="575665"/>
            <a:ext cx="5149049" cy="5149049"/>
          </a:xfrm>
          <a:prstGeom prst="rect">
            <a:avLst/>
          </a:prstGeom>
          <a:noFill/>
          <a:ln>
            <a:noFill/>
          </a:ln>
        </p:spPr>
      </p:pic>
      <p:sp>
        <p:nvSpPr>
          <p:cNvPr id="412" name="Google Shape;412;p60"/>
          <p:cNvSpPr txBox="1"/>
          <p:nvPr/>
        </p:nvSpPr>
        <p:spPr>
          <a:xfrm>
            <a:off x="1660909" y="6018399"/>
            <a:ext cx="6840154" cy="582426"/>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Calibri"/>
                <a:ea typeface="Calibri"/>
                <a:cs typeface="Calibri"/>
                <a:sym typeface="Calibri"/>
              </a:rPr>
              <a:t>Source: CHS Alliance, Group URD, and Sphere Project. </a:t>
            </a:r>
            <a:r>
              <a:rPr b="0" i="1" lang="en-US" sz="1200" u="none" cap="none" strike="noStrike">
                <a:solidFill>
                  <a:schemeClr val="dk2"/>
                </a:solidFill>
                <a:latin typeface="Calibri"/>
                <a:ea typeface="Calibri"/>
                <a:cs typeface="Calibri"/>
                <a:sym typeface="Calibri"/>
              </a:rPr>
              <a:t>Core Humanitarian Standard on Quality and Accountability</a:t>
            </a:r>
            <a:r>
              <a:rPr b="0" i="0" lang="en-US" sz="1200" u="none" cap="none" strike="noStrike">
                <a:solidFill>
                  <a:schemeClr val="dk2"/>
                </a:solidFill>
                <a:latin typeface="Calibri"/>
                <a:ea typeface="Calibri"/>
                <a:cs typeface="Calibri"/>
                <a:sym typeface="Calibri"/>
              </a:rPr>
              <a:t>, 2014. </a:t>
            </a:r>
            <a:r>
              <a:rPr b="0" i="0" lang="en-US" sz="1200" u="sng" cap="none" strike="noStrike">
                <a:solidFill>
                  <a:schemeClr val="hlink"/>
                </a:solidFill>
                <a:latin typeface="Calibri"/>
                <a:ea typeface="Calibri"/>
                <a:cs typeface="Calibri"/>
                <a:sym typeface="Calibri"/>
                <a:hlinkClick r:id="rId4"/>
              </a:rPr>
              <a:t>https://corehumanitarianstandard.org/language-versions</a:t>
            </a:r>
            <a:r>
              <a:rPr b="0" i="0" lang="en-US" sz="1200" u="none" cap="none" strike="noStrike">
                <a:solidFill>
                  <a:schemeClr val="dk2"/>
                </a:solidFill>
                <a:latin typeface="Calibri"/>
                <a:ea typeface="Calibri"/>
                <a:cs typeface="Calibri"/>
                <a:sym typeface="Calibri"/>
              </a:rPr>
              <a:t>.</a:t>
            </a:r>
            <a:endParaRPr b="0" i="0" sz="12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ibre Franklin"/>
              <a:ea typeface="Libre Franklin"/>
              <a:cs typeface="Libre Franklin"/>
              <a:sym typeface="Libre Franklin"/>
            </a:endParaRPr>
          </a:p>
        </p:txBody>
      </p:sp>
      <p:sp>
        <p:nvSpPr>
          <p:cNvPr id="413" name="Google Shape;413;p6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1"/>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n-US" sz="4400">
                <a:solidFill>
                  <a:srgbClr val="506687"/>
                </a:solidFill>
                <a:latin typeface="Calibri"/>
                <a:ea typeface="Calibri"/>
                <a:cs typeface="Calibri"/>
                <a:sym typeface="Calibri"/>
              </a:rPr>
              <a:t>Discussion</a:t>
            </a:r>
            <a:endParaRPr/>
          </a:p>
        </p:txBody>
      </p:sp>
      <p:sp>
        <p:nvSpPr>
          <p:cNvPr id="419" name="Google Shape;419;p61"/>
          <p:cNvSpPr txBox="1"/>
          <p:nvPr/>
        </p:nvSpPr>
        <p:spPr>
          <a:xfrm>
            <a:off x="862149" y="1397726"/>
            <a:ext cx="7824651" cy="4847481"/>
          </a:xfrm>
          <a:prstGeom prst="rect">
            <a:avLst/>
          </a:prstGeom>
          <a:noFill/>
          <a:ln>
            <a:noFill/>
          </a:ln>
        </p:spPr>
        <p:txBody>
          <a:bodyPr anchorCtr="0" anchor="t" bIns="45700" lIns="91425" spcFirstLastPara="1" rIns="91425" wrap="square" tIns="45700">
            <a:spAutoFit/>
          </a:bodyPr>
          <a:lstStyle/>
          <a:p>
            <a:pPr indent="-288036" lvl="0" marL="288036" marR="0" rtl="0" algn="l">
              <a:lnSpc>
                <a:spcPct val="100000"/>
              </a:lnSpc>
              <a:spcBef>
                <a:spcPts val="0"/>
              </a:spcBef>
              <a:spcAft>
                <a:spcPts val="0"/>
              </a:spcAft>
              <a:buClr>
                <a:schemeClr val="dk2"/>
              </a:buClr>
              <a:buSzPts val="2200"/>
              <a:buFont typeface="Libre Franklin"/>
              <a:buChar char="•"/>
            </a:pPr>
            <a:r>
              <a:rPr b="0" i="0" lang="en-US" sz="2800" u="none" cap="none" strike="noStrike">
                <a:solidFill>
                  <a:schemeClr val="dk2"/>
                </a:solidFill>
                <a:latin typeface="Calibri"/>
                <a:ea typeface="Calibri"/>
                <a:cs typeface="Calibri"/>
                <a:sym typeface="Calibri"/>
              </a:rPr>
              <a:t>Why is it important to your work to review and understand the core humanitarian principles and core standards?</a:t>
            </a:r>
            <a:endParaRPr b="0" i="0" sz="1400" u="none" cap="none" strike="noStrike">
              <a:solidFill>
                <a:srgbClr val="000000"/>
              </a:solidFill>
              <a:latin typeface="Arial"/>
              <a:ea typeface="Arial"/>
              <a:cs typeface="Arial"/>
              <a:sym typeface="Arial"/>
            </a:endParaRPr>
          </a:p>
          <a:p>
            <a:pPr indent="-288036" lvl="0" marL="288036" marR="0" rtl="0" algn="l">
              <a:lnSpc>
                <a:spcPct val="100000"/>
              </a:lnSpc>
              <a:spcBef>
                <a:spcPts val="600"/>
              </a:spcBef>
              <a:spcAft>
                <a:spcPts val="0"/>
              </a:spcAft>
              <a:buClr>
                <a:schemeClr val="dk2"/>
              </a:buClr>
              <a:buSzPts val="2200"/>
              <a:buFont typeface="Libre Franklin"/>
              <a:buChar char="•"/>
            </a:pPr>
            <a:r>
              <a:rPr b="0" i="0" lang="en-US" sz="2800" u="none" cap="none" strike="noStrike">
                <a:solidFill>
                  <a:schemeClr val="dk2"/>
                </a:solidFill>
                <a:latin typeface="Calibri"/>
                <a:ea typeface="Calibri"/>
                <a:cs typeface="Calibri"/>
                <a:sym typeface="Calibri"/>
              </a:rPr>
              <a:t>How are these principles and standards relevant to your work?</a:t>
            </a:r>
            <a:endParaRPr b="0" i="0" sz="1400" u="none" cap="none" strike="noStrike">
              <a:solidFill>
                <a:srgbClr val="000000"/>
              </a:solidFill>
              <a:latin typeface="Arial"/>
              <a:ea typeface="Arial"/>
              <a:cs typeface="Arial"/>
              <a:sym typeface="Arial"/>
            </a:endParaRPr>
          </a:p>
          <a:p>
            <a:pPr indent="-288036" lvl="0" marL="288036" marR="0" rtl="0" algn="l">
              <a:lnSpc>
                <a:spcPct val="100000"/>
              </a:lnSpc>
              <a:spcBef>
                <a:spcPts val="600"/>
              </a:spcBef>
              <a:spcAft>
                <a:spcPts val="0"/>
              </a:spcAft>
              <a:buClr>
                <a:schemeClr val="dk2"/>
              </a:buClr>
              <a:buSzPts val="2200"/>
              <a:buFont typeface="Libre Franklin"/>
              <a:buChar char="•"/>
            </a:pPr>
            <a:r>
              <a:rPr b="0" i="0" lang="en-US" sz="2800" u="none" cap="none" strike="noStrike">
                <a:solidFill>
                  <a:schemeClr val="dk2"/>
                </a:solidFill>
                <a:latin typeface="Calibri"/>
                <a:ea typeface="Calibri"/>
                <a:cs typeface="Calibri"/>
                <a:sym typeface="Calibri"/>
              </a:rPr>
              <a:t>What do you think are some gaps/challenges with assessing or implementing the humanitarian principles or core standards, particularly as it relates to the MISP Objective on Preventing Unintended Pregnancies?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2"/>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2"/>
          <p:cNvSpPr txBox="1"/>
          <p:nvPr>
            <p:ph type="ctrTitle"/>
          </p:nvPr>
        </p:nvSpPr>
        <p:spPr>
          <a:xfrm>
            <a:off x="0" y="686781"/>
            <a:ext cx="9144000" cy="1712034"/>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90000"/>
              </a:lnSpc>
              <a:spcBef>
                <a:spcPts val="0"/>
              </a:spcBef>
              <a:spcAft>
                <a:spcPts val="0"/>
              </a:spcAft>
              <a:buClr>
                <a:schemeClr val="accent1"/>
              </a:buClr>
              <a:buSzPct val="113378"/>
              <a:buFont typeface="Calibri"/>
              <a:buNone/>
            </a:pPr>
            <a:r>
              <a:rPr lang="en-US" sz="4900" cap="small"/>
              <a:t>SESSION 3: </a:t>
            </a:r>
            <a:r>
              <a:rPr lang="en-US" sz="4900">
                <a:solidFill>
                  <a:schemeClr val="dk2"/>
                </a:solidFill>
              </a:rPr>
              <a:t>OVERVIEW OF LONG-ACTING REVERSIBLE CONTRACEPTIVES </a:t>
            </a:r>
            <a:br>
              <a:rPr lang="en-US" cap="small"/>
            </a:br>
            <a:br>
              <a:rPr lang="en-US" cap="small"/>
            </a:br>
            <a:endParaRPr/>
          </a:p>
        </p:txBody>
      </p:sp>
      <p:sp>
        <p:nvSpPr>
          <p:cNvPr id="426" name="Google Shape;426;p6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lang="en-US">
                <a:solidFill>
                  <a:schemeClr val="dk2"/>
                </a:solidFill>
              </a:rPr>
              <a:t>UNIT 1</a:t>
            </a:r>
            <a:endParaRPr b="1"/>
          </a:p>
        </p:txBody>
      </p:sp>
      <p:sp>
        <p:nvSpPr>
          <p:cNvPr id="427" name="Google Shape;427;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pic>
        <p:nvPicPr>
          <p:cNvPr descr="jhpiego logo. " id="428" name="Google Shape;428;p62"/>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429" name="Google Shape;429;p62"/>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3"/>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lang="en-US" sz="4400">
                <a:latin typeface="Calibri"/>
                <a:ea typeface="Calibri"/>
                <a:cs typeface="Calibri"/>
                <a:sym typeface="Calibri"/>
              </a:rPr>
              <a:t>Session 3 Objectives </a:t>
            </a:r>
            <a:endParaRPr sz="4400">
              <a:latin typeface="Calibri"/>
              <a:ea typeface="Calibri"/>
              <a:cs typeface="Calibri"/>
              <a:sym typeface="Calibri"/>
            </a:endParaRPr>
          </a:p>
        </p:txBody>
      </p:sp>
      <p:sp>
        <p:nvSpPr>
          <p:cNvPr id="435" name="Google Shape;435;p63"/>
          <p:cNvSpPr txBox="1"/>
          <p:nvPr>
            <p:ph idx="1" type="body"/>
          </p:nvPr>
        </p:nvSpPr>
        <p:spPr>
          <a:xfrm>
            <a:off x="628649" y="1620447"/>
            <a:ext cx="8143875" cy="3257550"/>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SzPts val="2400"/>
              <a:buNone/>
            </a:pPr>
            <a:r>
              <a:rPr lang="en-US" sz="2800">
                <a:solidFill>
                  <a:schemeClr val="dk2"/>
                </a:solidFill>
                <a:latin typeface="Calibri"/>
                <a:ea typeface="Calibri"/>
                <a:cs typeface="Calibri"/>
                <a:sym typeface="Calibri"/>
              </a:rPr>
              <a:t>By the end of the session, participants will be able to: </a:t>
            </a:r>
            <a:endParaRPr sz="2800">
              <a:solidFill>
                <a:schemeClr val="dk2"/>
              </a:solidFill>
              <a:latin typeface="Calibri"/>
              <a:ea typeface="Calibri"/>
              <a:cs typeface="Calibri"/>
              <a:sym typeface="Calibri"/>
            </a:endParaRPr>
          </a:p>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Define the terms family planning, contraception, and healthy timing and spacing of pregnancies</a:t>
            </a:r>
            <a:endParaRPr/>
          </a:p>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Describe basic attributes of LARC methods</a:t>
            </a:r>
            <a:endParaRPr/>
          </a:p>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Demonstrate and practice the use of the WHO Medical Eligibility Criteria (MEC) for Contraceptive Use Wheel / App and Quick Reference Chart in recommending safe and effective contraception methods for clients with medical conditions</a:t>
            </a:r>
            <a:endParaRPr/>
          </a:p>
          <a:p>
            <a:pPr indent="-76200" lvl="1" marL="342900" rtl="0" algn="l">
              <a:lnSpc>
                <a:spcPct val="94000"/>
              </a:lnSpc>
              <a:spcBef>
                <a:spcPts val="1125"/>
              </a:spcBef>
              <a:spcAft>
                <a:spcPts val="0"/>
              </a:spcAft>
              <a:buSzPts val="2000"/>
              <a:buNone/>
            </a:pPr>
            <a:r>
              <a:t/>
            </a:r>
            <a:endParaRPr/>
          </a:p>
          <a:p>
            <a:pPr indent="-57150" lvl="0" marL="171450" rtl="0" algn="l">
              <a:lnSpc>
                <a:spcPct val="94000"/>
              </a:lnSpc>
              <a:spcBef>
                <a:spcPts val="900"/>
              </a:spcBef>
              <a:spcAft>
                <a:spcPts val="0"/>
              </a:spcAft>
              <a:buSzPts val="2400"/>
              <a:buNone/>
            </a:pPr>
            <a:r>
              <a:t/>
            </a:r>
            <a:endParaRPr/>
          </a:p>
        </p:txBody>
      </p:sp>
      <p:sp>
        <p:nvSpPr>
          <p:cNvPr id="436" name="Google Shape;436;p63"/>
          <p:cNvSpPr txBox="1"/>
          <p:nvPr>
            <p:ph idx="12" type="sldNum"/>
          </p:nvPr>
        </p:nvSpPr>
        <p:spPr>
          <a:xfrm>
            <a:off x="7450541" y="622661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t>‹#›</a:t>
            </a:fld>
            <a:endParaRPr sz="12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6"/>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lang="en-US" sz="4400">
                <a:latin typeface="Calibri"/>
                <a:ea typeface="Calibri"/>
                <a:cs typeface="Calibri"/>
                <a:sym typeface="Calibri"/>
              </a:rPr>
              <a:t>Session 1 Objectives </a:t>
            </a:r>
            <a:endParaRPr sz="4400">
              <a:latin typeface="Calibri"/>
              <a:ea typeface="Calibri"/>
              <a:cs typeface="Calibri"/>
              <a:sym typeface="Calibri"/>
            </a:endParaRPr>
          </a:p>
        </p:txBody>
      </p:sp>
      <p:pic>
        <p:nvPicPr>
          <p:cNvPr descr="A drawing of a group of professionals listening to a woman talking. " id="243" name="Google Shape;243;p46"/>
          <p:cNvPicPr preferRelativeResize="0"/>
          <p:nvPr/>
        </p:nvPicPr>
        <p:blipFill rotWithShape="1">
          <a:blip r:embed="rId3">
            <a:alphaModFix/>
          </a:blip>
          <a:srcRect b="0" l="0" r="23975" t="0"/>
          <a:stretch/>
        </p:blipFill>
        <p:spPr>
          <a:xfrm>
            <a:off x="4331153" y="2855365"/>
            <a:ext cx="4441371" cy="3289300"/>
          </a:xfrm>
          <a:prstGeom prst="rect">
            <a:avLst/>
          </a:prstGeom>
          <a:noFill/>
          <a:ln>
            <a:noFill/>
          </a:ln>
        </p:spPr>
      </p:pic>
      <p:sp>
        <p:nvSpPr>
          <p:cNvPr id="244" name="Google Shape;244;p46"/>
          <p:cNvSpPr txBox="1"/>
          <p:nvPr>
            <p:ph idx="12" type="sldNum"/>
          </p:nvPr>
        </p:nvSpPr>
        <p:spPr>
          <a:xfrm>
            <a:off x="7575305" y="6428923"/>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solidFill>
                  <a:schemeClr val="dk2"/>
                </a:solidFill>
              </a:rPr>
              <a:t>‹#›</a:t>
            </a:fld>
            <a:endParaRPr sz="1200">
              <a:solidFill>
                <a:schemeClr val="dk2"/>
              </a:solidFill>
            </a:endParaRPr>
          </a:p>
        </p:txBody>
      </p:sp>
      <p:sp>
        <p:nvSpPr>
          <p:cNvPr id="245" name="Google Shape;245;p46"/>
          <p:cNvSpPr txBox="1"/>
          <p:nvPr/>
        </p:nvSpPr>
        <p:spPr>
          <a:xfrm>
            <a:off x="612123" y="1268730"/>
            <a:ext cx="8052434"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2"/>
                </a:solidFill>
                <a:latin typeface="Calibri"/>
                <a:ea typeface="Calibri"/>
                <a:cs typeface="Calibri"/>
                <a:sym typeface="Calibri"/>
              </a:rPr>
              <a:t>By the end of the session, participants will: </a:t>
            </a:r>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rial"/>
              <a:ea typeface="Arial"/>
              <a:cs typeface="Arial"/>
              <a:sym typeface="Arial"/>
            </a:endParaRPr>
          </a:p>
        </p:txBody>
      </p:sp>
      <p:sp>
        <p:nvSpPr>
          <p:cNvPr id="246" name="Google Shape;246;p46"/>
          <p:cNvSpPr txBox="1"/>
          <p:nvPr>
            <p:ph idx="1" type="body"/>
          </p:nvPr>
        </p:nvSpPr>
        <p:spPr>
          <a:xfrm>
            <a:off x="371476" y="1883167"/>
            <a:ext cx="4979772" cy="4006809"/>
          </a:xfrm>
          <a:prstGeom prst="rect">
            <a:avLst/>
          </a:prstGeom>
          <a:noFill/>
          <a:ln>
            <a:noFill/>
          </a:ln>
        </p:spPr>
        <p:txBody>
          <a:bodyPr anchorCtr="0" anchor="t" bIns="34275" lIns="68550" spcFirstLastPara="1" rIns="68550" wrap="square" tIns="34275">
            <a:noAutofit/>
          </a:bodyPr>
          <a:lstStyle/>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Become familiar with each other</a:t>
            </a:r>
            <a:endParaRPr/>
          </a:p>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Discuss the training’s contents</a:t>
            </a:r>
            <a:endParaRPr/>
          </a:p>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Set group norms and expectations for the training </a:t>
            </a:r>
            <a:endParaRPr/>
          </a:p>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Complete the knowledge assessment</a:t>
            </a:r>
            <a:endParaRPr/>
          </a:p>
          <a:p>
            <a:pPr indent="-133350" lvl="0" marL="400050" rtl="0" algn="l">
              <a:lnSpc>
                <a:spcPct val="94000"/>
              </a:lnSpc>
              <a:spcBef>
                <a:spcPts val="900"/>
              </a:spcBef>
              <a:spcAft>
                <a:spcPts val="0"/>
              </a:spcAft>
              <a:buSzPts val="2400"/>
              <a:buFont typeface="Noto Sans Symbols"/>
              <a:buNone/>
            </a:pPr>
            <a:r>
              <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4"/>
          <p:cNvSpPr txBox="1"/>
          <p:nvPr>
            <p:ph type="title"/>
          </p:nvPr>
        </p:nvSpPr>
        <p:spPr>
          <a:xfrm>
            <a:off x="540232" y="522808"/>
            <a:ext cx="8268788" cy="11144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What are Long-Acting Reversible Contraceptives (LARCs)?</a:t>
            </a:r>
            <a:endParaRPr sz="4400">
              <a:latin typeface="Calibri"/>
              <a:ea typeface="Calibri"/>
              <a:cs typeface="Calibri"/>
              <a:sym typeface="Calibri"/>
            </a:endParaRPr>
          </a:p>
        </p:txBody>
      </p:sp>
      <p:sp>
        <p:nvSpPr>
          <p:cNvPr id="443" name="Google Shape;443;p64"/>
          <p:cNvSpPr txBox="1"/>
          <p:nvPr>
            <p:ph idx="1" type="body"/>
          </p:nvPr>
        </p:nvSpPr>
        <p:spPr>
          <a:xfrm>
            <a:off x="910561" y="1992864"/>
            <a:ext cx="4833257" cy="3205043"/>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1800"/>
              <a:buChar char="■"/>
            </a:pPr>
            <a:r>
              <a:rPr lang="en-US" sz="2400">
                <a:solidFill>
                  <a:schemeClr val="dk2"/>
                </a:solidFill>
              </a:rPr>
              <a:t>LARCs are ideal pregnancy prevention options for women of all ages (including young women and adolescents). </a:t>
            </a:r>
            <a:endParaRPr sz="2400">
              <a:solidFill>
                <a:schemeClr val="dk2"/>
              </a:solidFill>
            </a:endParaRPr>
          </a:p>
          <a:p>
            <a:pPr indent="-288036" lvl="0" marL="288036" rtl="0" algn="l">
              <a:lnSpc>
                <a:spcPct val="94000"/>
              </a:lnSpc>
              <a:spcBef>
                <a:spcPts val="825"/>
              </a:spcBef>
              <a:spcAft>
                <a:spcPts val="0"/>
              </a:spcAft>
              <a:buClr>
                <a:schemeClr val="dk2"/>
              </a:buClr>
              <a:buSzPts val="1800"/>
              <a:buChar char="■"/>
            </a:pPr>
            <a:r>
              <a:rPr lang="en-US" sz="2400">
                <a:solidFill>
                  <a:schemeClr val="dk2"/>
                </a:solidFill>
              </a:rPr>
              <a:t>These methods </a:t>
            </a:r>
            <a:r>
              <a:rPr b="1" lang="en-US" sz="2400">
                <a:solidFill>
                  <a:schemeClr val="accent1"/>
                </a:solidFill>
              </a:rPr>
              <a:t>are safe, highly effective, long-acting,  and reversible</a:t>
            </a:r>
            <a:r>
              <a:rPr b="1" lang="en-US" sz="2400">
                <a:solidFill>
                  <a:schemeClr val="dk2"/>
                </a:solidFill>
              </a:rPr>
              <a:t>. </a:t>
            </a:r>
            <a:endParaRPr b="1" sz="2400">
              <a:solidFill>
                <a:schemeClr val="dk2"/>
              </a:solidFill>
            </a:endParaRPr>
          </a:p>
          <a:p>
            <a:pPr indent="-288036" lvl="0" marL="288036" rtl="0" algn="l">
              <a:lnSpc>
                <a:spcPct val="94000"/>
              </a:lnSpc>
              <a:spcBef>
                <a:spcPts val="825"/>
              </a:spcBef>
              <a:spcAft>
                <a:spcPts val="0"/>
              </a:spcAft>
              <a:buClr>
                <a:schemeClr val="dk2"/>
              </a:buClr>
              <a:buSzPts val="1800"/>
              <a:buChar char="■"/>
            </a:pPr>
            <a:r>
              <a:rPr lang="en-US" sz="2400">
                <a:solidFill>
                  <a:schemeClr val="dk2"/>
                </a:solidFill>
              </a:rPr>
              <a:t>LARCs require little to no maintenance and have much better compliance rates than other hormonal methods. </a:t>
            </a:r>
            <a:endParaRPr sz="2400">
              <a:solidFill>
                <a:schemeClr val="dk2"/>
              </a:solidFill>
            </a:endParaRPr>
          </a:p>
        </p:txBody>
      </p:sp>
      <p:pic>
        <p:nvPicPr>
          <p:cNvPr descr="illustration of uterus showing placement of IUD. " id="444" name="Google Shape;444;p64"/>
          <p:cNvPicPr preferRelativeResize="0"/>
          <p:nvPr/>
        </p:nvPicPr>
        <p:blipFill rotWithShape="1">
          <a:blip r:embed="rId3">
            <a:alphaModFix/>
          </a:blip>
          <a:srcRect b="0" l="0" r="0" t="0"/>
          <a:stretch/>
        </p:blipFill>
        <p:spPr>
          <a:xfrm>
            <a:off x="5514474" y="1889536"/>
            <a:ext cx="2163122" cy="2156684"/>
          </a:xfrm>
          <a:prstGeom prst="rect">
            <a:avLst/>
          </a:prstGeom>
          <a:noFill/>
          <a:ln>
            <a:noFill/>
          </a:ln>
        </p:spPr>
      </p:pic>
      <p:sp>
        <p:nvSpPr>
          <p:cNvPr id="445" name="Google Shape;445;p64"/>
          <p:cNvSpPr txBox="1"/>
          <p:nvPr>
            <p:ph idx="12" type="sldNum"/>
          </p:nvPr>
        </p:nvSpPr>
        <p:spPr>
          <a:xfrm>
            <a:off x="6675420" y="622933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pic>
        <p:nvPicPr>
          <p:cNvPr id="446" name="Google Shape;446;p64"/>
          <p:cNvPicPr preferRelativeResize="0"/>
          <p:nvPr/>
        </p:nvPicPr>
        <p:blipFill rotWithShape="1">
          <a:blip r:embed="rId4">
            <a:alphaModFix/>
          </a:blip>
          <a:srcRect b="0" l="0" r="0" t="0"/>
          <a:stretch/>
        </p:blipFill>
        <p:spPr>
          <a:xfrm>
            <a:off x="5812972" y="4591904"/>
            <a:ext cx="2222221" cy="1637426"/>
          </a:xfrm>
          <a:prstGeom prst="rect">
            <a:avLst/>
          </a:prstGeom>
          <a:noFill/>
          <a:ln>
            <a:noFill/>
          </a:ln>
        </p:spPr>
      </p:pic>
      <p:pic>
        <p:nvPicPr>
          <p:cNvPr descr="Close up illustration of uterus showing placement of IUD. " id="447" name="Google Shape;447;p64"/>
          <p:cNvPicPr preferRelativeResize="0"/>
          <p:nvPr>
            <p:ph idx="2" type="body"/>
          </p:nvPr>
        </p:nvPicPr>
        <p:blipFill rotWithShape="1">
          <a:blip r:embed="rId5">
            <a:alphaModFix/>
          </a:blip>
          <a:srcRect b="0" l="0" r="0" t="0"/>
          <a:stretch/>
        </p:blipFill>
        <p:spPr>
          <a:xfrm>
            <a:off x="7233557" y="3135355"/>
            <a:ext cx="1493820" cy="16592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5"/>
          <p:cNvSpPr txBox="1"/>
          <p:nvPr>
            <p:ph idx="4294967295" type="title"/>
          </p:nvPr>
        </p:nvSpPr>
        <p:spPr>
          <a:xfrm>
            <a:off x="796834" y="498871"/>
            <a:ext cx="7889966" cy="1195388"/>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Non-Hormonal IUDs (CuT-380A)</a:t>
            </a:r>
            <a:br>
              <a:rPr lang="en-US" sz="4400">
                <a:latin typeface="Calibri"/>
                <a:ea typeface="Calibri"/>
                <a:cs typeface="Calibri"/>
                <a:sym typeface="Calibri"/>
              </a:rPr>
            </a:br>
            <a:r>
              <a:rPr lang="en-US" sz="4400">
                <a:latin typeface="Calibri"/>
                <a:ea typeface="Calibri"/>
                <a:cs typeface="Calibri"/>
                <a:sym typeface="Calibri"/>
              </a:rPr>
              <a:t>Mechanism of Action </a:t>
            </a:r>
            <a:endParaRPr sz="4400">
              <a:latin typeface="Calibri"/>
              <a:ea typeface="Calibri"/>
              <a:cs typeface="Calibri"/>
              <a:sym typeface="Calibri"/>
            </a:endParaRPr>
          </a:p>
        </p:txBody>
      </p:sp>
      <p:sp>
        <p:nvSpPr>
          <p:cNvPr id="453" name="Google Shape;453;p65"/>
          <p:cNvSpPr txBox="1"/>
          <p:nvPr>
            <p:ph idx="4294967295" type="body"/>
          </p:nvPr>
        </p:nvSpPr>
        <p:spPr>
          <a:xfrm>
            <a:off x="670795" y="2336686"/>
            <a:ext cx="4935385" cy="3659165"/>
          </a:xfrm>
          <a:prstGeom prst="rect">
            <a:avLst/>
          </a:prstGeom>
          <a:noFill/>
          <a:ln>
            <a:noFill/>
          </a:ln>
        </p:spPr>
        <p:txBody>
          <a:bodyPr anchorCtr="0" anchor="t" bIns="34275" lIns="68550" spcFirstLastPara="1" rIns="68550" wrap="square" tIns="34275">
            <a:noAutofit/>
          </a:bodyPr>
          <a:lstStyle/>
          <a:p>
            <a:pPr indent="-342900" lvl="1" marL="835914" rtl="0" algn="l">
              <a:lnSpc>
                <a:spcPct val="94000"/>
              </a:lnSpc>
              <a:spcBef>
                <a:spcPts val="488"/>
              </a:spcBef>
              <a:spcAft>
                <a:spcPts val="0"/>
              </a:spcAft>
              <a:buClr>
                <a:schemeClr val="dk2"/>
              </a:buClr>
              <a:buSzPts val="2000"/>
              <a:buFont typeface="Arial"/>
              <a:buChar char="•"/>
            </a:pPr>
            <a:r>
              <a:rPr lang="en-US" sz="2800">
                <a:solidFill>
                  <a:schemeClr val="dk2"/>
                </a:solidFill>
                <a:latin typeface="Calibri"/>
                <a:ea typeface="Calibri"/>
                <a:cs typeface="Calibri"/>
                <a:sym typeface="Calibri"/>
              </a:rPr>
              <a:t>The Copper IUD works by causing a chemical change that damages sperm before it can meet the ovum or egg. </a:t>
            </a:r>
            <a:endParaRPr/>
          </a:p>
          <a:p>
            <a:pPr indent="-342900" lvl="1" marL="835914" rtl="0" algn="l">
              <a:lnSpc>
                <a:spcPct val="94000"/>
              </a:lnSpc>
              <a:spcBef>
                <a:spcPts val="488"/>
              </a:spcBef>
              <a:spcAft>
                <a:spcPts val="0"/>
              </a:spcAft>
              <a:buClr>
                <a:schemeClr val="dk2"/>
              </a:buClr>
              <a:buSzPts val="2000"/>
              <a:buFont typeface="Arial"/>
              <a:buChar char="•"/>
            </a:pPr>
            <a:r>
              <a:rPr lang="en-US" sz="2800">
                <a:solidFill>
                  <a:schemeClr val="dk2"/>
                </a:solidFill>
                <a:latin typeface="Calibri"/>
                <a:ea typeface="Calibri"/>
                <a:cs typeface="Calibri"/>
                <a:sym typeface="Calibri"/>
              </a:rPr>
              <a:t>Non-hormonal IUDs are immediately effective.</a:t>
            </a:r>
            <a:endParaRPr sz="2800">
              <a:solidFill>
                <a:schemeClr val="dk2"/>
              </a:solidFill>
              <a:latin typeface="Calibri"/>
              <a:ea typeface="Calibri"/>
              <a:cs typeface="Calibri"/>
              <a:sym typeface="Calibri"/>
            </a:endParaRPr>
          </a:p>
        </p:txBody>
      </p:sp>
      <p:pic>
        <p:nvPicPr>
          <p:cNvPr descr="illustration of uterus showing placement of IUD. " id="454" name="Google Shape;454;p65"/>
          <p:cNvPicPr preferRelativeResize="0"/>
          <p:nvPr>
            <p:ph idx="4294967295" type="body"/>
          </p:nvPr>
        </p:nvPicPr>
        <p:blipFill rotWithShape="1">
          <a:blip r:embed="rId3">
            <a:alphaModFix/>
          </a:blip>
          <a:srcRect b="0" l="0" r="0" t="0"/>
          <a:stretch/>
        </p:blipFill>
        <p:spPr>
          <a:xfrm>
            <a:off x="5587053" y="2336686"/>
            <a:ext cx="3155657" cy="3090337"/>
          </a:xfrm>
          <a:prstGeom prst="rect">
            <a:avLst/>
          </a:prstGeom>
          <a:noFill/>
          <a:ln>
            <a:noFill/>
          </a:ln>
        </p:spPr>
      </p:pic>
      <p:sp>
        <p:nvSpPr>
          <p:cNvPr id="455" name="Google Shape;455;p65"/>
          <p:cNvSpPr/>
          <p:nvPr/>
        </p:nvSpPr>
        <p:spPr>
          <a:xfrm>
            <a:off x="1533999" y="6275560"/>
            <a:ext cx="1962963" cy="36271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0" i="1" lang="en-US" sz="1200" u="none" cap="none" strike="noStrike">
                <a:solidFill>
                  <a:schemeClr val="dk2"/>
                </a:solidFill>
                <a:latin typeface="Arial"/>
                <a:ea typeface="Arial"/>
                <a:cs typeface="Arial"/>
                <a:sym typeface="Arial"/>
              </a:rPr>
              <a:t>Source: Ortiz, 1996</a:t>
            </a:r>
            <a:endParaRPr b="0" i="0" sz="1200" u="none" cap="none" strike="noStrike">
              <a:solidFill>
                <a:schemeClr val="dk2"/>
              </a:solidFill>
              <a:latin typeface="Arial"/>
              <a:ea typeface="Arial"/>
              <a:cs typeface="Arial"/>
              <a:sym typeface="Arial"/>
            </a:endParaRPr>
          </a:p>
        </p:txBody>
      </p:sp>
      <p:sp>
        <p:nvSpPr>
          <p:cNvPr id="456" name="Google Shape;456;p65"/>
          <p:cNvSpPr txBox="1"/>
          <p:nvPr>
            <p:ph idx="12" type="sldNum"/>
          </p:nvPr>
        </p:nvSpPr>
        <p:spPr>
          <a:xfrm>
            <a:off x="6553200" y="6194769"/>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6"/>
          <p:cNvSpPr txBox="1"/>
          <p:nvPr>
            <p:ph type="title"/>
          </p:nvPr>
        </p:nvSpPr>
        <p:spPr>
          <a:xfrm>
            <a:off x="796834" y="630732"/>
            <a:ext cx="7903029" cy="11144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Hormonal IUD</a:t>
            </a:r>
            <a:br>
              <a:rPr lang="en-US" sz="4400">
                <a:latin typeface="Calibri"/>
                <a:ea typeface="Calibri"/>
                <a:cs typeface="Calibri"/>
                <a:sym typeface="Calibri"/>
              </a:rPr>
            </a:br>
            <a:r>
              <a:rPr lang="en-US" sz="4400">
                <a:latin typeface="Calibri"/>
                <a:ea typeface="Calibri"/>
                <a:cs typeface="Calibri"/>
                <a:sym typeface="Calibri"/>
              </a:rPr>
              <a:t>Mechanism of Action </a:t>
            </a:r>
            <a:endParaRPr sz="4400">
              <a:latin typeface="Calibri"/>
              <a:ea typeface="Calibri"/>
              <a:cs typeface="Calibri"/>
              <a:sym typeface="Calibri"/>
            </a:endParaRPr>
          </a:p>
        </p:txBody>
      </p:sp>
      <p:sp>
        <p:nvSpPr>
          <p:cNvPr id="463" name="Google Shape;463;p66"/>
          <p:cNvSpPr/>
          <p:nvPr/>
        </p:nvSpPr>
        <p:spPr>
          <a:xfrm>
            <a:off x="568022" y="2047938"/>
            <a:ext cx="3905794" cy="2762123"/>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rPr b="0" i="0" lang="en-US" sz="2800" u="none" cap="none" strike="noStrike">
                <a:solidFill>
                  <a:schemeClr val="dk2"/>
                </a:solidFill>
                <a:latin typeface="Calibri"/>
                <a:ea typeface="Calibri"/>
                <a:cs typeface="Calibri"/>
                <a:sym typeface="Calibri"/>
              </a:rPr>
              <a:t>The effect of the hormone is primarily localized to the uterus</a:t>
            </a:r>
            <a:endParaRPr b="0" i="0" sz="2800" u="none" cap="none" strike="noStrike">
              <a:solidFill>
                <a:schemeClr val="dk2"/>
              </a:solidFill>
              <a:latin typeface="Calibri"/>
              <a:ea typeface="Calibri"/>
              <a:cs typeface="Calibri"/>
              <a:sym typeface="Calibri"/>
            </a:endParaRPr>
          </a:p>
        </p:txBody>
      </p:sp>
      <p:pic>
        <p:nvPicPr>
          <p:cNvPr descr="image of female internal reproductive system showing IUD mechanisms of actions: 1. Thickening of the cervical mucus, 2. inhibiition of sperm movement, and 3. thinning of the lining of the uterus. " id="464" name="Google Shape;464;p66"/>
          <p:cNvPicPr preferRelativeResize="0"/>
          <p:nvPr>
            <p:ph idx="1" type="body"/>
          </p:nvPr>
        </p:nvPicPr>
        <p:blipFill rotWithShape="1">
          <a:blip r:embed="rId3">
            <a:alphaModFix/>
          </a:blip>
          <a:srcRect b="0" l="0" r="0" t="0"/>
          <a:stretch/>
        </p:blipFill>
        <p:spPr>
          <a:xfrm>
            <a:off x="4026359" y="2346124"/>
            <a:ext cx="4549619" cy="3206931"/>
          </a:xfrm>
          <a:prstGeom prst="rect">
            <a:avLst/>
          </a:prstGeom>
          <a:noFill/>
          <a:ln>
            <a:noFill/>
          </a:ln>
        </p:spPr>
      </p:pic>
      <p:sp>
        <p:nvSpPr>
          <p:cNvPr id="465" name="Google Shape;465;p66"/>
          <p:cNvSpPr txBox="1"/>
          <p:nvPr/>
        </p:nvSpPr>
        <p:spPr>
          <a:xfrm>
            <a:off x="1395784" y="6229394"/>
            <a:ext cx="4297530" cy="253916"/>
          </a:xfrm>
          <a:prstGeom prst="rect">
            <a:avLst/>
          </a:prstGeom>
          <a:noFill/>
          <a:ln>
            <a:noFill/>
          </a:ln>
        </p:spPr>
        <p:txBody>
          <a:bodyPr anchorCtr="0" anchor="t" bIns="34275" lIns="68550" spcFirstLastPara="1" rIns="68550" wrap="square" tIns="34275">
            <a:noAutofit/>
          </a:bodyPr>
          <a:lstStyle/>
          <a:p>
            <a:pPr indent="0" lvl="0" marL="0" marR="0" rtl="0" algn="r">
              <a:lnSpc>
                <a:spcPct val="100000"/>
              </a:lnSpc>
              <a:spcBef>
                <a:spcPts val="0"/>
              </a:spcBef>
              <a:spcAft>
                <a:spcPts val="0"/>
              </a:spcAft>
              <a:buClr>
                <a:srgbClr val="000000"/>
              </a:buClr>
              <a:buSzPts val="1200"/>
              <a:buFont typeface="Arial"/>
              <a:buNone/>
            </a:pPr>
            <a:r>
              <a:rPr b="0" i="1" lang="en-US" sz="1200" u="none" cap="none" strike="noStrike">
                <a:solidFill>
                  <a:schemeClr val="dk2"/>
                </a:solidFill>
                <a:latin typeface="Arial"/>
                <a:ea typeface="Arial"/>
                <a:cs typeface="Arial"/>
                <a:sym typeface="Arial"/>
              </a:rPr>
              <a:t>Source : Bayer AG:LNG IUS Corporate Data Sheet Jan 2014</a:t>
            </a:r>
            <a:endParaRPr b="0" i="0" sz="1050" u="none" cap="none" strike="noStrike">
              <a:solidFill>
                <a:schemeClr val="dk2"/>
              </a:solidFill>
              <a:latin typeface="Arial"/>
              <a:ea typeface="Arial"/>
              <a:cs typeface="Arial"/>
              <a:sym typeface="Arial"/>
            </a:endParaRPr>
          </a:p>
        </p:txBody>
      </p:sp>
      <p:sp>
        <p:nvSpPr>
          <p:cNvPr id="466" name="Google Shape;466;p66"/>
          <p:cNvSpPr txBox="1"/>
          <p:nvPr>
            <p:ph idx="12" type="sldNum"/>
          </p:nvPr>
        </p:nvSpPr>
        <p:spPr>
          <a:xfrm>
            <a:off x="6566263" y="6118185"/>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467" name="Google Shape;467;p66"/>
          <p:cNvSpPr txBox="1"/>
          <p:nvPr/>
        </p:nvSpPr>
        <p:spPr>
          <a:xfrm>
            <a:off x="7813965" y="4810061"/>
            <a:ext cx="5225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accent1"/>
                </a:solidFill>
                <a:latin typeface="Arial"/>
                <a:ea typeface="Arial"/>
                <a:cs typeface="Arial"/>
                <a:sym typeface="Arial"/>
              </a:rPr>
              <a:t>plug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7"/>
          <p:cNvSpPr txBox="1"/>
          <p:nvPr>
            <p:ph type="title"/>
          </p:nvPr>
        </p:nvSpPr>
        <p:spPr>
          <a:xfrm>
            <a:off x="457199" y="274638"/>
            <a:ext cx="8399417"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300"/>
              <a:buFont typeface="Calibri"/>
              <a:buNone/>
            </a:pPr>
            <a:r>
              <a:rPr lang="en-US" sz="3200"/>
              <a:t>Hormonal IUDs / Levonorgestrel IUDs (LNG-IUD)</a:t>
            </a:r>
            <a:endParaRPr sz="3200"/>
          </a:p>
        </p:txBody>
      </p:sp>
      <p:sp>
        <p:nvSpPr>
          <p:cNvPr id="473" name="Google Shape;473;p67"/>
          <p:cNvSpPr txBox="1"/>
          <p:nvPr>
            <p:ph idx="1" type="body"/>
          </p:nvPr>
        </p:nvSpPr>
        <p:spPr>
          <a:xfrm>
            <a:off x="1162594" y="1260567"/>
            <a:ext cx="7406640" cy="4525963"/>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chemeClr val="dk2"/>
              </a:buClr>
              <a:buSzPts val="1800"/>
              <a:buChar char="•"/>
            </a:pPr>
            <a:r>
              <a:rPr lang="en-US">
                <a:solidFill>
                  <a:schemeClr val="dk2"/>
                </a:solidFill>
              </a:rPr>
              <a:t>A T-shaped plastic device that steadily releases a small amount of the hormone levonorgestrel each day</a:t>
            </a:r>
            <a:endParaRPr>
              <a:solidFill>
                <a:schemeClr val="dk2"/>
              </a:solidFill>
            </a:endParaRPr>
          </a:p>
          <a:p>
            <a:pPr indent="-342900" lvl="0" marL="457200" rtl="0" algn="l">
              <a:lnSpc>
                <a:spcPct val="100000"/>
              </a:lnSpc>
              <a:spcBef>
                <a:spcPts val="360"/>
              </a:spcBef>
              <a:spcAft>
                <a:spcPts val="0"/>
              </a:spcAft>
              <a:buClr>
                <a:schemeClr val="dk2"/>
              </a:buClr>
              <a:buSzPts val="1800"/>
              <a:buChar char="•"/>
            </a:pPr>
            <a:r>
              <a:rPr lang="en-US">
                <a:solidFill>
                  <a:schemeClr val="dk2"/>
                </a:solidFill>
              </a:rPr>
              <a:t>Requires a trained and competent provider for insertion and removal</a:t>
            </a:r>
            <a:endParaRPr>
              <a:solidFill>
                <a:schemeClr val="dk2"/>
              </a:solidFill>
            </a:endParaRPr>
          </a:p>
          <a:p>
            <a:pPr indent="-342900" lvl="0" marL="457200" rtl="0" algn="l">
              <a:lnSpc>
                <a:spcPct val="100000"/>
              </a:lnSpc>
              <a:spcBef>
                <a:spcPts val="360"/>
              </a:spcBef>
              <a:spcAft>
                <a:spcPts val="0"/>
              </a:spcAft>
              <a:buClr>
                <a:schemeClr val="dk2"/>
              </a:buClr>
              <a:buSzPts val="1800"/>
              <a:buChar char="•"/>
            </a:pPr>
            <a:r>
              <a:rPr lang="en-US">
                <a:solidFill>
                  <a:schemeClr val="dk2"/>
                </a:solidFill>
              </a:rPr>
              <a:t>Slightly more effective than copper IUDs</a:t>
            </a:r>
            <a:endParaRPr>
              <a:solidFill>
                <a:schemeClr val="dk2"/>
              </a:solidFill>
            </a:endParaRPr>
          </a:p>
          <a:p>
            <a:pPr indent="-342900" lvl="0" marL="457200" rtl="0" algn="l">
              <a:lnSpc>
                <a:spcPct val="100000"/>
              </a:lnSpc>
              <a:spcBef>
                <a:spcPts val="360"/>
              </a:spcBef>
              <a:spcAft>
                <a:spcPts val="0"/>
              </a:spcAft>
              <a:buClr>
                <a:schemeClr val="dk2"/>
              </a:buClr>
              <a:buSzPts val="1800"/>
              <a:buChar char="•"/>
            </a:pPr>
            <a:r>
              <a:rPr lang="en-US">
                <a:solidFill>
                  <a:schemeClr val="dk2"/>
                </a:solidFill>
              </a:rPr>
              <a:t>Shorter duration of use: 3-7 years, depending on brand</a:t>
            </a:r>
            <a:endParaRPr>
              <a:solidFill>
                <a:schemeClr val="dk2"/>
              </a:solidFill>
            </a:endParaRPr>
          </a:p>
          <a:p>
            <a:pPr indent="-342900" lvl="0" marL="457200" rtl="0" algn="l">
              <a:lnSpc>
                <a:spcPct val="100000"/>
              </a:lnSpc>
              <a:spcBef>
                <a:spcPts val="360"/>
              </a:spcBef>
              <a:spcAft>
                <a:spcPts val="0"/>
              </a:spcAft>
              <a:buClr>
                <a:schemeClr val="dk2"/>
              </a:buClr>
              <a:buSzPts val="1800"/>
              <a:buChar char="•"/>
            </a:pPr>
            <a:r>
              <a:rPr lang="en-US">
                <a:solidFill>
                  <a:schemeClr val="dk2"/>
                </a:solidFill>
              </a:rPr>
              <a:t>Work by preventing sperm from fertilizing an egg</a:t>
            </a:r>
            <a:endParaRPr>
              <a:solidFill>
                <a:schemeClr val="dk2"/>
              </a:solidFill>
            </a:endParaRPr>
          </a:p>
          <a:p>
            <a:pPr indent="-342900" lvl="0" marL="457200" rtl="0" algn="l">
              <a:lnSpc>
                <a:spcPct val="100000"/>
              </a:lnSpc>
              <a:spcBef>
                <a:spcPts val="360"/>
              </a:spcBef>
              <a:spcAft>
                <a:spcPts val="0"/>
              </a:spcAft>
              <a:buClr>
                <a:schemeClr val="dk2"/>
              </a:buClr>
              <a:buSzPts val="1800"/>
              <a:buChar char="•"/>
            </a:pPr>
            <a:r>
              <a:rPr lang="en-US">
                <a:solidFill>
                  <a:schemeClr val="dk2"/>
                </a:solidFill>
              </a:rPr>
              <a:t>Side effects: lighter/no bleeding and other side effects related to the hormone such as headaches, acne, breast tenderness, mood changes</a:t>
            </a:r>
            <a:endParaRPr>
              <a:solidFill>
                <a:schemeClr val="dk2"/>
              </a:solidFill>
            </a:endParaRPr>
          </a:p>
          <a:p>
            <a:pPr indent="-342900" lvl="0" marL="457200" rtl="0" algn="l">
              <a:lnSpc>
                <a:spcPct val="100000"/>
              </a:lnSpc>
              <a:spcBef>
                <a:spcPts val="360"/>
              </a:spcBef>
              <a:spcAft>
                <a:spcPts val="0"/>
              </a:spcAft>
              <a:buClr>
                <a:schemeClr val="dk2"/>
              </a:buClr>
              <a:buSzPts val="1800"/>
              <a:buChar char="•"/>
            </a:pPr>
            <a:r>
              <a:rPr lang="en-US">
                <a:solidFill>
                  <a:schemeClr val="dk2"/>
                </a:solidFill>
              </a:rPr>
              <a:t>Typically less available and more expensive than copper IUDs</a:t>
            </a:r>
            <a:endParaRPr>
              <a:solidFill>
                <a:schemeClr val="dk2"/>
              </a:solidFill>
            </a:endParaRPr>
          </a:p>
        </p:txBody>
      </p:sp>
      <p:sp>
        <p:nvSpPr>
          <p:cNvPr id="474" name="Google Shape;474;p6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78" name="Shape 478"/>
        <p:cNvGrpSpPr/>
        <p:nvPr/>
      </p:nvGrpSpPr>
      <p:grpSpPr>
        <a:xfrm>
          <a:off x="0" y="0"/>
          <a:ext cx="0" cy="0"/>
          <a:chOff x="0" y="0"/>
          <a:chExt cx="0" cy="0"/>
        </a:xfrm>
      </p:grpSpPr>
      <p:sp>
        <p:nvSpPr>
          <p:cNvPr id="479" name="Google Shape;479;p68"/>
          <p:cNvSpPr txBox="1"/>
          <p:nvPr>
            <p:ph type="title"/>
          </p:nvPr>
        </p:nvSpPr>
        <p:spPr>
          <a:xfrm>
            <a:off x="0" y="96864"/>
            <a:ext cx="9042400" cy="59546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11111"/>
              <a:buFont typeface="Calibri"/>
              <a:buNone/>
            </a:pPr>
            <a:br>
              <a:rPr lang="en-US" sz="4900">
                <a:solidFill>
                  <a:srgbClr val="FF0000"/>
                </a:solidFill>
              </a:rPr>
            </a:br>
            <a:r>
              <a:rPr lang="en-US" sz="4900">
                <a:solidFill>
                  <a:schemeClr val="dk2"/>
                </a:solidFill>
              </a:rPr>
              <a:t>Differences: Copper vs LNG-IUDs</a:t>
            </a:r>
            <a:br>
              <a:rPr lang="en-US"/>
            </a:br>
            <a:endParaRPr/>
          </a:p>
        </p:txBody>
      </p:sp>
      <p:graphicFrame>
        <p:nvGraphicFramePr>
          <p:cNvPr id="480" name="Google Shape;480;p68"/>
          <p:cNvGraphicFramePr/>
          <p:nvPr/>
        </p:nvGraphicFramePr>
        <p:xfrm>
          <a:off x="261257" y="871353"/>
          <a:ext cx="3000000" cy="3000000"/>
        </p:xfrm>
        <a:graphic>
          <a:graphicData uri="http://schemas.openxmlformats.org/drawingml/2006/table">
            <a:tbl>
              <a:tblPr bandRow="1" firstCol="1" firstRow="1">
                <a:noFill/>
                <a:tableStyleId>{8CDE786D-3B88-49D4-8341-AE4A628F61DE}</a:tableStyleId>
              </a:tblPr>
              <a:tblGrid>
                <a:gridCol w="1254025"/>
                <a:gridCol w="3200400"/>
                <a:gridCol w="4167050"/>
              </a:tblGrid>
              <a:tr h="151000">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 </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COPPER IUDs</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LNG-IUDs</a:t>
                      </a:r>
                      <a:endParaRPr sz="1450" u="none" cap="none" strike="noStrike">
                        <a:latin typeface="Calibri"/>
                        <a:ea typeface="Calibri"/>
                        <a:cs typeface="Calibri"/>
                        <a:sym typeface="Calibri"/>
                      </a:endParaRPr>
                    </a:p>
                  </a:txBody>
                  <a:tcPr marT="0" marB="0" marR="60400" marL="60400"/>
                </a:tc>
              </a:tr>
              <a:tr h="467000">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Appearance</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T-shaped plastic device with copper sleeves or wire wrapped around them</a:t>
                      </a:r>
                      <a:endParaRPr sz="1450" u="none" cap="none" strike="noStrike">
                        <a:solidFill>
                          <a:srgbClr val="273343"/>
                        </a:solidFill>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T-shaped plastic device with the hormone reservoir in the stem of the T frame</a:t>
                      </a:r>
                      <a:endParaRPr sz="1450" u="none" cap="none" strike="noStrike">
                        <a:solidFill>
                          <a:srgbClr val="273343"/>
                        </a:solidFill>
                        <a:latin typeface="Calibri"/>
                        <a:ea typeface="Calibri"/>
                        <a:cs typeface="Calibri"/>
                        <a:sym typeface="Calibri"/>
                      </a:endParaRPr>
                    </a:p>
                  </a:txBody>
                  <a:tcPr marT="0" marB="0" marR="60400" marL="60400">
                    <a:solidFill>
                      <a:srgbClr val="CDE0F2"/>
                    </a:solidFill>
                  </a:tcPr>
                </a:tc>
              </a:tr>
              <a:tr h="309000">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Lasts for</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10-12 years depending on brand and national guidelines</a:t>
                      </a:r>
                      <a:endParaRPr sz="1450" u="none" cap="none" strike="noStrike">
                        <a:solidFill>
                          <a:srgbClr val="273343"/>
                        </a:solidFill>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3-7 years depending on brand</a:t>
                      </a:r>
                      <a:endParaRPr sz="1450" u="none" cap="none" strike="noStrike">
                        <a:solidFill>
                          <a:srgbClr val="273343"/>
                        </a:solidFill>
                        <a:latin typeface="Calibri"/>
                        <a:ea typeface="Calibri"/>
                        <a:cs typeface="Calibri"/>
                        <a:sym typeface="Calibri"/>
                      </a:endParaRPr>
                    </a:p>
                  </a:txBody>
                  <a:tcPr marT="0" marB="0" marR="60400" marL="60400">
                    <a:solidFill>
                      <a:srgbClr val="E6EFF8"/>
                    </a:solidFill>
                  </a:tcPr>
                </a:tc>
              </a:tr>
              <a:tr h="467000">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Effectiveness</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Very effective; 6 per 1,000 women using perfectly will become pregnant in the first year</a:t>
                      </a:r>
                      <a:endParaRPr sz="1450" u="none" cap="none" strike="noStrike">
                        <a:solidFill>
                          <a:srgbClr val="273343"/>
                        </a:solidFill>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Very effective; less than 2 per 1,000 women using perfectly will become pregnant in first year</a:t>
                      </a:r>
                      <a:endParaRPr sz="1450" u="none" cap="none" strike="noStrike">
                        <a:solidFill>
                          <a:srgbClr val="273343"/>
                        </a:solidFill>
                        <a:latin typeface="Calibri"/>
                        <a:ea typeface="Calibri"/>
                        <a:cs typeface="Calibri"/>
                        <a:sym typeface="Calibri"/>
                      </a:endParaRPr>
                    </a:p>
                  </a:txBody>
                  <a:tcPr marT="0" marB="0" marR="60400" marL="60400">
                    <a:solidFill>
                      <a:srgbClr val="CDE0F2"/>
                    </a:solidFill>
                  </a:tcPr>
                </a:tc>
              </a:tr>
              <a:tr h="309000">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Hormones</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No hormones</a:t>
                      </a:r>
                      <a:endParaRPr sz="1450" u="none" cap="none" strike="noStrike">
                        <a:solidFill>
                          <a:srgbClr val="273343"/>
                        </a:solidFill>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Small amounts of the hormone levonorgestrel</a:t>
                      </a:r>
                      <a:endParaRPr sz="1450" u="none" cap="none" strike="noStrike">
                        <a:solidFill>
                          <a:srgbClr val="273343"/>
                        </a:solidFill>
                        <a:latin typeface="Calibri"/>
                        <a:ea typeface="Calibri"/>
                        <a:cs typeface="Calibri"/>
                        <a:sym typeface="Calibri"/>
                      </a:endParaRPr>
                    </a:p>
                  </a:txBody>
                  <a:tcPr marT="0" marB="0" marR="60400" marL="60400">
                    <a:solidFill>
                      <a:srgbClr val="E6EFF8"/>
                    </a:solidFill>
                  </a:tcPr>
                </a:tc>
              </a:tr>
              <a:tr h="625000">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Works by</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Causes a chemical change that interferes with sperm motility and prevents sperm and egg from meeting</a:t>
                      </a:r>
                      <a:endParaRPr sz="1450" u="none" cap="none" strike="noStrike">
                        <a:solidFill>
                          <a:srgbClr val="273343"/>
                        </a:solidFill>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Thickens cervical mucus, interferes with movement of the sperm, so the sperm and the egg do not meet</a:t>
                      </a:r>
                      <a:endParaRPr sz="1450" u="none" cap="none" strike="noStrike">
                        <a:solidFill>
                          <a:srgbClr val="273343"/>
                        </a:solidFill>
                        <a:latin typeface="Calibri"/>
                        <a:ea typeface="Calibri"/>
                        <a:cs typeface="Calibri"/>
                        <a:sym typeface="Calibri"/>
                      </a:endParaRPr>
                    </a:p>
                  </a:txBody>
                  <a:tcPr marT="0" marB="0" marR="60400" marL="60400">
                    <a:solidFill>
                      <a:srgbClr val="CDE0F2"/>
                    </a:solidFill>
                  </a:tcPr>
                </a:tc>
              </a:tr>
              <a:tr h="625000">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Side effects</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Changes in bleeding patterns including prolonged and heavy monthly bleeding, more cramps and pain during monthly bleeding</a:t>
                      </a:r>
                      <a:endParaRPr sz="1450" u="none" cap="none" strike="noStrike">
                        <a:solidFill>
                          <a:srgbClr val="273343"/>
                        </a:solidFill>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None/>
                      </a:pPr>
                      <a:r>
                        <a:rPr lang="en-US" sz="1450" u="none" cap="none" strike="noStrike">
                          <a:solidFill>
                            <a:srgbClr val="273343"/>
                          </a:solidFill>
                          <a:latin typeface="Calibri"/>
                          <a:ea typeface="Calibri"/>
                          <a:cs typeface="Calibri"/>
                          <a:sym typeface="Calibri"/>
                        </a:rPr>
                        <a:t>Changes in bleeding patterns including lighter bleeding, fewer days of bleeding, or no bleeding. Mild systemic side effects such as headaches, breast tenderness</a:t>
                      </a:r>
                      <a:endParaRPr sz="1450" u="none" cap="none" strike="noStrike">
                        <a:solidFill>
                          <a:srgbClr val="273343"/>
                        </a:solidFill>
                        <a:latin typeface="Calibri"/>
                        <a:ea typeface="Calibri"/>
                        <a:cs typeface="Calibri"/>
                        <a:sym typeface="Calibri"/>
                      </a:endParaRPr>
                    </a:p>
                  </a:txBody>
                  <a:tcPr marT="0" marB="0" marR="60400" marL="60400">
                    <a:solidFill>
                      <a:srgbClr val="E6EFF8"/>
                    </a:solidFill>
                  </a:tcPr>
                </a:tc>
              </a:tr>
              <a:tr h="1572975">
                <a:tc>
                  <a:txBody>
                    <a:bodyPr/>
                    <a:lstStyle/>
                    <a:p>
                      <a:pPr indent="0" lvl="0" marL="0" marR="0" rtl="0" algn="l">
                        <a:lnSpc>
                          <a:spcPct val="107000"/>
                        </a:lnSpc>
                        <a:spcBef>
                          <a:spcPts val="0"/>
                        </a:spcBef>
                        <a:spcAft>
                          <a:spcPts val="0"/>
                        </a:spcAft>
                        <a:buNone/>
                      </a:pPr>
                      <a:r>
                        <a:rPr lang="en-US" sz="1450" u="none" cap="none" strike="noStrike">
                          <a:latin typeface="Calibri"/>
                          <a:ea typeface="Calibri"/>
                          <a:cs typeface="Calibri"/>
                          <a:sym typeface="Calibri"/>
                        </a:rPr>
                        <a:t>Additional considerat-ions</a:t>
                      </a:r>
                      <a:endParaRPr sz="1450" u="none" cap="none" strike="noStrike">
                        <a:latin typeface="Calibri"/>
                        <a:ea typeface="Calibri"/>
                        <a:cs typeface="Calibri"/>
                        <a:sym typeface="Calibri"/>
                      </a:endParaRPr>
                    </a:p>
                  </a:txBody>
                  <a:tcPr marT="0" marB="0" marR="60400" marL="60400"/>
                </a:tc>
                <a:tc>
                  <a:txBody>
                    <a:bodyPr/>
                    <a:lstStyle/>
                    <a:p>
                      <a:pPr indent="-342900" lvl="0" marL="342900" marR="0" rtl="0" algn="l">
                        <a:lnSpc>
                          <a:spcPct val="107000"/>
                        </a:lnSpc>
                        <a:spcBef>
                          <a:spcPts val="0"/>
                        </a:spcBef>
                        <a:spcAft>
                          <a:spcPts val="0"/>
                        </a:spcAft>
                        <a:buClr>
                          <a:srgbClr val="000000"/>
                        </a:buClr>
                        <a:buSzPts val="1450"/>
                        <a:buFont typeface="Noto Sans Symbols"/>
                        <a:buChar char="∙"/>
                      </a:pPr>
                      <a:r>
                        <a:rPr lang="en-US" sz="1450" u="none" cap="none" strike="noStrike">
                          <a:solidFill>
                            <a:srgbClr val="273343"/>
                          </a:solidFill>
                          <a:latin typeface="Calibri"/>
                          <a:ea typeface="Calibri"/>
                          <a:cs typeface="Calibri"/>
                          <a:sym typeface="Calibri"/>
                        </a:rPr>
                        <a:t>May contribute to anemia if woman has low iron stores</a:t>
                      </a:r>
                      <a:endParaRPr/>
                    </a:p>
                    <a:p>
                      <a:pPr indent="-342900" lvl="0" marL="342900" marR="0" rtl="0" algn="l">
                        <a:lnSpc>
                          <a:spcPct val="107000"/>
                        </a:lnSpc>
                        <a:spcBef>
                          <a:spcPts val="0"/>
                        </a:spcBef>
                        <a:spcAft>
                          <a:spcPts val="0"/>
                        </a:spcAft>
                        <a:buClr>
                          <a:srgbClr val="000000"/>
                        </a:buClr>
                        <a:buSzPts val="1450"/>
                        <a:buFont typeface="Noto Sans Symbols"/>
                        <a:buChar char="∙"/>
                      </a:pPr>
                      <a:r>
                        <a:rPr lang="en-US" sz="1450" u="none" cap="none" strike="noStrike">
                          <a:solidFill>
                            <a:srgbClr val="273343"/>
                          </a:solidFill>
                          <a:latin typeface="Calibri"/>
                          <a:ea typeface="Calibri"/>
                          <a:cs typeface="Calibri"/>
                          <a:sym typeface="Calibri"/>
                        </a:rPr>
                        <a:t>May be more easily available and less expensive than LNG-IUDs</a:t>
                      </a:r>
                      <a:endParaRPr/>
                    </a:p>
                    <a:p>
                      <a:pPr indent="-342900" lvl="0" marL="342900" marR="0" rtl="0" algn="l">
                        <a:lnSpc>
                          <a:spcPct val="107000"/>
                        </a:lnSpc>
                        <a:spcBef>
                          <a:spcPts val="0"/>
                        </a:spcBef>
                        <a:spcAft>
                          <a:spcPts val="0"/>
                        </a:spcAft>
                        <a:buClr>
                          <a:srgbClr val="000000"/>
                        </a:buClr>
                        <a:buSzPts val="1450"/>
                        <a:buFont typeface="Noto Sans Symbols"/>
                        <a:buChar char="∙"/>
                      </a:pPr>
                      <a:r>
                        <a:rPr lang="en-US" sz="1450" u="none" cap="none" strike="noStrike">
                          <a:solidFill>
                            <a:srgbClr val="273343"/>
                          </a:solidFill>
                          <a:latin typeface="Calibri"/>
                          <a:ea typeface="Calibri"/>
                          <a:cs typeface="Calibri"/>
                          <a:sym typeface="Calibri"/>
                        </a:rPr>
                        <a:t>Can be used as emergency contraception</a:t>
                      </a:r>
                      <a:endParaRPr sz="1450" u="none" cap="none" strike="noStrike">
                        <a:solidFill>
                          <a:srgbClr val="273343"/>
                        </a:solidFill>
                        <a:latin typeface="Calibri"/>
                        <a:ea typeface="Calibri"/>
                        <a:cs typeface="Calibri"/>
                        <a:sym typeface="Calibri"/>
                      </a:endParaRPr>
                    </a:p>
                  </a:txBody>
                  <a:tcPr marT="0" marB="0" marR="60400" marL="60400">
                    <a:solidFill>
                      <a:srgbClr val="CDE0F2"/>
                    </a:solidFill>
                  </a:tcPr>
                </a:tc>
                <a:tc>
                  <a:txBody>
                    <a:bodyPr/>
                    <a:lstStyle/>
                    <a:p>
                      <a:pPr indent="-342900" lvl="0" marL="342900" marR="0" rtl="0" algn="l">
                        <a:lnSpc>
                          <a:spcPct val="107000"/>
                        </a:lnSpc>
                        <a:spcBef>
                          <a:spcPts val="0"/>
                        </a:spcBef>
                        <a:spcAft>
                          <a:spcPts val="0"/>
                        </a:spcAft>
                        <a:buClr>
                          <a:srgbClr val="000000"/>
                        </a:buClr>
                        <a:buSzPts val="1450"/>
                        <a:buFont typeface="Noto Sans Symbols"/>
                        <a:buChar char="∙"/>
                      </a:pPr>
                      <a:r>
                        <a:rPr lang="en-US" sz="1450" u="none" cap="none" strike="noStrike">
                          <a:solidFill>
                            <a:srgbClr val="273343"/>
                          </a:solidFill>
                          <a:latin typeface="Calibri"/>
                          <a:ea typeface="Calibri"/>
                          <a:cs typeface="Calibri"/>
                          <a:sym typeface="Calibri"/>
                        </a:rPr>
                        <a:t>Helps protect against iron deficiency anemia</a:t>
                      </a:r>
                      <a:endParaRPr/>
                    </a:p>
                    <a:p>
                      <a:pPr indent="-342900" lvl="0" marL="342900" marR="0" rtl="0" algn="l">
                        <a:lnSpc>
                          <a:spcPct val="107000"/>
                        </a:lnSpc>
                        <a:spcBef>
                          <a:spcPts val="0"/>
                        </a:spcBef>
                        <a:spcAft>
                          <a:spcPts val="0"/>
                        </a:spcAft>
                        <a:buClr>
                          <a:srgbClr val="000000"/>
                        </a:buClr>
                        <a:buSzPts val="1450"/>
                        <a:buFont typeface="Noto Sans Symbols"/>
                        <a:buChar char="∙"/>
                      </a:pPr>
                      <a:r>
                        <a:rPr lang="en-US" sz="1450" u="none" cap="none" strike="noStrike">
                          <a:solidFill>
                            <a:srgbClr val="273343"/>
                          </a:solidFill>
                          <a:latin typeface="Calibri"/>
                          <a:ea typeface="Calibri"/>
                          <a:cs typeface="Calibri"/>
                          <a:sym typeface="Calibri"/>
                        </a:rPr>
                        <a:t>Reduces menstrual cramps, heavy monthly bleeding, and pelvic pain and irregular bleeding from uterine fibroids and endometriosis </a:t>
                      </a:r>
                      <a:endParaRPr/>
                    </a:p>
                    <a:p>
                      <a:pPr indent="-342900" lvl="0" marL="342900" marR="0" rtl="0" algn="l">
                        <a:lnSpc>
                          <a:spcPct val="107000"/>
                        </a:lnSpc>
                        <a:spcBef>
                          <a:spcPts val="0"/>
                        </a:spcBef>
                        <a:spcAft>
                          <a:spcPts val="0"/>
                        </a:spcAft>
                        <a:buClr>
                          <a:srgbClr val="000000"/>
                        </a:buClr>
                        <a:buSzPts val="1450"/>
                        <a:buFont typeface="Noto Sans Symbols"/>
                        <a:buChar char="∙"/>
                      </a:pPr>
                      <a:r>
                        <a:rPr lang="en-US" sz="1450" u="none" cap="none" strike="noStrike">
                          <a:solidFill>
                            <a:srgbClr val="273343"/>
                          </a:solidFill>
                          <a:latin typeface="Calibri"/>
                          <a:ea typeface="Calibri"/>
                          <a:cs typeface="Calibri"/>
                          <a:sym typeface="Calibri"/>
                        </a:rPr>
                        <a:t>Not used as emergency contraception. Must wait for at least 6 days to insert after taking UPA emergency contraception to avoid drug interaction</a:t>
                      </a:r>
                      <a:endParaRPr sz="1450" u="none" cap="none" strike="noStrike">
                        <a:solidFill>
                          <a:srgbClr val="273343"/>
                        </a:solidFill>
                        <a:latin typeface="Calibri"/>
                        <a:ea typeface="Calibri"/>
                        <a:cs typeface="Calibri"/>
                        <a:sym typeface="Calibri"/>
                      </a:endParaRPr>
                    </a:p>
                  </a:txBody>
                  <a:tcPr marT="0" marB="0" marR="60400" marL="60400">
                    <a:solidFill>
                      <a:srgbClr val="CDE0F2"/>
                    </a:solidFill>
                  </a:tcPr>
                </a:tc>
              </a:tr>
            </a:tbl>
          </a:graphicData>
        </a:graphic>
      </p:graphicFrame>
      <p:sp>
        <p:nvSpPr>
          <p:cNvPr id="481" name="Google Shape;481;p68"/>
          <p:cNvSpPr txBox="1"/>
          <p:nvPr>
            <p:ph idx="12" type="sldNum"/>
          </p:nvPr>
        </p:nvSpPr>
        <p:spPr>
          <a:xfrm>
            <a:off x="6749141" y="653889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482" name="Google Shape;482;p68"/>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9"/>
          <p:cNvSpPr txBox="1"/>
          <p:nvPr>
            <p:ph idx="4294967295" type="title"/>
          </p:nvPr>
        </p:nvSpPr>
        <p:spPr>
          <a:xfrm>
            <a:off x="632377" y="322705"/>
            <a:ext cx="8533780" cy="642938"/>
          </a:xfrm>
          <a:prstGeom prst="rect">
            <a:avLst/>
          </a:prstGeom>
          <a:noFill/>
          <a:ln>
            <a:noFill/>
          </a:ln>
        </p:spPr>
        <p:txBody>
          <a:bodyPr anchorCtr="0" anchor="t" bIns="34275" lIns="68550" spcFirstLastPara="1" rIns="68550" wrap="square" tIns="34275">
            <a:noAutofit/>
          </a:bodyPr>
          <a:lstStyle/>
          <a:p>
            <a:pPr indent="0" lvl="0" marL="0" rtl="0" algn="l">
              <a:lnSpc>
                <a:spcPct val="95000"/>
              </a:lnSpc>
              <a:spcBef>
                <a:spcPts val="0"/>
              </a:spcBef>
              <a:spcAft>
                <a:spcPts val="0"/>
              </a:spcAft>
              <a:buClr>
                <a:schemeClr val="dk2"/>
              </a:buClr>
              <a:buSzPts val="3200"/>
              <a:buFont typeface="Arial"/>
              <a:buNone/>
            </a:pPr>
            <a:r>
              <a:rPr lang="en-US" sz="4400">
                <a:latin typeface="Arial"/>
                <a:ea typeface="Arial"/>
                <a:cs typeface="Arial"/>
                <a:sym typeface="Arial"/>
              </a:rPr>
              <a:t>Effectiveness of IUDs</a:t>
            </a:r>
            <a:endParaRPr sz="4400"/>
          </a:p>
        </p:txBody>
      </p:sp>
      <p:sp>
        <p:nvSpPr>
          <p:cNvPr id="488" name="Google Shape;488;p69"/>
          <p:cNvSpPr txBox="1"/>
          <p:nvPr/>
        </p:nvSpPr>
        <p:spPr>
          <a:xfrm>
            <a:off x="632377" y="1240045"/>
            <a:ext cx="7740914" cy="45719"/>
          </a:xfrm>
          <a:prstGeom prst="rect">
            <a:avLst/>
          </a:prstGeom>
          <a:noFill/>
          <a:ln>
            <a:noFill/>
          </a:ln>
        </p:spPr>
        <p:txBody>
          <a:bodyPr anchorCtr="0" anchor="t" bIns="34275" lIns="68550" spcFirstLastPara="1" rIns="68550" wrap="square" tIns="34275">
            <a:noAutofit/>
          </a:bodyPr>
          <a:lstStyle/>
          <a:p>
            <a:pPr indent="0" lvl="0" marL="0" marR="0" rtl="0" algn="l">
              <a:lnSpc>
                <a:spcPct val="95000"/>
              </a:lnSpc>
              <a:spcBef>
                <a:spcPts val="0"/>
              </a:spcBef>
              <a:spcAft>
                <a:spcPts val="0"/>
              </a:spcAft>
              <a:buClr>
                <a:srgbClr val="000000"/>
              </a:buClr>
              <a:buSzPts val="1350"/>
              <a:buFont typeface="Arial"/>
              <a:buNone/>
            </a:pPr>
            <a:r>
              <a:rPr b="0" i="0" lang="en-US" sz="2800" u="none" cap="none" strike="noStrike">
                <a:solidFill>
                  <a:schemeClr val="dk2"/>
                </a:solidFill>
                <a:latin typeface="Calibri"/>
                <a:ea typeface="Calibri"/>
                <a:cs typeface="Calibri"/>
                <a:sym typeface="Calibri"/>
              </a:rPr>
              <a:t>In this progression of effectiveness, where would you place IUDs?</a:t>
            </a:r>
            <a:endParaRPr b="0" i="0" sz="2800" u="none" cap="none" strike="noStrike">
              <a:solidFill>
                <a:schemeClr val="dk2"/>
              </a:solidFill>
              <a:latin typeface="Calibri"/>
              <a:ea typeface="Calibri"/>
              <a:cs typeface="Calibri"/>
              <a:sym typeface="Calibri"/>
            </a:endParaRPr>
          </a:p>
        </p:txBody>
      </p:sp>
      <p:graphicFrame>
        <p:nvGraphicFramePr>
          <p:cNvPr id="489" name="Google Shape;489;p69"/>
          <p:cNvGraphicFramePr/>
          <p:nvPr/>
        </p:nvGraphicFramePr>
        <p:xfrm>
          <a:off x="2800683" y="2637050"/>
          <a:ext cx="3000000" cy="3000000"/>
        </p:xfrm>
        <a:graphic>
          <a:graphicData uri="http://schemas.openxmlformats.org/drawingml/2006/table">
            <a:tbl>
              <a:tblPr>
                <a:noFill/>
                <a:tableStyleId>{8040E4F4-98A5-4369-B9F0-1F58DAC7343B}</a:tableStyleId>
              </a:tblPr>
              <a:tblGrid>
                <a:gridCol w="5003725"/>
              </a:tblGrid>
              <a:tr h="937225">
                <a:tc>
                  <a:txBody>
                    <a:bodyPr/>
                    <a:lstStyle/>
                    <a:p>
                      <a:pPr indent="0" lvl="0" marL="0" marR="0" rtl="0" algn="ctr">
                        <a:lnSpc>
                          <a:spcPct val="100000"/>
                        </a:lnSpc>
                        <a:spcBef>
                          <a:spcPts val="0"/>
                        </a:spcBef>
                        <a:spcAft>
                          <a:spcPts val="0"/>
                        </a:spcAft>
                        <a:buClr>
                          <a:srgbClr val="002A6C"/>
                        </a:buClr>
                        <a:buSzPts val="1500"/>
                        <a:buFont typeface="Arial"/>
                        <a:buNone/>
                      </a:pPr>
                      <a:r>
                        <a:rPr b="1" i="0" lang="en-US" sz="2200" u="none" cap="none" strike="noStrike">
                          <a:solidFill>
                            <a:srgbClr val="002A6C"/>
                          </a:solidFill>
                          <a:latin typeface="Calibri"/>
                          <a:ea typeface="Calibri"/>
                          <a:cs typeface="Calibri"/>
                          <a:sym typeface="Calibri"/>
                        </a:rPr>
                        <a:t>Male Sterilization</a:t>
                      </a:r>
                      <a:endParaRPr sz="2200" u="none" cap="none" strike="noStrike">
                        <a:solidFill>
                          <a:srgbClr val="002A6C"/>
                        </a:solidFill>
                        <a:latin typeface="Calibri"/>
                        <a:ea typeface="Calibri"/>
                        <a:cs typeface="Calibri"/>
                        <a:sym typeface="Calibri"/>
                      </a:endParaRPr>
                    </a:p>
                    <a:p>
                      <a:pPr indent="0" lvl="0" marL="0" marR="0" rtl="0" algn="ctr">
                        <a:lnSpc>
                          <a:spcPct val="100000"/>
                        </a:lnSpc>
                        <a:spcBef>
                          <a:spcPts val="300"/>
                        </a:spcBef>
                        <a:spcAft>
                          <a:spcPts val="0"/>
                        </a:spcAft>
                        <a:buClr>
                          <a:srgbClr val="002A6C"/>
                        </a:buClr>
                        <a:buSzPts val="1500"/>
                        <a:buFont typeface="Arial"/>
                        <a:buNone/>
                      </a:pPr>
                      <a:r>
                        <a:rPr b="1" i="0" lang="en-US" sz="2200" u="none" cap="none" strike="noStrike">
                          <a:solidFill>
                            <a:srgbClr val="002A6C"/>
                          </a:solidFill>
                          <a:latin typeface="Calibri"/>
                          <a:ea typeface="Calibri"/>
                          <a:cs typeface="Calibri"/>
                          <a:sym typeface="Calibri"/>
                        </a:rPr>
                        <a:t>Female Sterilization</a:t>
                      </a:r>
                      <a:endParaRPr i="0" sz="2200" u="none" cap="none" strike="noStrike">
                        <a:solidFill>
                          <a:srgbClr val="002A6C"/>
                        </a:solidFill>
                        <a:latin typeface="Calibri"/>
                        <a:ea typeface="Calibri"/>
                        <a:cs typeface="Calibri"/>
                        <a:sym typeface="Calibri"/>
                      </a:endParaRPr>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12700">
                      <a:solidFill>
                        <a:srgbClr val="002A6C"/>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r>
              <a:tr h="843800">
                <a:tc>
                  <a:txBody>
                    <a:bodyPr/>
                    <a:lstStyle/>
                    <a:p>
                      <a:pPr indent="0" lvl="0" marL="0" marR="0" rtl="0" algn="ctr">
                        <a:lnSpc>
                          <a:spcPct val="100000"/>
                        </a:lnSpc>
                        <a:spcBef>
                          <a:spcPts val="0"/>
                        </a:spcBef>
                        <a:spcAft>
                          <a:spcPts val="0"/>
                        </a:spcAft>
                        <a:buClr>
                          <a:srgbClr val="002A6C"/>
                        </a:buClr>
                        <a:buSzPts val="1500"/>
                        <a:buFont typeface="Arial"/>
                        <a:buNone/>
                      </a:pPr>
                      <a:r>
                        <a:rPr b="1" i="0" lang="en-US" sz="2200" u="none" cap="none" strike="noStrike">
                          <a:solidFill>
                            <a:srgbClr val="002A6C"/>
                          </a:solidFill>
                          <a:latin typeface="Calibri"/>
                          <a:ea typeface="Calibri"/>
                          <a:cs typeface="Calibri"/>
                          <a:sym typeface="Calibri"/>
                        </a:rPr>
                        <a:t>Progestin-Only Injectables</a:t>
                      </a:r>
                      <a:endParaRPr sz="2200" u="none" cap="none" strike="noStrike">
                        <a:latin typeface="Calibri"/>
                        <a:ea typeface="Calibri"/>
                        <a:cs typeface="Calibri"/>
                        <a:sym typeface="Calibri"/>
                      </a:endParaRPr>
                    </a:p>
                    <a:p>
                      <a:pPr indent="0" lvl="0" marL="0" marR="0" rtl="0" algn="ctr">
                        <a:lnSpc>
                          <a:spcPct val="100000"/>
                        </a:lnSpc>
                        <a:spcBef>
                          <a:spcPts val="300"/>
                        </a:spcBef>
                        <a:spcAft>
                          <a:spcPts val="0"/>
                        </a:spcAft>
                        <a:buClr>
                          <a:srgbClr val="002A6C"/>
                        </a:buClr>
                        <a:buSzPts val="1500"/>
                        <a:buFont typeface="Arial"/>
                        <a:buNone/>
                      </a:pPr>
                      <a:r>
                        <a:rPr b="1" i="0" lang="en-US" sz="2200" u="none" cap="none" strike="noStrike">
                          <a:solidFill>
                            <a:srgbClr val="002A6C"/>
                          </a:solidFill>
                          <a:latin typeface="Calibri"/>
                          <a:ea typeface="Calibri"/>
                          <a:cs typeface="Calibri"/>
                          <a:sym typeface="Calibri"/>
                        </a:rPr>
                        <a:t>Combined Oral Contraceptives</a:t>
                      </a:r>
                      <a:endParaRPr sz="2200" u="none" cap="none" strike="noStrike">
                        <a:latin typeface="Calibri"/>
                        <a:ea typeface="Calibri"/>
                        <a:cs typeface="Calibri"/>
                        <a:sym typeface="Calibri"/>
                      </a:endParaRPr>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B5D2EC"/>
                    </a:solidFill>
                  </a:tcPr>
                </a:tc>
              </a:tr>
              <a:tr h="1229425">
                <a:tc>
                  <a:txBody>
                    <a:bodyPr/>
                    <a:lstStyle/>
                    <a:p>
                      <a:pPr indent="0" lvl="0" marL="0" marR="0" rtl="0" algn="ctr">
                        <a:lnSpc>
                          <a:spcPct val="100000"/>
                        </a:lnSpc>
                        <a:spcBef>
                          <a:spcPts val="0"/>
                        </a:spcBef>
                        <a:spcAft>
                          <a:spcPts val="0"/>
                        </a:spcAft>
                        <a:buClr>
                          <a:srgbClr val="002A6C"/>
                        </a:buClr>
                        <a:buSzPts val="1500"/>
                        <a:buFont typeface="Arial"/>
                        <a:buNone/>
                      </a:pPr>
                      <a:r>
                        <a:rPr b="1" i="0" lang="en-US" sz="2200" u="none" cap="none" strike="noStrike">
                          <a:solidFill>
                            <a:srgbClr val="002A6C"/>
                          </a:solidFill>
                          <a:latin typeface="Calibri"/>
                          <a:ea typeface="Calibri"/>
                          <a:cs typeface="Calibri"/>
                          <a:sym typeface="Calibri"/>
                        </a:rPr>
                        <a:t>Male Condoms</a:t>
                      </a:r>
                      <a:endParaRPr b="0" i="0" sz="2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2A6C"/>
                        </a:buClr>
                        <a:buSzPts val="1500"/>
                        <a:buFont typeface="Arial"/>
                        <a:buNone/>
                      </a:pPr>
                      <a:r>
                        <a:rPr b="1" i="0" lang="en-US" sz="2200" u="none" cap="none" strike="noStrike">
                          <a:solidFill>
                            <a:srgbClr val="002A6C"/>
                          </a:solidFill>
                          <a:latin typeface="Calibri"/>
                          <a:ea typeface="Calibri"/>
                          <a:cs typeface="Calibri"/>
                          <a:sym typeface="Calibri"/>
                        </a:rPr>
                        <a:t>Standard Days Method</a:t>
                      </a:r>
                      <a:endParaRPr b="0" i="0" sz="2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2A6C"/>
                        </a:buClr>
                        <a:buSzPts val="1500"/>
                        <a:buFont typeface="Arial"/>
                        <a:buNone/>
                      </a:pPr>
                      <a:r>
                        <a:rPr b="1" i="0" lang="en-US" sz="2200" u="none" cap="none" strike="noStrike">
                          <a:solidFill>
                            <a:srgbClr val="002A6C"/>
                          </a:solidFill>
                          <a:latin typeface="Calibri"/>
                          <a:ea typeface="Calibri"/>
                          <a:cs typeface="Calibri"/>
                          <a:sym typeface="Calibri"/>
                        </a:rPr>
                        <a:t>Female Condoms</a:t>
                      </a:r>
                      <a:endParaRPr sz="2200" u="none" cap="none" strike="noStrike">
                        <a:latin typeface="Calibri"/>
                        <a:ea typeface="Calibri"/>
                        <a:cs typeface="Calibri"/>
                        <a:sym typeface="Calibri"/>
                      </a:endParaRPr>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E0F2"/>
                    </a:solidFill>
                  </a:tcPr>
                </a:tc>
              </a:tr>
              <a:tr h="444525">
                <a:tc>
                  <a:txBody>
                    <a:bodyPr/>
                    <a:lstStyle/>
                    <a:p>
                      <a:pPr indent="0" lvl="0" marL="0" marR="0" rtl="0" algn="ctr">
                        <a:lnSpc>
                          <a:spcPct val="100000"/>
                        </a:lnSpc>
                        <a:spcBef>
                          <a:spcPts val="0"/>
                        </a:spcBef>
                        <a:spcAft>
                          <a:spcPts val="0"/>
                        </a:spcAft>
                        <a:buClr>
                          <a:srgbClr val="002A6C"/>
                        </a:buClr>
                        <a:buSzPts val="1500"/>
                        <a:buFont typeface="Arial"/>
                        <a:buNone/>
                      </a:pPr>
                      <a:r>
                        <a:rPr b="1" i="0" lang="en-US" sz="2200" u="none" cap="none" strike="noStrike">
                          <a:solidFill>
                            <a:srgbClr val="002A6C"/>
                          </a:solidFill>
                          <a:latin typeface="Calibri"/>
                          <a:ea typeface="Calibri"/>
                          <a:cs typeface="Calibri"/>
                          <a:sym typeface="Calibri"/>
                        </a:rPr>
                        <a:t>Spermicides</a:t>
                      </a:r>
                      <a:endParaRPr sz="2200" u="none" cap="none" strike="noStrike">
                        <a:latin typeface="Calibri"/>
                        <a:ea typeface="Calibri"/>
                        <a:cs typeface="Calibri"/>
                        <a:sym typeface="Calibri"/>
                      </a:endParaRPr>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2A6C"/>
                      </a:solidFill>
                      <a:prstDash val="solid"/>
                      <a:round/>
                      <a:headEnd len="sm" w="sm" type="none"/>
                      <a:tailEnd len="sm" w="sm" type="none"/>
                    </a:lnB>
                    <a:solidFill>
                      <a:srgbClr val="E6EFF8"/>
                    </a:solidFill>
                  </a:tcPr>
                </a:tc>
              </a:tr>
            </a:tbl>
          </a:graphicData>
        </a:graphic>
      </p:graphicFrame>
      <p:grpSp>
        <p:nvGrpSpPr>
          <p:cNvPr descr="Arrow pointing upwards labelled with less effective at the bottom and more effective at the top. " id="490" name="Google Shape;490;p69"/>
          <p:cNvGrpSpPr/>
          <p:nvPr/>
        </p:nvGrpSpPr>
        <p:grpSpPr>
          <a:xfrm>
            <a:off x="632253" y="2140373"/>
            <a:ext cx="2415388" cy="3951670"/>
            <a:chOff x="632253" y="2140373"/>
            <a:chExt cx="2415388" cy="3951670"/>
          </a:xfrm>
        </p:grpSpPr>
        <p:grpSp>
          <p:nvGrpSpPr>
            <p:cNvPr descr="Arrow pointing up labelled with less effective at the bottom and more effective at the top. " id="491" name="Google Shape;491;p69"/>
            <p:cNvGrpSpPr/>
            <p:nvPr/>
          </p:nvGrpSpPr>
          <p:grpSpPr>
            <a:xfrm>
              <a:off x="632253" y="2140373"/>
              <a:ext cx="2415388" cy="3951670"/>
              <a:chOff x="-202" y="1727"/>
              <a:chExt cx="2586" cy="2250"/>
            </a:xfrm>
          </p:grpSpPr>
          <p:sp>
            <p:nvSpPr>
              <p:cNvPr id="492" name="Google Shape;492;p69"/>
              <p:cNvSpPr/>
              <p:nvPr/>
            </p:nvSpPr>
            <p:spPr>
              <a:xfrm rot="-5400000">
                <a:off x="88" y="2156"/>
                <a:ext cx="2250" cy="1392"/>
              </a:xfrm>
              <a:prstGeom prst="rightArrow">
                <a:avLst>
                  <a:gd fmla="val 50000" name="adj1"/>
                  <a:gd fmla="val 37216" name="adj2"/>
                </a:avLst>
              </a:prstGeom>
              <a:gradFill>
                <a:gsLst>
                  <a:gs pos="0">
                    <a:schemeClr val="lt2"/>
                  </a:gs>
                  <a:gs pos="74000">
                    <a:schemeClr val="lt2"/>
                  </a:gs>
                  <a:gs pos="83000">
                    <a:schemeClr val="lt2"/>
                  </a:gs>
                  <a:gs pos="100000">
                    <a:schemeClr val="lt2"/>
                  </a:gs>
                </a:gsLst>
                <a:lin ang="5400000" scaled="0"/>
              </a:gradFill>
              <a:ln cap="flat" cmpd="sng" w="76200">
                <a:solidFill>
                  <a:srgbClr val="002A6C"/>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93" name="Google Shape;493;p69"/>
              <p:cNvSpPr txBox="1"/>
              <p:nvPr/>
            </p:nvSpPr>
            <p:spPr>
              <a:xfrm rot="5400000">
                <a:off x="280" y="2703"/>
                <a:ext cx="1831" cy="696"/>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Arial"/>
                  <a:ea typeface="Arial"/>
                  <a:cs typeface="Arial"/>
                  <a:sym typeface="Arial"/>
                </a:endParaRPr>
              </a:p>
            </p:txBody>
          </p:sp>
          <p:sp>
            <p:nvSpPr>
              <p:cNvPr id="494" name="Google Shape;494;p69"/>
              <p:cNvSpPr/>
              <p:nvPr/>
            </p:nvSpPr>
            <p:spPr>
              <a:xfrm>
                <a:off x="-202" y="2107"/>
                <a:ext cx="2586" cy="549"/>
              </a:xfrm>
              <a:prstGeom prst="ellipse">
                <a:avLst/>
              </a:prstGeom>
              <a:solidFill>
                <a:srgbClr val="F2F2F2"/>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788"/>
                  <a:buFont typeface="Arial"/>
                  <a:buNone/>
                </a:pPr>
                <a:r>
                  <a:rPr b="1" i="0" lang="en-US" sz="2200" u="none" cap="none" strike="noStrike">
                    <a:solidFill>
                      <a:srgbClr val="15395B"/>
                    </a:solidFill>
                    <a:latin typeface="Calibri"/>
                    <a:ea typeface="Calibri"/>
                    <a:cs typeface="Calibri"/>
                    <a:sym typeface="Calibri"/>
                  </a:rPr>
                  <a:t>More </a:t>
                </a:r>
                <a:endParaRPr/>
              </a:p>
              <a:p>
                <a:pPr indent="0" lvl="0" marL="0" marR="0" rtl="0" algn="ctr">
                  <a:lnSpc>
                    <a:spcPct val="90000"/>
                  </a:lnSpc>
                  <a:spcBef>
                    <a:spcPts val="0"/>
                  </a:spcBef>
                  <a:spcAft>
                    <a:spcPts val="0"/>
                  </a:spcAft>
                  <a:buClr>
                    <a:srgbClr val="000000"/>
                  </a:buClr>
                  <a:buSzPts val="788"/>
                  <a:buFont typeface="Arial"/>
                  <a:buNone/>
                </a:pPr>
                <a:r>
                  <a:rPr b="1" i="0" lang="en-US" sz="2200" u="none" cap="none" strike="noStrike">
                    <a:solidFill>
                      <a:srgbClr val="15395B"/>
                    </a:solidFill>
                    <a:latin typeface="Calibri"/>
                    <a:ea typeface="Calibri"/>
                    <a:cs typeface="Calibri"/>
                    <a:sym typeface="Calibri"/>
                  </a:rPr>
                  <a:t>effective</a:t>
                </a:r>
                <a:endParaRPr b="0" i="0" sz="2200" u="none" cap="none" strike="noStrike">
                  <a:solidFill>
                    <a:srgbClr val="15395B"/>
                  </a:solidFill>
                  <a:latin typeface="Calibri"/>
                  <a:ea typeface="Calibri"/>
                  <a:cs typeface="Calibri"/>
                  <a:sym typeface="Calibri"/>
                </a:endParaRPr>
              </a:p>
            </p:txBody>
          </p:sp>
        </p:grpSp>
        <p:sp>
          <p:nvSpPr>
            <p:cNvPr id="495" name="Google Shape;495;p69"/>
            <p:cNvSpPr/>
            <p:nvPr/>
          </p:nvSpPr>
          <p:spPr>
            <a:xfrm>
              <a:off x="632377" y="4822325"/>
              <a:ext cx="2415264" cy="977454"/>
            </a:xfrm>
            <a:prstGeom prst="ellipse">
              <a:avLst/>
            </a:prstGeom>
            <a:solidFill>
              <a:srgbClr val="F8DCD0"/>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788"/>
                <a:buFont typeface="Arial"/>
                <a:buNone/>
              </a:pPr>
              <a:r>
                <a:rPr b="1" i="0" lang="en-US" sz="2200" u="none" cap="none" strike="noStrike">
                  <a:solidFill>
                    <a:srgbClr val="002A6C"/>
                  </a:solidFill>
                  <a:latin typeface="Calibri"/>
                  <a:ea typeface="Calibri"/>
                  <a:cs typeface="Calibri"/>
                  <a:sym typeface="Calibri"/>
                </a:rPr>
                <a:t>Less</a:t>
              </a:r>
              <a:br>
                <a:rPr b="1" i="0" lang="en-US" sz="2200" u="none" cap="none" strike="noStrike">
                  <a:solidFill>
                    <a:srgbClr val="002A6C"/>
                  </a:solidFill>
                  <a:latin typeface="Calibri"/>
                  <a:ea typeface="Calibri"/>
                  <a:cs typeface="Calibri"/>
                  <a:sym typeface="Calibri"/>
                </a:rPr>
              </a:br>
              <a:r>
                <a:rPr b="1" i="0" lang="en-US" sz="2200" u="none" cap="none" strike="noStrike">
                  <a:solidFill>
                    <a:srgbClr val="002A6C"/>
                  </a:solidFill>
                  <a:latin typeface="Calibri"/>
                  <a:ea typeface="Calibri"/>
                  <a:cs typeface="Calibri"/>
                  <a:sym typeface="Calibri"/>
                </a:rPr>
                <a:t>effective</a:t>
              </a:r>
              <a:endParaRPr b="0" i="0" sz="2200" u="none" cap="none" strike="noStrike">
                <a:solidFill>
                  <a:srgbClr val="000000"/>
                </a:solidFill>
                <a:latin typeface="Calibri"/>
                <a:ea typeface="Calibri"/>
                <a:cs typeface="Calibri"/>
                <a:sym typeface="Calibri"/>
              </a:endParaRPr>
            </a:p>
          </p:txBody>
        </p:sp>
      </p:grpSp>
      <p:grpSp>
        <p:nvGrpSpPr>
          <p:cNvPr descr="IUDS." id="496" name="Google Shape;496;p69"/>
          <p:cNvGrpSpPr/>
          <p:nvPr/>
        </p:nvGrpSpPr>
        <p:grpSpPr>
          <a:xfrm>
            <a:off x="7506073" y="2873719"/>
            <a:ext cx="1512485" cy="589126"/>
            <a:chOff x="3792" y="3365"/>
            <a:chExt cx="3242" cy="317"/>
          </a:xfrm>
        </p:grpSpPr>
        <p:sp>
          <p:nvSpPr>
            <p:cNvPr id="497" name="Google Shape;497;p69"/>
            <p:cNvSpPr txBox="1"/>
            <p:nvPr/>
          </p:nvSpPr>
          <p:spPr>
            <a:xfrm>
              <a:off x="4356" y="3365"/>
              <a:ext cx="2678" cy="317"/>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125"/>
                <a:buFont typeface="Arial"/>
                <a:buNone/>
              </a:pPr>
              <a:r>
                <a:rPr b="1" i="0" lang="en-US" sz="2800" u="none" cap="none" strike="noStrike">
                  <a:solidFill>
                    <a:schemeClr val="accent1"/>
                  </a:solidFill>
                  <a:latin typeface="Arial"/>
                  <a:ea typeface="Arial"/>
                  <a:cs typeface="Arial"/>
                  <a:sym typeface="Arial"/>
                </a:rPr>
                <a:t>IUDs</a:t>
              </a:r>
              <a:endParaRPr b="0" i="0" sz="2800" u="none" cap="none" strike="noStrike">
                <a:solidFill>
                  <a:schemeClr val="accent1"/>
                </a:solidFill>
                <a:latin typeface="Arial"/>
                <a:ea typeface="Arial"/>
                <a:cs typeface="Arial"/>
                <a:sym typeface="Arial"/>
              </a:endParaRPr>
            </a:p>
          </p:txBody>
        </p:sp>
        <p:cxnSp>
          <p:nvCxnSpPr>
            <p:cNvPr id="498" name="Google Shape;498;p69"/>
            <p:cNvCxnSpPr/>
            <p:nvPr/>
          </p:nvCxnSpPr>
          <p:spPr>
            <a:xfrm rot="10800000">
              <a:off x="3792" y="3456"/>
              <a:ext cx="144" cy="0"/>
            </a:xfrm>
            <a:prstGeom prst="straightConnector1">
              <a:avLst/>
            </a:prstGeom>
            <a:noFill/>
            <a:ln cap="flat" cmpd="sng" w="41275">
              <a:solidFill>
                <a:srgbClr val="B42B00"/>
              </a:solidFill>
              <a:prstDash val="solid"/>
              <a:round/>
              <a:headEnd len="sm" w="sm" type="none"/>
              <a:tailEnd len="med" w="med" type="triangle"/>
            </a:ln>
          </p:spPr>
        </p:cxnSp>
      </p:grpSp>
      <p:sp>
        <p:nvSpPr>
          <p:cNvPr id="499" name="Google Shape;499;p6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500"/>
                                        <p:tgtEl>
                                          <p:spTgt spid="4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0"/>
          <p:cNvSpPr txBox="1"/>
          <p:nvPr>
            <p:ph type="title"/>
          </p:nvPr>
        </p:nvSpPr>
        <p:spPr>
          <a:xfrm>
            <a:off x="457200" y="274638"/>
            <a:ext cx="8229600" cy="11430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1"/>
              </a:buClr>
              <a:buSzPts val="3200"/>
              <a:buFont typeface="Arial"/>
              <a:buNone/>
            </a:pPr>
            <a:r>
              <a:rPr lang="en-US" sz="3800">
                <a:solidFill>
                  <a:schemeClr val="dk2"/>
                </a:solidFill>
                <a:latin typeface="Calibri"/>
                <a:ea typeface="Calibri"/>
                <a:cs typeface="Calibri"/>
                <a:sym typeface="Calibri"/>
              </a:rPr>
              <a:t>Timing of Insertion and Removal of IUDs</a:t>
            </a:r>
            <a:endParaRPr sz="3800">
              <a:solidFill>
                <a:schemeClr val="dk2"/>
              </a:solidFill>
              <a:latin typeface="Calibri"/>
              <a:ea typeface="Calibri"/>
              <a:cs typeface="Calibri"/>
              <a:sym typeface="Calibri"/>
            </a:endParaRPr>
          </a:p>
        </p:txBody>
      </p:sp>
      <p:sp>
        <p:nvSpPr>
          <p:cNvPr id="506" name="Google Shape;506;p70"/>
          <p:cNvSpPr txBox="1"/>
          <p:nvPr>
            <p:ph idx="1" type="body"/>
          </p:nvPr>
        </p:nvSpPr>
        <p:spPr>
          <a:xfrm>
            <a:off x="979714" y="1200661"/>
            <a:ext cx="5878287" cy="4960301"/>
          </a:xfrm>
          <a:prstGeom prst="rect">
            <a:avLst/>
          </a:prstGeom>
          <a:noFill/>
          <a:ln>
            <a:noFill/>
          </a:ln>
        </p:spPr>
        <p:txBody>
          <a:bodyPr anchorCtr="0" anchor="t" bIns="34275" lIns="68550" spcFirstLastPara="1" rIns="68550" wrap="square" tIns="34275">
            <a:noAutofit/>
          </a:bodyPr>
          <a:lstStyle/>
          <a:p>
            <a:pPr indent="0" lvl="0" marL="0" rtl="0" algn="l">
              <a:lnSpc>
                <a:spcPct val="74000"/>
              </a:lnSpc>
              <a:spcBef>
                <a:spcPts val="0"/>
              </a:spcBef>
              <a:spcAft>
                <a:spcPts val="0"/>
              </a:spcAft>
              <a:buClr>
                <a:schemeClr val="dk1"/>
              </a:buClr>
              <a:buSzPts val="1850"/>
              <a:buNone/>
            </a:pPr>
            <a:r>
              <a:rPr b="1" lang="en-US" sz="2200">
                <a:solidFill>
                  <a:schemeClr val="accent1"/>
                </a:solidFill>
                <a:latin typeface="Calibri"/>
                <a:ea typeface="Calibri"/>
                <a:cs typeface="Calibri"/>
                <a:sym typeface="Calibri"/>
              </a:rPr>
              <a:t>A copper IUD can be inserted:</a:t>
            </a:r>
            <a:endParaRPr sz="2200">
              <a:solidFill>
                <a:schemeClr val="accent1"/>
              </a:solidFill>
              <a:latin typeface="Calibri"/>
              <a:ea typeface="Calibri"/>
              <a:cs typeface="Calibri"/>
              <a:sym typeface="Calibri"/>
            </a:endParaRPr>
          </a:p>
          <a:p>
            <a:pPr indent="-342900" lvl="0" marL="342900" rtl="0" algn="l">
              <a:lnSpc>
                <a:spcPct val="74000"/>
              </a:lnSpc>
              <a:spcBef>
                <a:spcPts val="488"/>
              </a:spcBef>
              <a:spcAft>
                <a:spcPts val="0"/>
              </a:spcAft>
              <a:buClr>
                <a:schemeClr val="dk2"/>
              </a:buClr>
              <a:buSzPts val="1850"/>
              <a:buFont typeface="Arial"/>
              <a:buChar char="•"/>
            </a:pPr>
            <a:r>
              <a:rPr lang="en-US" sz="2200">
                <a:solidFill>
                  <a:schemeClr val="dk2"/>
                </a:solidFill>
                <a:latin typeface="Calibri"/>
                <a:ea typeface="Calibri"/>
                <a:cs typeface="Calibri"/>
                <a:sym typeface="Calibri"/>
              </a:rPr>
              <a:t>Any day of the menstrual cycle, provided you are reasonably sure the client is not pregnant.</a:t>
            </a:r>
            <a:endParaRPr b="1" sz="2200">
              <a:solidFill>
                <a:schemeClr val="dk2"/>
              </a:solidFill>
              <a:latin typeface="Calibri"/>
              <a:ea typeface="Calibri"/>
              <a:cs typeface="Calibri"/>
              <a:sym typeface="Calibri"/>
            </a:endParaRPr>
          </a:p>
          <a:p>
            <a:pPr indent="-342900" lvl="0" marL="342900" rtl="0" algn="l">
              <a:lnSpc>
                <a:spcPct val="74000"/>
              </a:lnSpc>
              <a:spcBef>
                <a:spcPts val="488"/>
              </a:spcBef>
              <a:spcAft>
                <a:spcPts val="0"/>
              </a:spcAft>
              <a:buClr>
                <a:schemeClr val="dk2"/>
              </a:buClr>
              <a:buSzPts val="1850"/>
              <a:buFont typeface="Arial"/>
              <a:buChar char="•"/>
            </a:pPr>
            <a:r>
              <a:rPr lang="en-US" sz="2200">
                <a:solidFill>
                  <a:schemeClr val="dk2"/>
                </a:solidFill>
                <a:latin typeface="Calibri"/>
                <a:ea typeface="Calibri"/>
                <a:cs typeface="Calibri"/>
                <a:sym typeface="Calibri"/>
              </a:rPr>
              <a:t>Postpartum (within 48 hours of delivery).</a:t>
            </a:r>
            <a:endParaRPr sz="2200">
              <a:solidFill>
                <a:schemeClr val="dk2"/>
              </a:solidFill>
              <a:latin typeface="Calibri"/>
              <a:ea typeface="Calibri"/>
              <a:cs typeface="Calibri"/>
              <a:sym typeface="Calibri"/>
            </a:endParaRPr>
          </a:p>
          <a:p>
            <a:pPr indent="-342900" lvl="0" marL="342900" rtl="0" algn="l">
              <a:lnSpc>
                <a:spcPct val="74000"/>
              </a:lnSpc>
              <a:spcBef>
                <a:spcPts val="488"/>
              </a:spcBef>
              <a:spcAft>
                <a:spcPts val="0"/>
              </a:spcAft>
              <a:buClr>
                <a:schemeClr val="dk2"/>
              </a:buClr>
              <a:buSzPts val="1850"/>
              <a:buFont typeface="Arial"/>
              <a:buChar char="•"/>
            </a:pPr>
            <a:r>
              <a:rPr lang="en-US" sz="2200">
                <a:solidFill>
                  <a:schemeClr val="dk2"/>
                </a:solidFill>
                <a:latin typeface="Calibri"/>
                <a:ea typeface="Calibri"/>
                <a:cs typeface="Calibri"/>
                <a:sym typeface="Calibri"/>
              </a:rPr>
              <a:t>Post abortion/miscarriage immediately, if no infection.</a:t>
            </a:r>
            <a:endParaRPr sz="2200">
              <a:solidFill>
                <a:schemeClr val="dk2"/>
              </a:solidFill>
              <a:latin typeface="Calibri"/>
              <a:ea typeface="Calibri"/>
              <a:cs typeface="Calibri"/>
              <a:sym typeface="Calibri"/>
            </a:endParaRPr>
          </a:p>
          <a:p>
            <a:pPr indent="-342900" lvl="0" marL="342900" rtl="0" algn="l">
              <a:lnSpc>
                <a:spcPct val="74000"/>
              </a:lnSpc>
              <a:spcBef>
                <a:spcPts val="488"/>
              </a:spcBef>
              <a:spcAft>
                <a:spcPts val="0"/>
              </a:spcAft>
              <a:buClr>
                <a:schemeClr val="dk2"/>
              </a:buClr>
              <a:buSzPts val="1850"/>
              <a:buFont typeface="Arial"/>
              <a:buChar char="•"/>
            </a:pPr>
            <a:r>
              <a:rPr lang="en-US" sz="2200">
                <a:solidFill>
                  <a:schemeClr val="dk2"/>
                </a:solidFill>
                <a:latin typeface="Calibri"/>
                <a:ea typeface="Calibri"/>
                <a:cs typeface="Calibri"/>
                <a:sym typeface="Calibri"/>
              </a:rPr>
              <a:t>Switching from another method immediately if the method is being used correctly and consistently.</a:t>
            </a:r>
            <a:endParaRPr sz="2200">
              <a:solidFill>
                <a:schemeClr val="dk2"/>
              </a:solidFill>
              <a:latin typeface="Calibri"/>
              <a:ea typeface="Calibri"/>
              <a:cs typeface="Calibri"/>
              <a:sym typeface="Calibri"/>
            </a:endParaRPr>
          </a:p>
          <a:p>
            <a:pPr indent="-342900" lvl="0" marL="342900" rtl="0" algn="l">
              <a:lnSpc>
                <a:spcPct val="74000"/>
              </a:lnSpc>
              <a:spcBef>
                <a:spcPts val="488"/>
              </a:spcBef>
              <a:spcAft>
                <a:spcPts val="0"/>
              </a:spcAft>
              <a:buClr>
                <a:schemeClr val="dk2"/>
              </a:buClr>
              <a:buSzPts val="1850"/>
              <a:buFont typeface="Arial"/>
              <a:buChar char="•"/>
            </a:pPr>
            <a:r>
              <a:rPr lang="en-US" sz="2200">
                <a:solidFill>
                  <a:schemeClr val="dk2"/>
                </a:solidFill>
                <a:latin typeface="Calibri"/>
                <a:ea typeface="Calibri"/>
                <a:cs typeface="Calibri"/>
                <a:sym typeface="Calibri"/>
              </a:rPr>
              <a:t>If switching from an injectable, client can have the IUD inserted when the next injection would have been given. No back up needed.</a:t>
            </a:r>
            <a:endParaRPr sz="2200">
              <a:solidFill>
                <a:schemeClr val="dk2"/>
              </a:solidFill>
              <a:latin typeface="Calibri"/>
              <a:ea typeface="Calibri"/>
              <a:cs typeface="Calibri"/>
              <a:sym typeface="Calibri"/>
            </a:endParaRPr>
          </a:p>
          <a:p>
            <a:pPr indent="-342900" lvl="0" marL="342900" rtl="0" algn="l">
              <a:lnSpc>
                <a:spcPct val="74000"/>
              </a:lnSpc>
              <a:spcBef>
                <a:spcPts val="488"/>
              </a:spcBef>
              <a:spcAft>
                <a:spcPts val="0"/>
              </a:spcAft>
              <a:buClr>
                <a:schemeClr val="dk2"/>
              </a:buClr>
              <a:buSzPts val="1850"/>
              <a:buFont typeface="Arial"/>
              <a:buChar char="•"/>
            </a:pPr>
            <a:r>
              <a:rPr lang="en-US" sz="2200">
                <a:solidFill>
                  <a:schemeClr val="dk2"/>
                </a:solidFill>
                <a:latin typeface="Calibri"/>
                <a:ea typeface="Calibri"/>
                <a:cs typeface="Calibri"/>
                <a:sym typeface="Calibri"/>
              </a:rPr>
              <a:t>After taking emergency contraceptive pills (ECPs): The IUD can be inserted on the same day that she takes the ECPs. No need for back up. If the client does not have the IUD immediately, it can be inserted anytime if reasonably sure the client is not pregnant.</a:t>
            </a:r>
            <a:endParaRPr sz="2200">
              <a:solidFill>
                <a:schemeClr val="dk2"/>
              </a:solidFill>
              <a:latin typeface="Calibri"/>
              <a:ea typeface="Calibri"/>
              <a:cs typeface="Calibri"/>
              <a:sym typeface="Calibri"/>
            </a:endParaRPr>
          </a:p>
          <a:p>
            <a:pPr indent="-170561" lvl="0" marL="288036" rtl="0" algn="l">
              <a:lnSpc>
                <a:spcPct val="74000"/>
              </a:lnSpc>
              <a:spcBef>
                <a:spcPts val="488"/>
              </a:spcBef>
              <a:spcAft>
                <a:spcPts val="0"/>
              </a:spcAft>
              <a:buClr>
                <a:schemeClr val="dk1"/>
              </a:buClr>
              <a:buSzPts val="1850"/>
              <a:buNone/>
            </a:pPr>
            <a:r>
              <a:t/>
            </a:r>
            <a:endParaRPr sz="1388">
              <a:latin typeface="Arial"/>
              <a:ea typeface="Arial"/>
              <a:cs typeface="Arial"/>
              <a:sym typeface="Arial"/>
            </a:endParaRPr>
          </a:p>
          <a:p>
            <a:pPr indent="-199930" lvl="0" marL="288036" rtl="0" algn="l">
              <a:lnSpc>
                <a:spcPct val="74000"/>
              </a:lnSpc>
              <a:spcBef>
                <a:spcPts val="900"/>
              </a:spcBef>
              <a:spcAft>
                <a:spcPts val="0"/>
              </a:spcAft>
              <a:buClr>
                <a:schemeClr val="dk2"/>
              </a:buClr>
              <a:buSzPts val="1850"/>
              <a:buNone/>
            </a:pPr>
            <a:r>
              <a:t/>
            </a:r>
            <a:endParaRPr sz="1388">
              <a:latin typeface="Arial"/>
              <a:ea typeface="Arial"/>
              <a:cs typeface="Arial"/>
              <a:sym typeface="Arial"/>
            </a:endParaRPr>
          </a:p>
        </p:txBody>
      </p:sp>
      <p:sp>
        <p:nvSpPr>
          <p:cNvPr id="507" name="Google Shape;507;p70"/>
          <p:cNvSpPr txBox="1"/>
          <p:nvPr>
            <p:ph idx="2" type="body"/>
          </p:nvPr>
        </p:nvSpPr>
        <p:spPr>
          <a:xfrm>
            <a:off x="6858001" y="1200060"/>
            <a:ext cx="1828799" cy="4960301"/>
          </a:xfrm>
          <a:prstGeom prst="rect">
            <a:avLst/>
          </a:prstGeom>
          <a:noFill/>
          <a:ln cap="flat" cmpd="sng" w="2857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rtl="0" algn="l">
              <a:lnSpc>
                <a:spcPct val="94000"/>
              </a:lnSpc>
              <a:spcBef>
                <a:spcPts val="0"/>
              </a:spcBef>
              <a:spcAft>
                <a:spcPts val="0"/>
              </a:spcAft>
              <a:buClr>
                <a:schemeClr val="dk2"/>
              </a:buClr>
              <a:buSzPts val="1800"/>
              <a:buNone/>
            </a:pPr>
            <a:r>
              <a:rPr b="1" lang="en-US" sz="2200">
                <a:solidFill>
                  <a:schemeClr val="accent1"/>
                </a:solidFill>
                <a:latin typeface="Calibri"/>
                <a:ea typeface="Calibri"/>
                <a:cs typeface="Calibri"/>
                <a:sym typeface="Calibri"/>
              </a:rPr>
              <a:t>Copper IUD Removal</a:t>
            </a:r>
            <a:endParaRPr sz="2200">
              <a:solidFill>
                <a:schemeClr val="accent1"/>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1800"/>
              <a:buChar char="■"/>
            </a:pPr>
            <a:r>
              <a:rPr lang="en-US" sz="2200">
                <a:solidFill>
                  <a:schemeClr val="dk2"/>
                </a:solidFill>
                <a:latin typeface="Calibri"/>
                <a:ea typeface="Calibri"/>
                <a:cs typeface="Calibri"/>
                <a:sym typeface="Calibri"/>
              </a:rPr>
              <a:t>IUD can be removed after 10-12 years or anytime when the client wants it to be removed.</a:t>
            </a:r>
            <a:endParaRPr sz="22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1800"/>
              <a:buChar char="■"/>
            </a:pPr>
            <a:r>
              <a:rPr lang="en-US" sz="2200">
                <a:solidFill>
                  <a:schemeClr val="dk2"/>
                </a:solidFill>
                <a:latin typeface="Calibri"/>
                <a:ea typeface="Calibri"/>
                <a:cs typeface="Calibri"/>
                <a:sym typeface="Calibri"/>
              </a:rPr>
              <a:t>Follow country guidelines.  </a:t>
            </a:r>
            <a:endParaRPr sz="2200">
              <a:solidFill>
                <a:schemeClr val="dk2"/>
              </a:solidFill>
              <a:latin typeface="Calibri"/>
              <a:ea typeface="Calibri"/>
              <a:cs typeface="Calibri"/>
              <a:sym typeface="Calibri"/>
            </a:endParaRPr>
          </a:p>
          <a:p>
            <a:pPr indent="-202311" lvl="0" marL="288036" rtl="0" algn="l">
              <a:lnSpc>
                <a:spcPct val="94000"/>
              </a:lnSpc>
              <a:spcBef>
                <a:spcPts val="900"/>
              </a:spcBef>
              <a:spcAft>
                <a:spcPts val="0"/>
              </a:spcAft>
              <a:buClr>
                <a:schemeClr val="dk2"/>
              </a:buClr>
              <a:buSzPts val="1800"/>
              <a:buNone/>
            </a:pPr>
            <a:r>
              <a:t/>
            </a:r>
            <a:endParaRPr sz="2200">
              <a:solidFill>
                <a:srgbClr val="FF0000"/>
              </a:solidFill>
              <a:latin typeface="Arial"/>
              <a:ea typeface="Arial"/>
              <a:cs typeface="Arial"/>
              <a:sym typeface="Arial"/>
            </a:endParaRPr>
          </a:p>
        </p:txBody>
      </p:sp>
      <p:sp>
        <p:nvSpPr>
          <p:cNvPr id="508" name="Google Shape;508;p70"/>
          <p:cNvSpPr txBox="1"/>
          <p:nvPr>
            <p:ph idx="12" type="sldNum"/>
          </p:nvPr>
        </p:nvSpPr>
        <p:spPr>
          <a:xfrm>
            <a:off x="6858001" y="640079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1"/>
          <p:cNvSpPr txBox="1"/>
          <p:nvPr>
            <p:ph type="title"/>
          </p:nvPr>
        </p:nvSpPr>
        <p:spPr>
          <a:xfrm>
            <a:off x="751562" y="140065"/>
            <a:ext cx="8154443" cy="628031"/>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Use of IUD in Postpartum and </a:t>
            </a:r>
            <a:br>
              <a:rPr lang="en-US" sz="4400">
                <a:latin typeface="Calibri"/>
                <a:ea typeface="Calibri"/>
                <a:cs typeface="Calibri"/>
                <a:sym typeface="Calibri"/>
              </a:rPr>
            </a:br>
            <a:r>
              <a:rPr lang="en-US" sz="4400">
                <a:latin typeface="Calibri"/>
                <a:ea typeface="Calibri"/>
                <a:cs typeface="Calibri"/>
                <a:sym typeface="Calibri"/>
              </a:rPr>
              <a:t>Post-Abortion Period  </a:t>
            </a:r>
            <a:endParaRPr sz="4400">
              <a:latin typeface="Calibri"/>
              <a:ea typeface="Calibri"/>
              <a:cs typeface="Calibri"/>
              <a:sym typeface="Calibri"/>
            </a:endParaRPr>
          </a:p>
        </p:txBody>
      </p:sp>
      <p:sp>
        <p:nvSpPr>
          <p:cNvPr id="515" name="Google Shape;515;p71"/>
          <p:cNvSpPr txBox="1"/>
          <p:nvPr>
            <p:ph idx="1" type="body"/>
          </p:nvPr>
        </p:nvSpPr>
        <p:spPr>
          <a:xfrm>
            <a:off x="751562" y="1382050"/>
            <a:ext cx="7753611" cy="5760719"/>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Clr>
                <a:schemeClr val="dk2"/>
              </a:buClr>
              <a:buSzPts val="2400"/>
              <a:buNone/>
            </a:pPr>
            <a:r>
              <a:rPr lang="en-US">
                <a:solidFill>
                  <a:schemeClr val="dk2"/>
                </a:solidFill>
                <a:latin typeface="Calibri"/>
                <a:ea typeface="Calibri"/>
                <a:cs typeface="Calibri"/>
                <a:sym typeface="Calibri"/>
              </a:rPr>
              <a:t>It is safe to use intrauterine devices and implants in the  postpartum period and postabortion period. </a:t>
            </a:r>
            <a:endParaRPr>
              <a:solidFill>
                <a:schemeClr val="dk2"/>
              </a:solidFill>
              <a:latin typeface="Calibri"/>
              <a:ea typeface="Calibri"/>
              <a:cs typeface="Calibri"/>
              <a:sym typeface="Calibri"/>
            </a:endParaRPr>
          </a:p>
          <a:p>
            <a:pPr indent="0" lvl="0" marL="0" rtl="0" algn="l">
              <a:lnSpc>
                <a:spcPct val="94000"/>
              </a:lnSpc>
              <a:spcBef>
                <a:spcPts val="0"/>
              </a:spcBef>
              <a:spcAft>
                <a:spcPts val="0"/>
              </a:spcAft>
              <a:buClr>
                <a:schemeClr val="dk2"/>
              </a:buClr>
              <a:buSzPts val="2400"/>
              <a:buNone/>
            </a:pPr>
            <a:r>
              <a:rPr b="1" lang="en-US" u="sng">
                <a:solidFill>
                  <a:schemeClr val="accent1"/>
                </a:solidFill>
                <a:latin typeface="Calibri"/>
                <a:ea typeface="Calibri"/>
                <a:cs typeface="Calibri"/>
                <a:sym typeface="Calibri"/>
              </a:rPr>
              <a:t>Postpartum:</a:t>
            </a:r>
            <a:endParaRPr b="1">
              <a:solidFill>
                <a:schemeClr val="accent1"/>
              </a:solidFill>
              <a:latin typeface="Calibri"/>
              <a:ea typeface="Calibri"/>
              <a:cs typeface="Calibri"/>
              <a:sym typeface="Calibri"/>
            </a:endParaRPr>
          </a:p>
          <a:p>
            <a:pPr indent="-342900" lvl="0" marL="914400" rtl="0" algn="l">
              <a:lnSpc>
                <a:spcPct val="94000"/>
              </a:lnSpc>
              <a:spcBef>
                <a:spcPts val="0"/>
              </a:spcBef>
              <a:spcAft>
                <a:spcPts val="0"/>
              </a:spcAft>
              <a:buClr>
                <a:schemeClr val="dk2"/>
              </a:buClr>
              <a:buSzPts val="2400"/>
              <a:buChar char="•"/>
            </a:pPr>
            <a:r>
              <a:rPr lang="en-US">
                <a:solidFill>
                  <a:schemeClr val="dk2"/>
                </a:solidFill>
                <a:latin typeface="Calibri"/>
                <a:ea typeface="Calibri"/>
                <a:cs typeface="Calibri"/>
                <a:sym typeface="Calibri"/>
              </a:rPr>
              <a:t>Copper IUD and hormonal IUD can be inserted: </a:t>
            </a:r>
            <a:r>
              <a:rPr lang="en-US" sz="2400">
                <a:solidFill>
                  <a:schemeClr val="dk2"/>
                </a:solidFill>
                <a:latin typeface="Calibri"/>
                <a:ea typeface="Calibri"/>
                <a:cs typeface="Calibri"/>
                <a:sym typeface="Calibri"/>
              </a:rPr>
              <a:t>Post placental: Immediately (within 10 minutes) of delivery of placenta</a:t>
            </a:r>
            <a:endParaRPr>
              <a:solidFill>
                <a:schemeClr val="dk2"/>
              </a:solidFill>
              <a:latin typeface="Calibri"/>
              <a:ea typeface="Calibri"/>
              <a:cs typeface="Calibri"/>
              <a:sym typeface="Calibri"/>
            </a:endParaRPr>
          </a:p>
          <a:p>
            <a:pPr indent="-342900" lvl="0" marL="914400" rtl="0" algn="l">
              <a:lnSpc>
                <a:spcPct val="94000"/>
              </a:lnSpc>
              <a:spcBef>
                <a:spcPts val="0"/>
              </a:spcBef>
              <a:spcAft>
                <a:spcPts val="0"/>
              </a:spcAft>
              <a:buClr>
                <a:schemeClr val="dk2"/>
              </a:buClr>
              <a:buSzPts val="2400"/>
              <a:buChar char="•"/>
            </a:pPr>
            <a:r>
              <a:rPr lang="en-US" sz="2400">
                <a:solidFill>
                  <a:schemeClr val="dk2"/>
                </a:solidFill>
                <a:latin typeface="Calibri"/>
                <a:ea typeface="Calibri"/>
                <a:cs typeface="Calibri"/>
                <a:sym typeface="Calibri"/>
              </a:rPr>
              <a:t>Intra-cesarean </a:t>
            </a:r>
            <a:endParaRPr>
              <a:solidFill>
                <a:schemeClr val="dk2"/>
              </a:solidFill>
              <a:latin typeface="Calibri"/>
              <a:ea typeface="Calibri"/>
              <a:cs typeface="Calibri"/>
              <a:sym typeface="Calibri"/>
            </a:endParaRPr>
          </a:p>
          <a:p>
            <a:pPr indent="-342900" lvl="0" marL="914400" rtl="0" algn="l">
              <a:lnSpc>
                <a:spcPct val="94000"/>
              </a:lnSpc>
              <a:spcBef>
                <a:spcPts val="0"/>
              </a:spcBef>
              <a:spcAft>
                <a:spcPts val="0"/>
              </a:spcAft>
              <a:buClr>
                <a:schemeClr val="dk2"/>
              </a:buClr>
              <a:buSzPts val="2400"/>
              <a:buChar char="•"/>
            </a:pPr>
            <a:r>
              <a:rPr lang="en-US" sz="2400">
                <a:solidFill>
                  <a:schemeClr val="dk2"/>
                </a:solidFill>
                <a:latin typeface="Calibri"/>
                <a:ea typeface="Calibri"/>
                <a:cs typeface="Calibri"/>
                <a:sym typeface="Calibri"/>
              </a:rPr>
              <a:t>Early postpartum, within 48 hours of delivery </a:t>
            </a:r>
            <a:endParaRPr>
              <a:solidFill>
                <a:schemeClr val="dk2"/>
              </a:solidFill>
              <a:latin typeface="Calibri"/>
              <a:ea typeface="Calibri"/>
              <a:cs typeface="Calibri"/>
              <a:sym typeface="Calibri"/>
            </a:endParaRPr>
          </a:p>
          <a:p>
            <a:pPr indent="0" lvl="0" marL="0" rtl="0" algn="l">
              <a:lnSpc>
                <a:spcPct val="94000"/>
              </a:lnSpc>
              <a:spcBef>
                <a:spcPts val="0"/>
              </a:spcBef>
              <a:spcAft>
                <a:spcPts val="0"/>
              </a:spcAft>
              <a:buClr>
                <a:schemeClr val="dk2"/>
              </a:buClr>
              <a:buSzPts val="2400"/>
              <a:buNone/>
            </a:pPr>
            <a:r>
              <a:rPr b="1" lang="en-US" sz="2400" u="sng">
                <a:solidFill>
                  <a:schemeClr val="accent1"/>
                </a:solidFill>
                <a:latin typeface="Calibri"/>
                <a:ea typeface="Calibri"/>
                <a:cs typeface="Calibri"/>
                <a:sym typeface="Calibri"/>
              </a:rPr>
              <a:t>Postabortion:</a:t>
            </a:r>
            <a:endParaRPr b="1" u="sng">
              <a:solidFill>
                <a:schemeClr val="accent1"/>
              </a:solidFill>
              <a:latin typeface="Calibri"/>
              <a:ea typeface="Calibri"/>
              <a:cs typeface="Calibri"/>
              <a:sym typeface="Calibri"/>
            </a:endParaRPr>
          </a:p>
          <a:p>
            <a:pPr indent="-342900" lvl="0" marL="914400" rtl="0" algn="l">
              <a:lnSpc>
                <a:spcPct val="94000"/>
              </a:lnSpc>
              <a:spcBef>
                <a:spcPts val="0"/>
              </a:spcBef>
              <a:spcAft>
                <a:spcPts val="0"/>
              </a:spcAft>
              <a:buClr>
                <a:schemeClr val="dk2"/>
              </a:buClr>
              <a:buSzPts val="2400"/>
              <a:buChar char="•"/>
            </a:pPr>
            <a:r>
              <a:rPr lang="en-US" sz="2400">
                <a:solidFill>
                  <a:schemeClr val="dk2"/>
                </a:solidFill>
                <a:latin typeface="Calibri"/>
                <a:ea typeface="Calibri"/>
                <a:cs typeface="Calibri"/>
                <a:sym typeface="Calibri"/>
              </a:rPr>
              <a:t>Evacuation by surgical method: IUDs can be inserted immediately after uncomplicated 1</a:t>
            </a:r>
            <a:r>
              <a:rPr baseline="30000" lang="en-US" sz="2400">
                <a:solidFill>
                  <a:schemeClr val="dk2"/>
                </a:solidFill>
                <a:latin typeface="Calibri"/>
                <a:ea typeface="Calibri"/>
                <a:cs typeface="Calibri"/>
                <a:sym typeface="Calibri"/>
              </a:rPr>
              <a:t>st</a:t>
            </a:r>
            <a:r>
              <a:rPr lang="en-US" sz="2400">
                <a:solidFill>
                  <a:schemeClr val="dk2"/>
                </a:solidFill>
                <a:latin typeface="Calibri"/>
                <a:ea typeface="Calibri"/>
                <a:cs typeface="Calibri"/>
                <a:sym typeface="Calibri"/>
              </a:rPr>
              <a:t>  trimester abortion</a:t>
            </a:r>
            <a:endParaRPr>
              <a:solidFill>
                <a:schemeClr val="dk2"/>
              </a:solidFill>
              <a:latin typeface="Calibri"/>
              <a:ea typeface="Calibri"/>
              <a:cs typeface="Calibri"/>
              <a:sym typeface="Calibri"/>
            </a:endParaRPr>
          </a:p>
          <a:p>
            <a:pPr indent="-342900" lvl="0" marL="914400" rtl="0" algn="l">
              <a:lnSpc>
                <a:spcPct val="94000"/>
              </a:lnSpc>
              <a:spcBef>
                <a:spcPts val="0"/>
              </a:spcBef>
              <a:spcAft>
                <a:spcPts val="0"/>
              </a:spcAft>
              <a:buClr>
                <a:schemeClr val="dk2"/>
              </a:buClr>
              <a:buSzPts val="2400"/>
              <a:buChar char="•"/>
            </a:pPr>
            <a:r>
              <a:rPr lang="en-US">
                <a:solidFill>
                  <a:schemeClr val="dk2"/>
                </a:solidFill>
                <a:latin typeface="Calibri"/>
                <a:ea typeface="Calibri"/>
                <a:cs typeface="Calibri"/>
                <a:sym typeface="Calibri"/>
              </a:rPr>
              <a:t>Evacuation by medical methods: An IUD can be inserted, at the time of confirmation of completion of the abortion process</a:t>
            </a:r>
            <a:endParaRPr>
              <a:solidFill>
                <a:schemeClr val="dk2"/>
              </a:solidFill>
              <a:latin typeface="Calibri"/>
              <a:ea typeface="Calibri"/>
              <a:cs typeface="Calibri"/>
              <a:sym typeface="Calibri"/>
            </a:endParaRPr>
          </a:p>
          <a:p>
            <a:pPr indent="-192786" lvl="1" marL="685800" rtl="0" algn="just">
              <a:lnSpc>
                <a:spcPct val="94000"/>
              </a:lnSpc>
              <a:spcBef>
                <a:spcPts val="1125"/>
              </a:spcBef>
              <a:spcAft>
                <a:spcPts val="0"/>
              </a:spcAft>
              <a:buClr>
                <a:schemeClr val="dk2"/>
              </a:buClr>
              <a:buSzPts val="2000"/>
              <a:buNone/>
            </a:pPr>
            <a:r>
              <a:t/>
            </a:r>
            <a:endParaRPr>
              <a:latin typeface="Arial"/>
              <a:ea typeface="Arial"/>
              <a:cs typeface="Arial"/>
              <a:sym typeface="Arial"/>
            </a:endParaRPr>
          </a:p>
        </p:txBody>
      </p:sp>
      <p:sp>
        <p:nvSpPr>
          <p:cNvPr id="516" name="Google Shape;516;p7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2"/>
          <p:cNvSpPr txBox="1"/>
          <p:nvPr>
            <p:ph idx="4294967295" type="title"/>
          </p:nvPr>
        </p:nvSpPr>
        <p:spPr>
          <a:xfrm>
            <a:off x="826717" y="406782"/>
            <a:ext cx="7871196"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n-US" sz="4400"/>
              <a:t>Copper IUDs: Non-Contraceptive Health Benefits</a:t>
            </a:r>
            <a:endParaRPr sz="4400"/>
          </a:p>
        </p:txBody>
      </p:sp>
      <p:sp>
        <p:nvSpPr>
          <p:cNvPr id="522" name="Google Shape;522;p72"/>
          <p:cNvSpPr txBox="1"/>
          <p:nvPr>
            <p:ph idx="4294967295" type="body"/>
          </p:nvPr>
        </p:nvSpPr>
        <p:spPr>
          <a:xfrm>
            <a:off x="826717" y="1865870"/>
            <a:ext cx="7871195" cy="4260293"/>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Clr>
                <a:schemeClr val="dk2"/>
              </a:buClr>
              <a:buSzPts val="2400"/>
              <a:buFont typeface="Calibri"/>
              <a:buNone/>
            </a:pPr>
            <a:r>
              <a:rPr lang="en-US" sz="2800">
                <a:solidFill>
                  <a:schemeClr val="dk2"/>
                </a:solidFill>
              </a:rPr>
              <a:t>IUDs are known to:</a:t>
            </a:r>
            <a:endParaRPr sz="2800">
              <a:solidFill>
                <a:schemeClr val="dk2"/>
              </a:solidFill>
            </a:endParaRPr>
          </a:p>
          <a:p>
            <a:pPr indent="-381000" lvl="0" marL="457200" rtl="0" algn="l">
              <a:lnSpc>
                <a:spcPct val="100000"/>
              </a:lnSpc>
              <a:spcBef>
                <a:spcPts val="0"/>
              </a:spcBef>
              <a:spcAft>
                <a:spcPts val="0"/>
              </a:spcAft>
              <a:buClr>
                <a:schemeClr val="dk2"/>
              </a:buClr>
              <a:buSzPts val="2400"/>
              <a:buChar char="•"/>
            </a:pPr>
            <a:r>
              <a:rPr lang="en-US" sz="2800">
                <a:solidFill>
                  <a:schemeClr val="dk2"/>
                </a:solidFill>
              </a:rPr>
              <a:t>Prevent risks of pregnancy</a:t>
            </a:r>
            <a:endParaRPr sz="2800">
              <a:solidFill>
                <a:schemeClr val="dk2"/>
              </a:solidFill>
            </a:endParaRPr>
          </a:p>
          <a:p>
            <a:pPr indent="-381000" lvl="0" marL="457200" rtl="0" algn="l">
              <a:lnSpc>
                <a:spcPct val="100000"/>
              </a:lnSpc>
              <a:spcBef>
                <a:spcPts val="0"/>
              </a:spcBef>
              <a:spcAft>
                <a:spcPts val="0"/>
              </a:spcAft>
              <a:buClr>
                <a:schemeClr val="dk2"/>
              </a:buClr>
              <a:buSzPts val="2400"/>
              <a:buChar char="•"/>
            </a:pPr>
            <a:r>
              <a:rPr lang="en-US" sz="2800">
                <a:solidFill>
                  <a:schemeClr val="dk2"/>
                </a:solidFill>
              </a:rPr>
              <a:t>Reduce risk of ectopic pregnancy</a:t>
            </a:r>
            <a:endParaRPr sz="2800">
              <a:solidFill>
                <a:schemeClr val="dk2"/>
              </a:solidFill>
            </a:endParaRPr>
          </a:p>
          <a:p>
            <a:pPr indent="-361950" lvl="1" marL="914400" rtl="0" algn="l">
              <a:lnSpc>
                <a:spcPct val="100000"/>
              </a:lnSpc>
              <a:spcBef>
                <a:spcPts val="0"/>
              </a:spcBef>
              <a:spcAft>
                <a:spcPts val="0"/>
              </a:spcAft>
              <a:buClr>
                <a:schemeClr val="dk2"/>
              </a:buClr>
              <a:buSzPts val="2100"/>
              <a:buChar char="–"/>
            </a:pPr>
            <a:r>
              <a:rPr lang="en-US" sz="2800">
                <a:solidFill>
                  <a:schemeClr val="dk2"/>
                </a:solidFill>
              </a:rPr>
              <a:t>Rate in IUD users is 12 in 10,000</a:t>
            </a:r>
            <a:endParaRPr sz="2800">
              <a:solidFill>
                <a:schemeClr val="dk2"/>
              </a:solidFill>
            </a:endParaRPr>
          </a:p>
          <a:p>
            <a:pPr indent="-361950" lvl="1" marL="914400" rtl="0" algn="l">
              <a:lnSpc>
                <a:spcPct val="100000"/>
              </a:lnSpc>
              <a:spcBef>
                <a:spcPts val="0"/>
              </a:spcBef>
              <a:spcAft>
                <a:spcPts val="0"/>
              </a:spcAft>
              <a:buClr>
                <a:schemeClr val="dk2"/>
              </a:buClr>
              <a:buSzPts val="2100"/>
              <a:buChar char="–"/>
            </a:pPr>
            <a:r>
              <a:rPr lang="en-US" sz="2800">
                <a:solidFill>
                  <a:schemeClr val="dk2"/>
                </a:solidFill>
              </a:rPr>
              <a:t>Rate in women using no contraception is </a:t>
            </a:r>
            <a:br>
              <a:rPr lang="en-US" sz="2800">
                <a:solidFill>
                  <a:schemeClr val="dk2"/>
                </a:solidFill>
              </a:rPr>
            </a:br>
            <a:r>
              <a:rPr lang="en-US" sz="2800">
                <a:solidFill>
                  <a:schemeClr val="dk2"/>
                </a:solidFill>
              </a:rPr>
              <a:t>65 in 10,000</a:t>
            </a:r>
            <a:endParaRPr sz="2800">
              <a:solidFill>
                <a:schemeClr val="dk2"/>
              </a:solidFill>
            </a:endParaRPr>
          </a:p>
          <a:p>
            <a:pPr indent="-381000" lvl="0" marL="457200" rtl="0" algn="l">
              <a:lnSpc>
                <a:spcPct val="100000"/>
              </a:lnSpc>
              <a:spcBef>
                <a:spcPts val="0"/>
              </a:spcBef>
              <a:spcAft>
                <a:spcPts val="0"/>
              </a:spcAft>
              <a:buClr>
                <a:schemeClr val="dk2"/>
              </a:buClr>
              <a:buSzPts val="2400"/>
              <a:buChar char="•"/>
            </a:pPr>
            <a:r>
              <a:rPr lang="en-US" sz="2800">
                <a:solidFill>
                  <a:schemeClr val="dk2"/>
                </a:solidFill>
              </a:rPr>
              <a:t>May help protect against cervical and endometrial cancer</a:t>
            </a:r>
            <a:endParaRPr sz="2800">
              <a:solidFill>
                <a:schemeClr val="dk2"/>
              </a:solidFill>
            </a:endParaRPr>
          </a:p>
        </p:txBody>
      </p:sp>
      <p:sp>
        <p:nvSpPr>
          <p:cNvPr id="523" name="Google Shape;523;p7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3"/>
          <p:cNvSpPr txBox="1"/>
          <p:nvPr>
            <p:ph idx="4294967295" type="title"/>
          </p:nvPr>
        </p:nvSpPr>
        <p:spPr>
          <a:xfrm>
            <a:off x="457200" y="48856"/>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3300"/>
              <a:buFont typeface="Calibri"/>
              <a:buNone/>
            </a:pPr>
            <a:r>
              <a:rPr b="1" i="0" lang="en-US" sz="4400">
                <a:solidFill>
                  <a:srgbClr val="506687"/>
                </a:solidFill>
                <a:latin typeface="Calibri"/>
                <a:ea typeface="Calibri"/>
                <a:cs typeface="Calibri"/>
                <a:sym typeface="Calibri"/>
              </a:rPr>
              <a:t>Who Can Use Copper IUDs</a:t>
            </a:r>
            <a:r>
              <a:rPr lang="en-US"/>
              <a:t> </a:t>
            </a:r>
            <a:endParaRPr/>
          </a:p>
        </p:txBody>
      </p:sp>
      <p:sp>
        <p:nvSpPr>
          <p:cNvPr id="530" name="Google Shape;530;p73"/>
          <p:cNvSpPr txBox="1"/>
          <p:nvPr/>
        </p:nvSpPr>
        <p:spPr>
          <a:xfrm>
            <a:off x="1198214" y="837645"/>
            <a:ext cx="7690981" cy="708422"/>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Clr>
                <a:srgbClr val="000000"/>
              </a:buClr>
              <a:buSzPts val="2800"/>
              <a:buFont typeface="Arial"/>
              <a:buNone/>
            </a:pPr>
            <a:r>
              <a:rPr b="1" i="0" lang="en-US" sz="2800" u="none" cap="none" strike="noStrike">
                <a:solidFill>
                  <a:schemeClr val="accent1"/>
                </a:solidFill>
                <a:latin typeface="Calibri"/>
                <a:ea typeface="Calibri"/>
                <a:cs typeface="Calibri"/>
                <a:sym typeface="Calibri"/>
              </a:rPr>
              <a:t>Category 1 and 2 Examples (not inclusive): </a:t>
            </a:r>
            <a:endParaRPr b="1" i="0" sz="4400" u="none" cap="none" strike="noStrike">
              <a:solidFill>
                <a:schemeClr val="dk2"/>
              </a:solidFill>
              <a:latin typeface="Calibri"/>
              <a:ea typeface="Calibri"/>
              <a:cs typeface="Calibri"/>
              <a:sym typeface="Calibri"/>
            </a:endParaRPr>
          </a:p>
        </p:txBody>
      </p:sp>
      <p:sp>
        <p:nvSpPr>
          <p:cNvPr id="531" name="Google Shape;531;p73"/>
          <p:cNvSpPr/>
          <p:nvPr/>
        </p:nvSpPr>
        <p:spPr>
          <a:xfrm>
            <a:off x="1352812" y="6134553"/>
            <a:ext cx="1916482" cy="125015"/>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en-US" sz="1400" u="none" cap="none" strike="noStrike">
                <a:solidFill>
                  <a:schemeClr val="dk2"/>
                </a:solidFill>
                <a:latin typeface="Arial"/>
                <a:ea typeface="Arial"/>
                <a:cs typeface="Arial"/>
                <a:sym typeface="Arial"/>
              </a:rPr>
              <a:t>Source: WHO, 2015.</a:t>
            </a:r>
            <a:endParaRPr/>
          </a:p>
        </p:txBody>
      </p:sp>
      <p:sp>
        <p:nvSpPr>
          <p:cNvPr id="532" name="Google Shape;532;p7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graphicFrame>
        <p:nvGraphicFramePr>
          <p:cNvPr id="533" name="Google Shape;533;p73"/>
          <p:cNvGraphicFramePr/>
          <p:nvPr/>
        </p:nvGraphicFramePr>
        <p:xfrm>
          <a:off x="1199189" y="1465676"/>
          <a:ext cx="3000000" cy="3000000"/>
        </p:xfrm>
        <a:graphic>
          <a:graphicData uri="http://schemas.openxmlformats.org/drawingml/2006/table">
            <a:tbl>
              <a:tblPr>
                <a:noFill/>
                <a:tableStyleId>{BC02D8DB-5196-4C73-A590-CB954FA45BDD}</a:tableStyleId>
              </a:tblPr>
              <a:tblGrid>
                <a:gridCol w="2130950"/>
                <a:gridCol w="5024725"/>
              </a:tblGrid>
              <a:tr h="411625">
                <a:tc>
                  <a:txBody>
                    <a:bodyPr/>
                    <a:lstStyle/>
                    <a:p>
                      <a:pPr indent="0" lvl="0" marL="0" marR="0" rtl="0" algn="ctr">
                        <a:lnSpc>
                          <a:spcPct val="100000"/>
                        </a:lnSpc>
                        <a:spcBef>
                          <a:spcPts val="0"/>
                        </a:spcBef>
                        <a:spcAft>
                          <a:spcPts val="0"/>
                        </a:spcAft>
                        <a:buNone/>
                      </a:pPr>
                      <a:r>
                        <a:rPr lang="en-US" sz="2600" u="none" cap="none" strike="noStrike">
                          <a:solidFill>
                            <a:srgbClr val="000000"/>
                          </a:solidFill>
                          <a:latin typeface="Calibri"/>
                          <a:ea typeface="Calibri"/>
                          <a:cs typeface="Calibri"/>
                          <a:sym typeface="Calibri"/>
                        </a:rPr>
                        <a:t>WHO Category</a:t>
                      </a:r>
                      <a:endParaRPr sz="2600" u="none" cap="none" strike="noStrike">
                        <a:solidFill>
                          <a:srgbClr val="000000"/>
                        </a:solidFill>
                        <a:latin typeface="Calibri"/>
                        <a:ea typeface="Calibri"/>
                        <a:cs typeface="Calibri"/>
                        <a:sym typeface="Calibri"/>
                      </a:endParaRPr>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None/>
                      </a:pPr>
                      <a:r>
                        <a:rPr lang="en-US" sz="2600" u="none" cap="none" strike="noStrike">
                          <a:solidFill>
                            <a:srgbClr val="000000"/>
                          </a:solidFill>
                          <a:latin typeface="Calibri"/>
                          <a:ea typeface="Calibri"/>
                          <a:cs typeface="Calibri"/>
                          <a:sym typeface="Calibri"/>
                        </a:rPr>
                        <a:t>Conditions (selected examples)</a:t>
                      </a:r>
                      <a:endParaRPr sz="2600" u="none" cap="none" strike="noStrike">
                        <a:solidFill>
                          <a:srgbClr val="000000"/>
                        </a:solidFill>
                        <a:latin typeface="Calibri"/>
                        <a:ea typeface="Calibri"/>
                        <a:cs typeface="Calibri"/>
                        <a:sym typeface="Calibri"/>
                      </a:endParaRPr>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443525">
                <a:tc>
                  <a:txBody>
                    <a:bodyPr/>
                    <a:lstStyle/>
                    <a:p>
                      <a:pPr indent="0" lvl="0" marL="0" marR="0" rtl="0" algn="ctr">
                        <a:lnSpc>
                          <a:spcPct val="100000"/>
                        </a:lnSpc>
                        <a:spcBef>
                          <a:spcPts val="0"/>
                        </a:spcBef>
                        <a:spcAft>
                          <a:spcPts val="0"/>
                        </a:spcAft>
                        <a:buNone/>
                      </a:pPr>
                      <a:r>
                        <a:rPr b="1" lang="en-US" sz="2600" u="none" cap="none" strike="noStrike">
                          <a:solidFill>
                            <a:srgbClr val="000000"/>
                          </a:solidFill>
                          <a:latin typeface="Calibri"/>
                          <a:ea typeface="Calibri"/>
                          <a:cs typeface="Calibri"/>
                          <a:sym typeface="Calibri"/>
                        </a:rPr>
                        <a:t>Category 1</a:t>
                      </a:r>
                      <a:endParaRPr/>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92D050"/>
                    </a:solidFill>
                  </a:tcPr>
                </a:tc>
                <a:tc>
                  <a:txBody>
                    <a:bodyPr/>
                    <a:lstStyle/>
                    <a:p>
                      <a:pPr indent="0" lvl="0" marL="0" marR="0" rtl="0" algn="l">
                        <a:lnSpc>
                          <a:spcPct val="100000"/>
                        </a:lnSpc>
                        <a:spcBef>
                          <a:spcPts val="0"/>
                        </a:spcBef>
                        <a:spcAft>
                          <a:spcPts val="0"/>
                        </a:spcAft>
                        <a:buNone/>
                      </a:pPr>
                      <a:r>
                        <a:rPr lang="en-US" sz="2600" u="none" cap="none" strike="noStrike">
                          <a:solidFill>
                            <a:srgbClr val="000000"/>
                          </a:solidFill>
                          <a:latin typeface="Calibri"/>
                          <a:ea typeface="Calibri"/>
                          <a:cs typeface="Calibri"/>
                          <a:sym typeface="Calibri"/>
                        </a:rPr>
                        <a:t>≥20 years, cervical ectopy, uterine fibroids without distortion of the uterine cavity, irregular bleeding without heavy bleeding, breastfeeding, history of or acute DVT/PE</a:t>
                      </a:r>
                      <a:endParaRPr/>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303575">
                <a:tc>
                  <a:txBody>
                    <a:bodyPr/>
                    <a:lstStyle/>
                    <a:p>
                      <a:pPr indent="0" lvl="0" marL="0" marR="0" rtl="0" algn="ctr">
                        <a:lnSpc>
                          <a:spcPct val="100000"/>
                        </a:lnSpc>
                        <a:spcBef>
                          <a:spcPts val="0"/>
                        </a:spcBef>
                        <a:spcAft>
                          <a:spcPts val="0"/>
                        </a:spcAft>
                        <a:buNone/>
                      </a:pPr>
                      <a:r>
                        <a:rPr b="1" lang="en-US" sz="2600" u="none" cap="none" strike="noStrike">
                          <a:solidFill>
                            <a:srgbClr val="000000"/>
                          </a:solidFill>
                          <a:latin typeface="Calibri"/>
                          <a:ea typeface="Calibri"/>
                          <a:cs typeface="Calibri"/>
                          <a:sym typeface="Calibri"/>
                        </a:rPr>
                        <a:t>Category 2</a:t>
                      </a:r>
                      <a:endParaRPr/>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l">
                        <a:lnSpc>
                          <a:spcPct val="100000"/>
                        </a:lnSpc>
                        <a:spcBef>
                          <a:spcPts val="0"/>
                        </a:spcBef>
                        <a:spcAft>
                          <a:spcPts val="0"/>
                        </a:spcAft>
                        <a:buNone/>
                      </a:pPr>
                      <a:r>
                        <a:rPr lang="en-US" sz="2600" u="none" cap="none" strike="noStrike">
                          <a:solidFill>
                            <a:srgbClr val="000000"/>
                          </a:solidFill>
                          <a:latin typeface="Calibri"/>
                          <a:ea typeface="Calibri"/>
                          <a:cs typeface="Calibri"/>
                          <a:sym typeface="Calibri"/>
                        </a:rPr>
                        <a:t>Menarche to &lt;20 years, nulliparous, </a:t>
                      </a:r>
                      <a:br>
                        <a:rPr lang="en-US" sz="2600" u="none" cap="none" strike="noStrike">
                          <a:solidFill>
                            <a:srgbClr val="000000"/>
                          </a:solidFill>
                          <a:latin typeface="Calibri"/>
                          <a:ea typeface="Calibri"/>
                          <a:cs typeface="Calibri"/>
                          <a:sym typeface="Calibri"/>
                        </a:rPr>
                      </a:br>
                      <a:r>
                        <a:rPr lang="en-US" sz="2600" u="none" cap="none" strike="noStrike">
                          <a:solidFill>
                            <a:srgbClr val="000000"/>
                          </a:solidFill>
                          <a:latin typeface="Calibri"/>
                          <a:ea typeface="Calibri"/>
                          <a:cs typeface="Calibri"/>
                          <a:sym typeface="Calibri"/>
                        </a:rPr>
                        <a:t>heavy or prolonged bleeding, severe dysmenorrhea, anemia</a:t>
                      </a:r>
                      <a:endParaRPr/>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7"/>
          <p:cNvSpPr txBox="1"/>
          <p:nvPr>
            <p:ph type="ctrTitle"/>
          </p:nvPr>
        </p:nvSpPr>
        <p:spPr>
          <a:xfrm>
            <a:off x="0" y="722407"/>
            <a:ext cx="9048997" cy="1470025"/>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90000"/>
              </a:lnSpc>
              <a:spcBef>
                <a:spcPts val="0"/>
              </a:spcBef>
              <a:spcAft>
                <a:spcPts val="0"/>
              </a:spcAft>
              <a:buClr>
                <a:schemeClr val="accent1"/>
              </a:buClr>
              <a:buSzPct val="113378"/>
              <a:buFont typeface="Calibri"/>
              <a:buNone/>
            </a:pPr>
            <a:r>
              <a:rPr lang="en-US" sz="4900" cap="small"/>
              <a:t>SESSION 2: </a:t>
            </a:r>
            <a:r>
              <a:rPr lang="en-US" sz="4900">
                <a:solidFill>
                  <a:schemeClr val="dk2"/>
                </a:solidFill>
              </a:rPr>
              <a:t>OVERVIEW OF HUMANITARIAN PRINCIPLES AND ACCOUNTABILITY FRAMEWORK</a:t>
            </a:r>
            <a:br>
              <a:rPr lang="en-US" cap="small"/>
            </a:br>
            <a:br>
              <a:rPr lang="en-US" cap="small"/>
            </a:br>
            <a:endParaRPr/>
          </a:p>
        </p:txBody>
      </p:sp>
      <p:sp>
        <p:nvSpPr>
          <p:cNvPr id="252" name="Google Shape;252;p4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lang="en-US">
                <a:solidFill>
                  <a:schemeClr val="dk2"/>
                </a:solidFill>
              </a:rPr>
              <a:t>UNIT 1</a:t>
            </a:r>
            <a:endParaRPr b="1"/>
          </a:p>
        </p:txBody>
      </p:sp>
      <p:sp>
        <p:nvSpPr>
          <p:cNvPr id="253" name="Google Shape;253;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pic>
        <p:nvPicPr>
          <p:cNvPr descr="Logo, CARE. " id="254" name="Google Shape;254;p47"/>
          <p:cNvPicPr preferRelativeResize="0"/>
          <p:nvPr/>
        </p:nvPicPr>
        <p:blipFill rotWithShape="1">
          <a:blip r:embed="rId3">
            <a:alphaModFix/>
          </a:blip>
          <a:srcRect b="0" l="0" r="0" t="0"/>
          <a:stretch/>
        </p:blipFill>
        <p:spPr>
          <a:xfrm>
            <a:off x="7683062" y="5222023"/>
            <a:ext cx="1345324" cy="434091"/>
          </a:xfrm>
          <a:prstGeom prst="rect">
            <a:avLst/>
          </a:prstGeom>
          <a:noFill/>
          <a:ln>
            <a:noFill/>
          </a:ln>
        </p:spPr>
      </p:pic>
      <p:pic>
        <p:nvPicPr>
          <p:cNvPr descr="jhpiego logo. " id="255" name="Google Shape;255;p47"/>
          <p:cNvPicPr preferRelativeResize="0"/>
          <p:nvPr/>
        </p:nvPicPr>
        <p:blipFill rotWithShape="1">
          <a:blip r:embed="rId4">
            <a:alphaModFix/>
          </a:blip>
          <a:srcRect b="0" l="0" r="0" t="0"/>
          <a:stretch/>
        </p:blipFill>
        <p:spPr>
          <a:xfrm>
            <a:off x="7739818" y="5681246"/>
            <a:ext cx="1066573" cy="9056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4"/>
          <p:cNvSpPr txBox="1"/>
          <p:nvPr>
            <p:ph idx="4294967295" type="title"/>
          </p:nvPr>
        </p:nvSpPr>
        <p:spPr>
          <a:xfrm>
            <a:off x="457200" y="163328"/>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3300"/>
              <a:buFont typeface="Calibri"/>
              <a:buNone/>
            </a:pPr>
            <a:r>
              <a:rPr b="1" i="0" lang="en-US" sz="4400">
                <a:solidFill>
                  <a:srgbClr val="506687"/>
                </a:solidFill>
                <a:latin typeface="Calibri"/>
                <a:ea typeface="Calibri"/>
                <a:cs typeface="Calibri"/>
                <a:sym typeface="Calibri"/>
              </a:rPr>
              <a:t>Who Should Not Use Copper IUDs</a:t>
            </a:r>
            <a:r>
              <a:rPr lang="en-US"/>
              <a:t> </a:t>
            </a:r>
            <a:endParaRPr/>
          </a:p>
        </p:txBody>
      </p:sp>
      <p:sp>
        <p:nvSpPr>
          <p:cNvPr id="540" name="Google Shape;540;p74"/>
          <p:cNvSpPr txBox="1"/>
          <p:nvPr/>
        </p:nvSpPr>
        <p:spPr>
          <a:xfrm>
            <a:off x="1252604" y="883370"/>
            <a:ext cx="8379912" cy="708422"/>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Clr>
                <a:srgbClr val="000000"/>
              </a:buClr>
              <a:buSzPts val="2800"/>
              <a:buFont typeface="Arial"/>
              <a:buNone/>
            </a:pPr>
            <a:r>
              <a:rPr b="1" i="0" lang="en-US" sz="2800" u="none" cap="none" strike="noStrike">
                <a:solidFill>
                  <a:schemeClr val="accent1"/>
                </a:solidFill>
                <a:latin typeface="Calibri"/>
                <a:ea typeface="Calibri"/>
                <a:cs typeface="Calibri"/>
                <a:sym typeface="Calibri"/>
              </a:rPr>
              <a:t>Category 3 and 4 Examples (not inclusive): </a:t>
            </a:r>
            <a:endParaRPr b="1" i="0" sz="4400" u="none" cap="none" strike="noStrike">
              <a:solidFill>
                <a:schemeClr val="dk2"/>
              </a:solidFill>
              <a:latin typeface="Calibri"/>
              <a:ea typeface="Calibri"/>
              <a:cs typeface="Calibri"/>
              <a:sym typeface="Calibri"/>
            </a:endParaRPr>
          </a:p>
        </p:txBody>
      </p:sp>
      <p:sp>
        <p:nvSpPr>
          <p:cNvPr id="541" name="Google Shape;541;p74"/>
          <p:cNvSpPr/>
          <p:nvPr/>
        </p:nvSpPr>
        <p:spPr>
          <a:xfrm>
            <a:off x="1252604" y="6352748"/>
            <a:ext cx="1876409" cy="281052"/>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en-US" sz="1400" u="none" cap="none" strike="noStrike">
                <a:solidFill>
                  <a:schemeClr val="dk2"/>
                </a:solidFill>
                <a:latin typeface="Arial"/>
                <a:ea typeface="Arial"/>
                <a:cs typeface="Arial"/>
                <a:sym typeface="Arial"/>
              </a:rPr>
              <a:t>Source: WHO, 2015.</a:t>
            </a:r>
            <a:endParaRPr/>
          </a:p>
        </p:txBody>
      </p:sp>
      <p:sp>
        <p:nvSpPr>
          <p:cNvPr id="542" name="Google Shape;542;p7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graphicFrame>
        <p:nvGraphicFramePr>
          <p:cNvPr id="543" name="Google Shape;543;p74"/>
          <p:cNvGraphicFramePr/>
          <p:nvPr/>
        </p:nvGraphicFramePr>
        <p:xfrm>
          <a:off x="1252604" y="1591792"/>
          <a:ext cx="3000000" cy="3000000"/>
        </p:xfrm>
        <a:graphic>
          <a:graphicData uri="http://schemas.openxmlformats.org/drawingml/2006/table">
            <a:tbl>
              <a:tblPr>
                <a:noFill/>
                <a:tableStyleId>{BC02D8DB-5196-4C73-A590-CB954FA45BDD}</a:tableStyleId>
              </a:tblPr>
              <a:tblGrid>
                <a:gridCol w="2171000"/>
                <a:gridCol w="5119150"/>
              </a:tblGrid>
              <a:tr h="411475">
                <a:tc>
                  <a:txBody>
                    <a:bodyPr/>
                    <a:lstStyle/>
                    <a:p>
                      <a:pPr indent="0" lvl="0" marL="0" marR="0" rtl="0" algn="ctr">
                        <a:lnSpc>
                          <a:spcPct val="100000"/>
                        </a:lnSpc>
                        <a:spcBef>
                          <a:spcPts val="0"/>
                        </a:spcBef>
                        <a:spcAft>
                          <a:spcPts val="0"/>
                        </a:spcAft>
                        <a:buNone/>
                      </a:pPr>
                      <a:r>
                        <a:rPr lang="en-US" sz="2600" u="none" cap="none" strike="noStrike">
                          <a:solidFill>
                            <a:srgbClr val="000000"/>
                          </a:solidFill>
                          <a:latin typeface="Calibri"/>
                          <a:ea typeface="Calibri"/>
                          <a:cs typeface="Calibri"/>
                          <a:sym typeface="Calibri"/>
                        </a:rPr>
                        <a:t>WHO Category</a:t>
                      </a:r>
                      <a:endParaRPr sz="2600" u="none" cap="none" strike="noStrike">
                        <a:solidFill>
                          <a:srgbClr val="000000"/>
                        </a:solidFill>
                        <a:latin typeface="Calibri"/>
                        <a:ea typeface="Calibri"/>
                        <a:cs typeface="Calibri"/>
                        <a:sym typeface="Calibri"/>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None/>
                      </a:pPr>
                      <a:r>
                        <a:rPr lang="en-US" sz="2600" u="none" cap="none" strike="noStrike">
                          <a:solidFill>
                            <a:srgbClr val="000000"/>
                          </a:solidFill>
                          <a:latin typeface="Calibri"/>
                          <a:ea typeface="Calibri"/>
                          <a:cs typeface="Calibri"/>
                          <a:sym typeface="Calibri"/>
                        </a:rPr>
                        <a:t>Conditions (selected examples)</a:t>
                      </a:r>
                      <a:endParaRPr sz="2600" u="none" cap="none" strike="noStrike">
                        <a:solidFill>
                          <a:srgbClr val="000000"/>
                        </a:solidFill>
                        <a:latin typeface="Calibri"/>
                        <a:ea typeface="Calibri"/>
                        <a:cs typeface="Calibri"/>
                        <a:sym typeface="Calibri"/>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302775">
                <a:tc>
                  <a:txBody>
                    <a:bodyPr/>
                    <a:lstStyle/>
                    <a:p>
                      <a:pPr indent="0" lvl="0" marL="0" marR="0" rtl="0" algn="ctr">
                        <a:lnSpc>
                          <a:spcPct val="100000"/>
                        </a:lnSpc>
                        <a:spcBef>
                          <a:spcPts val="0"/>
                        </a:spcBef>
                        <a:spcAft>
                          <a:spcPts val="0"/>
                        </a:spcAft>
                        <a:buNone/>
                      </a:pPr>
                      <a:r>
                        <a:rPr b="1" lang="en-US" sz="2600" u="none" cap="none" strike="noStrike">
                          <a:solidFill>
                            <a:srgbClr val="000000"/>
                          </a:solidFill>
                          <a:latin typeface="Calibri"/>
                          <a:ea typeface="Calibri"/>
                          <a:cs typeface="Calibri"/>
                          <a:sym typeface="Calibri"/>
                        </a:rPr>
                        <a:t>Category 3</a:t>
                      </a:r>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l">
                        <a:lnSpc>
                          <a:spcPct val="100000"/>
                        </a:lnSpc>
                        <a:spcBef>
                          <a:spcPts val="0"/>
                        </a:spcBef>
                        <a:spcAft>
                          <a:spcPts val="0"/>
                        </a:spcAft>
                        <a:buNone/>
                      </a:pPr>
                      <a:r>
                        <a:rPr lang="en-US" sz="2600" u="none" cap="none" strike="noStrike">
                          <a:solidFill>
                            <a:srgbClr val="000000"/>
                          </a:solidFill>
                          <a:latin typeface="Calibri"/>
                          <a:ea typeface="Calibri"/>
                          <a:cs typeface="Calibri"/>
                          <a:sym typeface="Calibri"/>
                        </a:rPr>
                        <a:t>48 hours to &lt;4 weeks postpartum, ovarian cancer/if initiating use</a:t>
                      </a:r>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991900">
                <a:tc>
                  <a:txBody>
                    <a:bodyPr/>
                    <a:lstStyle/>
                    <a:p>
                      <a:pPr indent="0" lvl="0" marL="0" marR="0" rtl="0" algn="ctr">
                        <a:lnSpc>
                          <a:spcPct val="100000"/>
                        </a:lnSpc>
                        <a:spcBef>
                          <a:spcPts val="0"/>
                        </a:spcBef>
                        <a:spcAft>
                          <a:spcPts val="0"/>
                        </a:spcAft>
                        <a:buClr>
                          <a:srgbClr val="000000"/>
                        </a:buClr>
                        <a:buSzPts val="2600"/>
                        <a:buFont typeface="Arial"/>
                        <a:buNone/>
                      </a:pPr>
                      <a:r>
                        <a:rPr b="1" lang="en-US" sz="2600" u="none" cap="none" strike="noStrike">
                          <a:solidFill>
                            <a:srgbClr val="000000"/>
                          </a:solidFill>
                          <a:latin typeface="Calibri"/>
                          <a:ea typeface="Calibri"/>
                          <a:cs typeface="Calibri"/>
                          <a:sym typeface="Calibri"/>
                        </a:rPr>
                        <a:t>Category 4</a:t>
                      </a:r>
                      <a:endParaRPr/>
                    </a:p>
                    <a:p>
                      <a:pPr indent="0" lvl="0" marL="0" marR="0" rtl="0" algn="ctr">
                        <a:lnSpc>
                          <a:spcPct val="100000"/>
                        </a:lnSpc>
                        <a:spcBef>
                          <a:spcPts val="0"/>
                        </a:spcBef>
                        <a:spcAft>
                          <a:spcPts val="0"/>
                        </a:spcAft>
                        <a:buNone/>
                      </a:pPr>
                      <a:r>
                        <a:t/>
                      </a:r>
                      <a:endParaRPr b="1" sz="2600" u="none" cap="none" strike="noStrike">
                        <a:solidFill>
                          <a:srgbClr val="000000"/>
                        </a:solidFill>
                        <a:latin typeface="Calibri"/>
                        <a:ea typeface="Calibri"/>
                        <a:cs typeface="Calibri"/>
                        <a:sym typeface="Calibri"/>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F4646"/>
                    </a:solidFill>
                  </a:tcPr>
                </a:tc>
                <a:tc>
                  <a:txBody>
                    <a:bodyPr/>
                    <a:lstStyle/>
                    <a:p>
                      <a:pPr indent="0" lvl="0" marL="0" marR="0" rtl="0" algn="l">
                        <a:lnSpc>
                          <a:spcPct val="100000"/>
                        </a:lnSpc>
                        <a:spcBef>
                          <a:spcPts val="0"/>
                        </a:spcBef>
                        <a:spcAft>
                          <a:spcPts val="0"/>
                        </a:spcAft>
                        <a:buClr>
                          <a:srgbClr val="000000"/>
                        </a:buClr>
                        <a:buSzPts val="2600"/>
                        <a:buFont typeface="Arial"/>
                        <a:buNone/>
                      </a:pPr>
                      <a:r>
                        <a:rPr lang="en-US" sz="2600" u="none" cap="none" strike="noStrike">
                          <a:solidFill>
                            <a:srgbClr val="000000"/>
                          </a:solidFill>
                          <a:latin typeface="Calibri"/>
                          <a:ea typeface="Calibri"/>
                          <a:cs typeface="Calibri"/>
                          <a:sym typeface="Calibri"/>
                        </a:rPr>
                        <a:t>Pregnancy, unexplained vaginal bleeding (prior to evaluation), current PID or cervical infection, endometrial or cervical cancer/if initiating use,</a:t>
                      </a:r>
                      <a:r>
                        <a:rPr lang="en-US" sz="2600" u="none" cap="none" strike="noStrike">
                          <a:latin typeface="Calibri"/>
                          <a:ea typeface="Calibri"/>
                          <a:cs typeface="Calibri"/>
                          <a:sym typeface="Calibri"/>
                        </a:rPr>
                        <a:t> HIV infection with advanced or severe clinical disease should not have an IUD inserted</a:t>
                      </a:r>
                      <a:endParaRPr sz="2600" u="none" cap="none" strike="noStrike">
                        <a:solidFill>
                          <a:srgbClr val="000000"/>
                        </a:solidFill>
                        <a:latin typeface="Calibri"/>
                        <a:ea typeface="Calibri"/>
                        <a:cs typeface="Calibri"/>
                        <a:sym typeface="Calibri"/>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7" name="Shape 547"/>
        <p:cNvGrpSpPr/>
        <p:nvPr/>
      </p:nvGrpSpPr>
      <p:grpSpPr>
        <a:xfrm>
          <a:off x="0" y="0"/>
          <a:ext cx="0" cy="0"/>
          <a:chOff x="0" y="0"/>
          <a:chExt cx="0" cy="0"/>
        </a:xfrm>
      </p:grpSpPr>
      <p:sp>
        <p:nvSpPr>
          <p:cNvPr id="548" name="Google Shape;548;p75"/>
          <p:cNvSpPr txBox="1"/>
          <p:nvPr>
            <p:ph idx="4294967295" type="title"/>
          </p:nvPr>
        </p:nvSpPr>
        <p:spPr>
          <a:xfrm>
            <a:off x="494778" y="295690"/>
            <a:ext cx="8404964" cy="85725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n-US" sz="4000"/>
              <a:t>IUD Use By Women With HIV Infection</a:t>
            </a:r>
            <a:endParaRPr/>
          </a:p>
        </p:txBody>
      </p:sp>
      <p:sp>
        <p:nvSpPr>
          <p:cNvPr id="549" name="Google Shape;549;p75"/>
          <p:cNvSpPr txBox="1"/>
          <p:nvPr>
            <p:ph idx="4294967295" type="body"/>
          </p:nvPr>
        </p:nvSpPr>
        <p:spPr>
          <a:xfrm>
            <a:off x="5640779" y="1254347"/>
            <a:ext cx="3258963" cy="5458908"/>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Clr>
                <a:schemeClr val="dk2"/>
              </a:buClr>
              <a:buSzPts val="2400"/>
              <a:buChar char="•"/>
            </a:pPr>
            <a:r>
              <a:rPr lang="en-US" sz="2200">
                <a:solidFill>
                  <a:schemeClr val="dk2"/>
                </a:solidFill>
              </a:rPr>
              <a:t>IUDs safe for majority of women with HIV, whether or not they are on ARVs</a:t>
            </a:r>
            <a:endParaRPr/>
          </a:p>
          <a:p>
            <a:pPr indent="-381000" lvl="0" marL="457200" rtl="0" algn="l">
              <a:lnSpc>
                <a:spcPct val="100000"/>
              </a:lnSpc>
              <a:spcBef>
                <a:spcPts val="0"/>
              </a:spcBef>
              <a:spcAft>
                <a:spcPts val="0"/>
              </a:spcAft>
              <a:buClr>
                <a:schemeClr val="dk2"/>
              </a:buClr>
              <a:buSzPts val="2400"/>
              <a:buChar char="•"/>
            </a:pPr>
            <a:r>
              <a:rPr lang="en-US" sz="2200">
                <a:solidFill>
                  <a:schemeClr val="dk2"/>
                </a:solidFill>
              </a:rPr>
              <a:t>Initiation not recommended if woman has severe or advanced HIV clinical disease</a:t>
            </a:r>
            <a:endParaRPr/>
          </a:p>
          <a:p>
            <a:pPr indent="-381000" lvl="0" marL="457200" rtl="0" algn="l">
              <a:lnSpc>
                <a:spcPct val="100000"/>
              </a:lnSpc>
              <a:spcBef>
                <a:spcPts val="0"/>
              </a:spcBef>
              <a:spcAft>
                <a:spcPts val="0"/>
              </a:spcAft>
              <a:buClr>
                <a:schemeClr val="dk2"/>
              </a:buClr>
              <a:buSzPts val="2400"/>
              <a:buChar char="•"/>
            </a:pPr>
            <a:r>
              <a:rPr lang="en-US" sz="2200">
                <a:solidFill>
                  <a:schemeClr val="dk2"/>
                </a:solidFill>
              </a:rPr>
              <a:t>Women at high risk of acquiring HIV can use LNG-IUD without restrictions</a:t>
            </a:r>
            <a:endParaRPr/>
          </a:p>
          <a:p>
            <a:pPr indent="-381000" lvl="0" marL="457200" rtl="0" algn="l">
              <a:lnSpc>
                <a:spcPct val="100000"/>
              </a:lnSpc>
              <a:spcBef>
                <a:spcPts val="0"/>
              </a:spcBef>
              <a:spcAft>
                <a:spcPts val="0"/>
              </a:spcAft>
              <a:buClr>
                <a:schemeClr val="dk2"/>
              </a:buClr>
              <a:buSzPts val="2400"/>
              <a:buChar char="•"/>
            </a:pPr>
            <a:r>
              <a:rPr lang="en-US" sz="2200">
                <a:solidFill>
                  <a:schemeClr val="dk2"/>
                </a:solidFill>
              </a:rPr>
              <a:t>Encourage dual method use</a:t>
            </a:r>
            <a:endParaRPr/>
          </a:p>
        </p:txBody>
      </p:sp>
      <p:sp>
        <p:nvSpPr>
          <p:cNvPr id="550" name="Google Shape;550;p75"/>
          <p:cNvSpPr/>
          <p:nvPr/>
        </p:nvSpPr>
        <p:spPr>
          <a:xfrm>
            <a:off x="507290" y="6382598"/>
            <a:ext cx="5832968" cy="255497"/>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000000"/>
              </a:buClr>
              <a:buSzPts val="1400"/>
              <a:buFont typeface="Arial"/>
              <a:buNone/>
            </a:pPr>
            <a:r>
              <a:rPr b="0" i="1" lang="en-US" sz="1400" u="none" cap="none" strike="noStrike">
                <a:solidFill>
                  <a:schemeClr val="dk2"/>
                </a:solidFill>
                <a:latin typeface="Calibri"/>
                <a:ea typeface="Calibri"/>
                <a:cs typeface="Calibri"/>
                <a:sym typeface="Calibri"/>
              </a:rPr>
              <a:t>Source: WHO, 2015</a:t>
            </a:r>
            <a:endParaRPr b="0" i="0" sz="1400" u="none" cap="none" strike="noStrike">
              <a:solidFill>
                <a:schemeClr val="dk2"/>
              </a:solidFill>
              <a:latin typeface="Arial"/>
              <a:ea typeface="Arial"/>
              <a:cs typeface="Arial"/>
              <a:sym typeface="Arial"/>
            </a:endParaRPr>
          </a:p>
        </p:txBody>
      </p:sp>
      <p:sp>
        <p:nvSpPr>
          <p:cNvPr id="551" name="Google Shape;551;p7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graphicFrame>
        <p:nvGraphicFramePr>
          <p:cNvPr id="552" name="Google Shape;552;p75"/>
          <p:cNvGraphicFramePr/>
          <p:nvPr/>
        </p:nvGraphicFramePr>
        <p:xfrm>
          <a:off x="621750" y="1254347"/>
          <a:ext cx="3000000" cy="3000000"/>
        </p:xfrm>
        <a:graphic>
          <a:graphicData uri="http://schemas.openxmlformats.org/drawingml/2006/table">
            <a:tbl>
              <a:tblPr>
                <a:noFill/>
                <a:tableStyleId>{BC02D8DB-5196-4C73-A590-CB954FA45BDD}</a:tableStyleId>
              </a:tblPr>
              <a:tblGrid>
                <a:gridCol w="2080950"/>
                <a:gridCol w="1349675"/>
                <a:gridCol w="1467050"/>
              </a:tblGrid>
              <a:tr h="342775">
                <a:tc gridSpan="3">
                  <a:txBody>
                    <a:bodyPr/>
                    <a:lstStyle/>
                    <a:p>
                      <a:pPr indent="0" lvl="0" marL="0" marR="0" rtl="0" algn="ctr">
                        <a:lnSpc>
                          <a:spcPct val="100000"/>
                        </a:lnSpc>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WHO Eligibility Criteria</a:t>
                      </a:r>
                      <a:endParaRPr/>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008080"/>
                    </a:solidFill>
                  </a:tcPr>
                </a:tc>
                <a:tc hMerge="1"/>
                <a:tc hMerge="1"/>
              </a:tr>
              <a:tr h="430000">
                <a:tc rowSpan="2">
                  <a:txBody>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Condition</a:t>
                      </a:r>
                      <a:endParaRPr/>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gridSpan="2">
                  <a:txBody>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Category</a:t>
                      </a:r>
                      <a:endParaRPr/>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hMerge="1"/>
              </a:tr>
              <a:tr h="430000">
                <a:tc vMerge="1"/>
                <a:tc>
                  <a:txBody>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Initiate</a:t>
                      </a:r>
                      <a:endParaRPr/>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Continue</a:t>
                      </a:r>
                      <a:endParaRPr/>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754125">
                <a:tc>
                  <a:txBody>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Asymptomatic or mild HIV clinical disease</a:t>
                      </a:r>
                      <a:endParaRPr/>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a:t>
                      </a:r>
                      <a:endParaRPr/>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a:t>
                      </a:r>
                      <a:endParaRPr/>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r h="754125">
                <a:tc>
                  <a:txBody>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Severe or advanced HIV clinical disease</a:t>
                      </a:r>
                      <a:endParaRPr/>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3</a:t>
                      </a:r>
                      <a:endParaRPr/>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a:t>
                      </a:r>
                      <a:endParaRPr/>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r h="685825">
                <a:tc>
                  <a:txBody>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High risk of HIV</a:t>
                      </a:r>
                      <a:endParaRPr b="0" i="0" sz="2400" u="none" cap="none" strike="noStrike">
                        <a:solidFill>
                          <a:srgbClr val="000000"/>
                        </a:solidFill>
                        <a:latin typeface="Arial"/>
                        <a:ea typeface="Arial"/>
                        <a:cs typeface="Arial"/>
                        <a:sym typeface="Arial"/>
                      </a:endParaRPr>
                    </a:p>
                  </a:txBody>
                  <a:tcPr marT="68425" marB="68425" marR="68575" marL="68575">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a:t>
                      </a:r>
                      <a:endParaRPr/>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a:t>
                      </a:r>
                      <a:endParaRPr/>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49">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9">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9">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6"/>
          <p:cNvSpPr txBox="1"/>
          <p:nvPr>
            <p:ph type="title"/>
          </p:nvPr>
        </p:nvSpPr>
        <p:spPr>
          <a:xfrm>
            <a:off x="1871662" y="430054"/>
            <a:ext cx="5400675" cy="622697"/>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Implants</a:t>
            </a:r>
            <a:r>
              <a:rPr lang="en-US" sz="2400">
                <a:latin typeface="Arial"/>
                <a:ea typeface="Arial"/>
                <a:cs typeface="Arial"/>
                <a:sym typeface="Arial"/>
              </a:rPr>
              <a:t> </a:t>
            </a:r>
            <a:endParaRPr/>
          </a:p>
        </p:txBody>
      </p:sp>
      <p:sp>
        <p:nvSpPr>
          <p:cNvPr id="559" name="Google Shape;559;p76"/>
          <p:cNvSpPr txBox="1"/>
          <p:nvPr>
            <p:ph idx="1" type="body"/>
          </p:nvPr>
        </p:nvSpPr>
        <p:spPr>
          <a:xfrm>
            <a:off x="839243" y="1111961"/>
            <a:ext cx="6050071" cy="3016448"/>
          </a:xfrm>
          <a:prstGeom prst="rect">
            <a:avLst/>
          </a:prstGeom>
          <a:noFill/>
          <a:ln>
            <a:noFill/>
          </a:ln>
        </p:spPr>
        <p:txBody>
          <a:bodyPr anchorCtr="0" anchor="t" bIns="34275" lIns="68550" spcFirstLastPara="1" rIns="68550" wrap="square" tIns="34275">
            <a:noAutofit/>
          </a:bodyPr>
          <a:lstStyle/>
          <a:p>
            <a:pPr indent="-457200" lvl="0" marL="457200" rtl="0" algn="l">
              <a:lnSpc>
                <a:spcPct val="100000"/>
              </a:lnSpc>
              <a:spcBef>
                <a:spcPts val="0"/>
              </a:spcBef>
              <a:spcAft>
                <a:spcPts val="0"/>
              </a:spcAft>
              <a:buClr>
                <a:schemeClr val="dk2"/>
              </a:buClr>
              <a:buSzPts val="1665"/>
              <a:buFont typeface="Arial"/>
              <a:buChar char="•"/>
            </a:pPr>
            <a:r>
              <a:rPr lang="en-US" sz="2400">
                <a:solidFill>
                  <a:schemeClr val="dk2"/>
                </a:solidFill>
                <a:latin typeface="Calibri"/>
                <a:ea typeface="Calibri"/>
                <a:cs typeface="Calibri"/>
                <a:sym typeface="Calibri"/>
              </a:rPr>
              <a:t>Implants are small flexible progestin containing rods placed under the skin of inner, upper arm</a:t>
            </a:r>
            <a:endParaRPr sz="2400">
              <a:solidFill>
                <a:schemeClr val="dk2"/>
              </a:solidFill>
              <a:latin typeface="Calibri"/>
              <a:ea typeface="Calibri"/>
              <a:cs typeface="Calibri"/>
              <a:sym typeface="Calibri"/>
            </a:endParaRPr>
          </a:p>
          <a:p>
            <a:pPr indent="-457200" lvl="0" marL="457200" rtl="0" algn="l">
              <a:lnSpc>
                <a:spcPct val="100000"/>
              </a:lnSpc>
              <a:spcBef>
                <a:spcPts val="0"/>
              </a:spcBef>
              <a:spcAft>
                <a:spcPts val="0"/>
              </a:spcAft>
              <a:buClr>
                <a:schemeClr val="dk2"/>
              </a:buClr>
              <a:buSzPts val="1665"/>
              <a:buFont typeface="Arial"/>
              <a:buChar char="•"/>
            </a:pPr>
            <a:r>
              <a:rPr lang="en-US" sz="2400">
                <a:solidFill>
                  <a:schemeClr val="dk2"/>
                </a:solidFill>
                <a:latin typeface="Calibri"/>
                <a:ea typeface="Calibri"/>
                <a:cs typeface="Calibri"/>
                <a:sym typeface="Calibri"/>
              </a:rPr>
              <a:t>Effective up to 3-5 years, depending on type of implant</a:t>
            </a:r>
            <a:endParaRPr sz="2400">
              <a:solidFill>
                <a:schemeClr val="dk2"/>
              </a:solidFill>
              <a:latin typeface="Calibri"/>
              <a:ea typeface="Calibri"/>
              <a:cs typeface="Calibri"/>
              <a:sym typeface="Calibri"/>
            </a:endParaRPr>
          </a:p>
          <a:p>
            <a:pPr indent="-457200" lvl="0" marL="457200" rtl="0" algn="l">
              <a:lnSpc>
                <a:spcPct val="100000"/>
              </a:lnSpc>
              <a:spcBef>
                <a:spcPts val="0"/>
              </a:spcBef>
              <a:spcAft>
                <a:spcPts val="0"/>
              </a:spcAft>
              <a:buClr>
                <a:schemeClr val="dk2"/>
              </a:buClr>
              <a:buSzPts val="1665"/>
              <a:buFont typeface="Arial"/>
              <a:buChar char="•"/>
            </a:pPr>
            <a:r>
              <a:rPr lang="en-US" sz="2400">
                <a:solidFill>
                  <a:schemeClr val="dk2"/>
                </a:solidFill>
                <a:latin typeface="Calibri"/>
                <a:ea typeface="Calibri"/>
                <a:cs typeface="Calibri"/>
                <a:sym typeface="Calibri"/>
              </a:rPr>
              <a:t>Types of Implants include:</a:t>
            </a:r>
            <a:endParaRPr sz="2400">
              <a:solidFill>
                <a:schemeClr val="dk2"/>
              </a:solidFill>
              <a:latin typeface="Calibri"/>
              <a:ea typeface="Calibri"/>
              <a:cs typeface="Calibri"/>
              <a:sym typeface="Calibri"/>
            </a:endParaRPr>
          </a:p>
          <a:p>
            <a:pPr indent="-288036" lvl="1" marL="685800" rtl="0" algn="l">
              <a:lnSpc>
                <a:spcPct val="94000"/>
              </a:lnSpc>
              <a:spcBef>
                <a:spcPts val="825"/>
              </a:spcBef>
              <a:spcAft>
                <a:spcPts val="0"/>
              </a:spcAft>
              <a:buClr>
                <a:schemeClr val="dk2"/>
              </a:buClr>
              <a:buSzPts val="1572"/>
              <a:buChar char="–"/>
            </a:pPr>
            <a:r>
              <a:rPr b="1" lang="en-US" sz="2400">
                <a:solidFill>
                  <a:schemeClr val="accent1"/>
                </a:solidFill>
                <a:latin typeface="Calibri"/>
                <a:ea typeface="Calibri"/>
                <a:cs typeface="Calibri"/>
                <a:sym typeface="Calibri"/>
              </a:rPr>
              <a:t>Jadelle</a:t>
            </a:r>
            <a:r>
              <a:rPr lang="en-US" sz="2400">
                <a:solidFill>
                  <a:schemeClr val="accent1"/>
                </a:solidFill>
                <a:latin typeface="Calibri"/>
                <a:ea typeface="Calibri"/>
                <a:cs typeface="Calibri"/>
                <a:sym typeface="Calibri"/>
              </a:rPr>
              <a:t>: </a:t>
            </a:r>
            <a:r>
              <a:rPr lang="en-US" sz="2400">
                <a:solidFill>
                  <a:schemeClr val="dk2"/>
                </a:solidFill>
                <a:latin typeface="Calibri"/>
                <a:ea typeface="Calibri"/>
                <a:cs typeface="Calibri"/>
                <a:sym typeface="Calibri"/>
              </a:rPr>
              <a:t>2 rods containing levonorgestrel, highly effective for 5 years</a:t>
            </a:r>
            <a:endParaRPr sz="2400">
              <a:solidFill>
                <a:schemeClr val="dk2"/>
              </a:solidFill>
              <a:latin typeface="Calibri"/>
              <a:ea typeface="Calibri"/>
              <a:cs typeface="Calibri"/>
              <a:sym typeface="Calibri"/>
            </a:endParaRPr>
          </a:p>
          <a:p>
            <a:pPr indent="-288036" lvl="1" marL="685800" rtl="0" algn="l">
              <a:lnSpc>
                <a:spcPct val="94000"/>
              </a:lnSpc>
              <a:spcBef>
                <a:spcPts val="825"/>
              </a:spcBef>
              <a:spcAft>
                <a:spcPts val="0"/>
              </a:spcAft>
              <a:buClr>
                <a:schemeClr val="dk2"/>
              </a:buClr>
              <a:buSzPts val="1572"/>
              <a:buChar char="–"/>
            </a:pPr>
            <a:r>
              <a:rPr b="1" lang="en-US" sz="2400">
                <a:solidFill>
                  <a:schemeClr val="accent1"/>
                </a:solidFill>
                <a:latin typeface="Calibri"/>
                <a:ea typeface="Calibri"/>
                <a:cs typeface="Calibri"/>
                <a:sym typeface="Calibri"/>
              </a:rPr>
              <a:t>Nexplanon</a:t>
            </a:r>
            <a:r>
              <a:rPr lang="en-US" sz="2400">
                <a:solidFill>
                  <a:schemeClr val="accent1"/>
                </a:solidFill>
                <a:latin typeface="Calibri"/>
                <a:ea typeface="Calibri"/>
                <a:cs typeface="Calibri"/>
                <a:sym typeface="Calibri"/>
              </a:rPr>
              <a:t>: </a:t>
            </a:r>
            <a:r>
              <a:rPr lang="en-US" sz="2400">
                <a:solidFill>
                  <a:schemeClr val="dk2"/>
                </a:solidFill>
                <a:latin typeface="Calibri"/>
                <a:ea typeface="Calibri"/>
                <a:cs typeface="Calibri"/>
                <a:sym typeface="Calibri"/>
              </a:rPr>
              <a:t>1 rod containing etonorgestrel, labeled for 3 years (recent study shows it might be effective for 5 years)</a:t>
            </a:r>
            <a:endParaRPr sz="2400">
              <a:solidFill>
                <a:schemeClr val="dk2"/>
              </a:solidFill>
              <a:latin typeface="Calibri"/>
              <a:ea typeface="Calibri"/>
              <a:cs typeface="Calibri"/>
              <a:sym typeface="Calibri"/>
            </a:endParaRPr>
          </a:p>
          <a:p>
            <a:pPr indent="-288036" lvl="1" marL="685800" rtl="0" algn="l">
              <a:lnSpc>
                <a:spcPct val="94000"/>
              </a:lnSpc>
              <a:spcBef>
                <a:spcPts val="825"/>
              </a:spcBef>
              <a:spcAft>
                <a:spcPts val="0"/>
              </a:spcAft>
              <a:buClr>
                <a:schemeClr val="dk2"/>
              </a:buClr>
              <a:buSzPts val="1572"/>
              <a:buChar char="–"/>
            </a:pPr>
            <a:r>
              <a:rPr b="1" lang="en-US" sz="2400">
                <a:solidFill>
                  <a:schemeClr val="accent1"/>
                </a:solidFill>
                <a:latin typeface="Calibri"/>
                <a:ea typeface="Calibri"/>
                <a:cs typeface="Calibri"/>
                <a:sym typeface="Calibri"/>
              </a:rPr>
              <a:t>Levoplant: </a:t>
            </a:r>
            <a:r>
              <a:rPr lang="en-US" sz="2400">
                <a:solidFill>
                  <a:schemeClr val="dk2"/>
                </a:solidFill>
                <a:latin typeface="Calibri"/>
                <a:ea typeface="Calibri"/>
                <a:cs typeface="Calibri"/>
                <a:sym typeface="Calibri"/>
              </a:rPr>
              <a:t>2 rods containing levonorgestrel, effective for 3 - 4 years</a:t>
            </a:r>
            <a:endParaRPr sz="2400">
              <a:solidFill>
                <a:schemeClr val="dk2"/>
              </a:solidFill>
              <a:latin typeface="Calibri"/>
              <a:ea typeface="Calibri"/>
              <a:cs typeface="Calibri"/>
              <a:sym typeface="Calibri"/>
            </a:endParaRPr>
          </a:p>
          <a:p>
            <a:pPr indent="0" lvl="0" marL="0" rtl="0" algn="l">
              <a:lnSpc>
                <a:spcPct val="94000"/>
              </a:lnSpc>
              <a:spcBef>
                <a:spcPts val="825"/>
              </a:spcBef>
              <a:spcAft>
                <a:spcPts val="0"/>
              </a:spcAft>
              <a:buClr>
                <a:schemeClr val="dk2"/>
              </a:buClr>
              <a:buSzPts val="1387"/>
              <a:buNone/>
            </a:pPr>
            <a:r>
              <a:t/>
            </a:r>
            <a:endParaRPr sz="2400">
              <a:latin typeface="Arial"/>
              <a:ea typeface="Arial"/>
              <a:cs typeface="Arial"/>
              <a:sym typeface="Arial"/>
            </a:endParaRPr>
          </a:p>
          <a:p>
            <a:pPr indent="0" lvl="0" marL="0" rtl="0" algn="l">
              <a:lnSpc>
                <a:spcPct val="94000"/>
              </a:lnSpc>
              <a:spcBef>
                <a:spcPts val="825"/>
              </a:spcBef>
              <a:spcAft>
                <a:spcPts val="0"/>
              </a:spcAft>
              <a:buClr>
                <a:schemeClr val="dk2"/>
              </a:buClr>
              <a:buSzPts val="1850"/>
              <a:buNone/>
            </a:pPr>
            <a:r>
              <a:t/>
            </a:r>
            <a:endParaRPr sz="2400">
              <a:latin typeface="Arial"/>
              <a:ea typeface="Arial"/>
              <a:cs typeface="Arial"/>
              <a:sym typeface="Arial"/>
            </a:endParaRPr>
          </a:p>
        </p:txBody>
      </p:sp>
      <p:pic>
        <p:nvPicPr>
          <p:cNvPr descr="JadellePackage" id="560" name="Google Shape;560;p76"/>
          <p:cNvPicPr preferRelativeResize="0"/>
          <p:nvPr>
            <p:ph idx="2" type="body"/>
          </p:nvPr>
        </p:nvPicPr>
        <p:blipFill rotWithShape="1">
          <a:blip r:embed="rId3">
            <a:alphaModFix/>
          </a:blip>
          <a:srcRect b="0" l="0" r="0" t="0"/>
          <a:stretch/>
        </p:blipFill>
        <p:spPr>
          <a:xfrm>
            <a:off x="7182509" y="1903881"/>
            <a:ext cx="1178684" cy="1008460"/>
          </a:xfrm>
          <a:prstGeom prst="rect">
            <a:avLst/>
          </a:prstGeom>
          <a:noFill/>
          <a:ln cap="flat" cmpd="sng" w="9525">
            <a:solidFill>
              <a:srgbClr val="000000"/>
            </a:solidFill>
            <a:prstDash val="solid"/>
            <a:miter lim="800000"/>
            <a:headEnd len="sm" w="sm" type="none"/>
            <a:tailEnd len="sm" w="sm" type="none"/>
          </a:ln>
        </p:spPr>
      </p:pic>
      <p:pic>
        <p:nvPicPr>
          <p:cNvPr descr="Related image" id="561" name="Google Shape;561;p76"/>
          <p:cNvPicPr preferRelativeResize="0"/>
          <p:nvPr/>
        </p:nvPicPr>
        <p:blipFill rotWithShape="1">
          <a:blip r:embed="rId4">
            <a:alphaModFix/>
          </a:blip>
          <a:srcRect b="0" l="0" r="0" t="0"/>
          <a:stretch/>
        </p:blipFill>
        <p:spPr>
          <a:xfrm>
            <a:off x="7211341" y="3273784"/>
            <a:ext cx="1178684" cy="885824"/>
          </a:xfrm>
          <a:prstGeom prst="rect">
            <a:avLst/>
          </a:prstGeom>
          <a:solidFill>
            <a:srgbClr val="FFFFFF"/>
          </a:solidFill>
          <a:ln cap="flat" cmpd="sng" w="12700">
            <a:solidFill>
              <a:schemeClr val="dk1"/>
            </a:solidFill>
            <a:prstDash val="solid"/>
            <a:round/>
            <a:headEnd len="sm" w="sm" type="none"/>
            <a:tailEnd len="sm" w="sm" type="none"/>
          </a:ln>
        </p:spPr>
      </p:pic>
      <p:pic>
        <p:nvPicPr>
          <p:cNvPr descr="Image result for Sino implant 2 images" id="562" name="Google Shape;562;p76"/>
          <p:cNvPicPr preferRelativeResize="0"/>
          <p:nvPr/>
        </p:nvPicPr>
        <p:blipFill rotWithShape="1">
          <a:blip r:embed="rId5">
            <a:alphaModFix/>
          </a:blip>
          <a:srcRect b="0" l="0" r="0" t="0"/>
          <a:stretch/>
        </p:blipFill>
        <p:spPr>
          <a:xfrm>
            <a:off x="7240173" y="4521051"/>
            <a:ext cx="1243012" cy="1094186"/>
          </a:xfrm>
          <a:prstGeom prst="rect">
            <a:avLst/>
          </a:prstGeom>
          <a:noFill/>
          <a:ln cap="flat" cmpd="sng" w="28575">
            <a:solidFill>
              <a:schemeClr val="dk1"/>
            </a:solidFill>
            <a:prstDash val="solid"/>
            <a:round/>
            <a:headEnd len="sm" w="sm" type="none"/>
            <a:tailEnd len="sm" w="sm" type="none"/>
          </a:ln>
        </p:spPr>
      </p:pic>
      <p:sp>
        <p:nvSpPr>
          <p:cNvPr id="563" name="Google Shape;563;p7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7"/>
          <p:cNvSpPr txBox="1"/>
          <p:nvPr>
            <p:ph type="title"/>
          </p:nvPr>
        </p:nvSpPr>
        <p:spPr>
          <a:xfrm>
            <a:off x="903232" y="554078"/>
            <a:ext cx="7778663" cy="642938"/>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Implants: Mechanism of Action</a:t>
            </a:r>
            <a:endParaRPr sz="4400">
              <a:latin typeface="Calibri"/>
              <a:ea typeface="Calibri"/>
              <a:cs typeface="Calibri"/>
              <a:sym typeface="Calibri"/>
            </a:endParaRPr>
          </a:p>
        </p:txBody>
      </p:sp>
      <p:sp>
        <p:nvSpPr>
          <p:cNvPr id="569" name="Google Shape;569;p77"/>
          <p:cNvSpPr txBox="1"/>
          <p:nvPr/>
        </p:nvSpPr>
        <p:spPr>
          <a:xfrm>
            <a:off x="903232" y="1533790"/>
            <a:ext cx="5134313" cy="326372"/>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575"/>
              <a:buFont typeface="Arial"/>
              <a:buNone/>
            </a:pPr>
            <a:r>
              <a:rPr b="1" i="0" lang="en-US" sz="2800" u="none" cap="none" strike="noStrike">
                <a:solidFill>
                  <a:schemeClr val="dk2"/>
                </a:solidFill>
                <a:latin typeface="Arial"/>
                <a:ea typeface="Arial"/>
                <a:cs typeface="Arial"/>
                <a:sym typeface="Arial"/>
              </a:rPr>
              <a:t>Implants work in two ways</a:t>
            </a:r>
            <a:endParaRPr b="0" i="0" sz="2800" u="none" cap="none" strike="noStrike">
              <a:solidFill>
                <a:schemeClr val="dk2"/>
              </a:solidFill>
              <a:latin typeface="Arial"/>
              <a:ea typeface="Arial"/>
              <a:cs typeface="Arial"/>
              <a:sym typeface="Arial"/>
            </a:endParaRPr>
          </a:p>
        </p:txBody>
      </p:sp>
      <p:sp>
        <p:nvSpPr>
          <p:cNvPr id="570" name="Google Shape;570;p77"/>
          <p:cNvSpPr txBox="1"/>
          <p:nvPr/>
        </p:nvSpPr>
        <p:spPr>
          <a:xfrm>
            <a:off x="1214829" y="2357484"/>
            <a:ext cx="3677748" cy="692498"/>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rPr b="0" i="0" lang="en-US" sz="2400" u="none" cap="none" strike="noStrike">
                <a:solidFill>
                  <a:schemeClr val="accent1"/>
                </a:solidFill>
                <a:latin typeface="Arial"/>
                <a:ea typeface="Arial"/>
                <a:cs typeface="Arial"/>
                <a:sym typeface="Arial"/>
              </a:rPr>
              <a:t>Suppresses hormones</a:t>
            </a:r>
            <a:endParaRPr b="0" i="0" sz="2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50"/>
              <a:buFont typeface="Arial"/>
              <a:buNone/>
            </a:pPr>
            <a:r>
              <a:rPr b="0" i="0" lang="en-US" sz="2400" u="none" cap="none" strike="noStrike">
                <a:solidFill>
                  <a:schemeClr val="accent1"/>
                </a:solidFill>
                <a:latin typeface="Arial"/>
                <a:ea typeface="Arial"/>
                <a:cs typeface="Arial"/>
                <a:sym typeface="Arial"/>
              </a:rPr>
              <a:t>responsible for</a:t>
            </a:r>
            <a:endParaRPr b="0" i="0" sz="2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50"/>
              <a:buFont typeface="Arial"/>
              <a:buNone/>
            </a:pPr>
            <a:r>
              <a:rPr b="0" i="0" lang="en-US" sz="2400" u="none" cap="none" strike="noStrike">
                <a:solidFill>
                  <a:schemeClr val="accent1"/>
                </a:solidFill>
                <a:latin typeface="Arial"/>
                <a:ea typeface="Arial"/>
                <a:cs typeface="Arial"/>
                <a:sym typeface="Arial"/>
              </a:rPr>
              <a:t>ovulation</a:t>
            </a:r>
            <a:endParaRPr b="0" i="0" sz="2400" u="none" cap="none" strike="noStrike">
              <a:solidFill>
                <a:schemeClr val="accent1"/>
              </a:solidFill>
              <a:latin typeface="Arial"/>
              <a:ea typeface="Arial"/>
              <a:cs typeface="Arial"/>
              <a:sym typeface="Arial"/>
            </a:endParaRPr>
          </a:p>
        </p:txBody>
      </p:sp>
      <p:cxnSp>
        <p:nvCxnSpPr>
          <p:cNvPr descr="arrow pointing to head. " id="571" name="Google Shape;571;p77"/>
          <p:cNvCxnSpPr/>
          <p:nvPr/>
        </p:nvCxnSpPr>
        <p:spPr>
          <a:xfrm flipH="1" rot="10800000">
            <a:off x="4314825" y="2622649"/>
            <a:ext cx="1285875" cy="385763"/>
          </a:xfrm>
          <a:prstGeom prst="straightConnector1">
            <a:avLst/>
          </a:prstGeom>
          <a:noFill/>
          <a:ln cap="flat" cmpd="sng" w="12700">
            <a:solidFill>
              <a:srgbClr val="15395B"/>
            </a:solidFill>
            <a:prstDash val="solid"/>
            <a:round/>
            <a:headEnd len="sm" w="sm" type="none"/>
            <a:tailEnd len="med" w="med" type="triangle"/>
          </a:ln>
        </p:spPr>
      </p:cxnSp>
      <p:pic>
        <p:nvPicPr>
          <p:cNvPr descr="WomanInjectableMEC" id="572" name="Google Shape;572;p77"/>
          <p:cNvPicPr preferRelativeResize="0"/>
          <p:nvPr/>
        </p:nvPicPr>
        <p:blipFill rotWithShape="1">
          <a:blip r:embed="rId3">
            <a:alphaModFix/>
          </a:blip>
          <a:srcRect b="0" l="0" r="0" t="0"/>
          <a:stretch/>
        </p:blipFill>
        <p:spPr>
          <a:xfrm>
            <a:off x="5332046" y="2171657"/>
            <a:ext cx="1410998" cy="2804319"/>
          </a:xfrm>
          <a:prstGeom prst="rect">
            <a:avLst/>
          </a:prstGeom>
          <a:noFill/>
          <a:ln>
            <a:noFill/>
          </a:ln>
        </p:spPr>
      </p:pic>
      <p:cxnSp>
        <p:nvCxnSpPr>
          <p:cNvPr descr="arrow pointing to ovaries. " id="573" name="Google Shape;573;p77"/>
          <p:cNvCxnSpPr/>
          <p:nvPr/>
        </p:nvCxnSpPr>
        <p:spPr>
          <a:xfrm>
            <a:off x="4313041" y="3006628"/>
            <a:ext cx="1159073" cy="1073348"/>
          </a:xfrm>
          <a:prstGeom prst="straightConnector1">
            <a:avLst/>
          </a:prstGeom>
          <a:noFill/>
          <a:ln cap="flat" cmpd="sng" w="12700">
            <a:solidFill>
              <a:srgbClr val="15395B"/>
            </a:solidFill>
            <a:prstDash val="solid"/>
            <a:round/>
            <a:headEnd len="sm" w="sm" type="none"/>
            <a:tailEnd len="med" w="med" type="triangle"/>
          </a:ln>
        </p:spPr>
      </p:cxnSp>
      <p:sp>
        <p:nvSpPr>
          <p:cNvPr id="574" name="Google Shape;574;p77"/>
          <p:cNvSpPr txBox="1"/>
          <p:nvPr/>
        </p:nvSpPr>
        <p:spPr>
          <a:xfrm>
            <a:off x="1214829" y="3623862"/>
            <a:ext cx="2897771" cy="692498"/>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rPr b="0" i="0" lang="en-US" sz="2400" u="none" cap="none" strike="noStrike">
                <a:solidFill>
                  <a:schemeClr val="accent1"/>
                </a:solidFill>
                <a:latin typeface="Arial"/>
                <a:ea typeface="Arial"/>
                <a:cs typeface="Arial"/>
                <a:sym typeface="Arial"/>
              </a:rPr>
              <a:t>Thickens </a:t>
            </a:r>
            <a:endParaRPr b="0" i="0" sz="2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50"/>
              <a:buFont typeface="Arial"/>
              <a:buNone/>
            </a:pPr>
            <a:r>
              <a:rPr b="0" i="0" lang="en-US" sz="2400" u="none" cap="none" strike="noStrike">
                <a:solidFill>
                  <a:schemeClr val="accent1"/>
                </a:solidFill>
                <a:latin typeface="Arial"/>
                <a:ea typeface="Arial"/>
                <a:cs typeface="Arial"/>
                <a:sym typeface="Arial"/>
              </a:rPr>
              <a:t>cervical mucus to block sperm</a:t>
            </a:r>
            <a:endParaRPr b="0" i="0" sz="2400" u="none" cap="none" strike="noStrike">
              <a:solidFill>
                <a:schemeClr val="accent1"/>
              </a:solidFill>
              <a:latin typeface="Arial"/>
              <a:ea typeface="Arial"/>
              <a:cs typeface="Arial"/>
              <a:sym typeface="Arial"/>
            </a:endParaRPr>
          </a:p>
        </p:txBody>
      </p:sp>
      <p:cxnSp>
        <p:nvCxnSpPr>
          <p:cNvPr descr="Arrow pointing to uterus. " id="575" name="Google Shape;575;p77"/>
          <p:cNvCxnSpPr/>
          <p:nvPr/>
        </p:nvCxnSpPr>
        <p:spPr>
          <a:xfrm>
            <a:off x="3696684" y="4168835"/>
            <a:ext cx="1916520" cy="39727"/>
          </a:xfrm>
          <a:prstGeom prst="straightConnector1">
            <a:avLst/>
          </a:prstGeom>
          <a:noFill/>
          <a:ln cap="flat" cmpd="sng" w="12700">
            <a:solidFill>
              <a:srgbClr val="15395B"/>
            </a:solidFill>
            <a:prstDash val="solid"/>
            <a:round/>
            <a:headEnd len="sm" w="sm" type="none"/>
            <a:tailEnd len="med" w="med" type="triangle"/>
          </a:ln>
        </p:spPr>
      </p:cxnSp>
      <p:sp>
        <p:nvSpPr>
          <p:cNvPr id="576" name="Google Shape;576;p77"/>
          <p:cNvSpPr/>
          <p:nvPr/>
        </p:nvSpPr>
        <p:spPr>
          <a:xfrm>
            <a:off x="1603618" y="5041286"/>
            <a:ext cx="6708287" cy="1535885"/>
          </a:xfrm>
          <a:prstGeom prst="rect">
            <a:avLst/>
          </a:prstGeom>
          <a:noFill/>
          <a:ln cap="flat" cmpd="sng" w="952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1125"/>
              <a:buFont typeface="Arial"/>
              <a:buNone/>
            </a:pPr>
            <a:r>
              <a:rPr b="1" i="0" lang="en-US" sz="2800" u="none" cap="none" strike="noStrike">
                <a:solidFill>
                  <a:schemeClr val="dk2"/>
                </a:solidFill>
                <a:latin typeface="Arial"/>
                <a:ea typeface="Arial"/>
                <a:cs typeface="Arial"/>
                <a:sym typeface="Arial"/>
              </a:rPr>
              <a:t>Implants are immediately effective if inserted during the first 5 days of the menstrual cycle and after 7 days if inserted any other time</a:t>
            </a:r>
            <a:endParaRPr b="1" i="0" sz="2800" u="none" cap="none" strike="noStrike">
              <a:solidFill>
                <a:schemeClr val="dk2"/>
              </a:solidFill>
              <a:latin typeface="Arial"/>
              <a:ea typeface="Arial"/>
              <a:cs typeface="Arial"/>
              <a:sym typeface="Arial"/>
            </a:endParaRPr>
          </a:p>
          <a:p>
            <a:pPr indent="0" lvl="0" marL="0" marR="0" rtl="0" algn="ctr">
              <a:lnSpc>
                <a:spcPct val="90000"/>
              </a:lnSpc>
              <a:spcBef>
                <a:spcPts val="270"/>
              </a:spcBef>
              <a:spcAft>
                <a:spcPts val="0"/>
              </a:spcAft>
              <a:buClr>
                <a:srgbClr val="000000"/>
              </a:buClr>
              <a:buSzPts val="1350"/>
              <a:buFont typeface="Arial"/>
              <a:buNone/>
            </a:pPr>
            <a:r>
              <a:t/>
            </a:r>
            <a:endParaRPr b="1" i="0" sz="1350" u="none" cap="none" strike="noStrike">
              <a:solidFill>
                <a:srgbClr val="002A6C"/>
              </a:solidFill>
              <a:latin typeface="Arial"/>
              <a:ea typeface="Arial"/>
              <a:cs typeface="Arial"/>
              <a:sym typeface="Arial"/>
            </a:endParaRPr>
          </a:p>
        </p:txBody>
      </p:sp>
      <p:sp>
        <p:nvSpPr>
          <p:cNvPr id="577" name="Google Shape;577;p7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8"/>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300"/>
              <a:buNone/>
            </a:pPr>
            <a:r>
              <a:rPr i="0" lang="en-US" sz="4400">
                <a:solidFill>
                  <a:schemeClr val="dk2"/>
                </a:solidFill>
                <a:latin typeface="Calibri"/>
                <a:ea typeface="Calibri"/>
                <a:cs typeface="Calibri"/>
                <a:sym typeface="Calibri"/>
              </a:rPr>
              <a:t>Effectiveness of Implants</a:t>
            </a:r>
            <a:r>
              <a:rPr lang="en-US" sz="4400">
                <a:solidFill>
                  <a:schemeClr val="dk2"/>
                </a:solidFill>
                <a:latin typeface="Calibri"/>
                <a:ea typeface="Calibri"/>
                <a:cs typeface="Calibri"/>
                <a:sym typeface="Calibri"/>
              </a:rPr>
              <a:t> </a:t>
            </a:r>
            <a:endParaRPr/>
          </a:p>
        </p:txBody>
      </p:sp>
      <p:sp>
        <p:nvSpPr>
          <p:cNvPr id="584" name="Google Shape;584;p78"/>
          <p:cNvSpPr txBox="1"/>
          <p:nvPr/>
        </p:nvSpPr>
        <p:spPr>
          <a:xfrm>
            <a:off x="577850" y="1377874"/>
            <a:ext cx="8153400" cy="904875"/>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2800"/>
              <a:buFont typeface="Arial"/>
              <a:buNone/>
            </a:pPr>
            <a:r>
              <a:rPr b="0" i="0" lang="en-US" sz="2800" u="none" cap="none" strike="noStrike">
                <a:solidFill>
                  <a:schemeClr val="dk2"/>
                </a:solidFill>
                <a:latin typeface="Calibri"/>
                <a:ea typeface="Calibri"/>
                <a:cs typeface="Calibri"/>
                <a:sym typeface="Calibri"/>
              </a:rPr>
              <a:t>In this progression of effectiveness, where would you place implants?</a:t>
            </a:r>
            <a:endParaRPr b="0" i="0" sz="1400" u="none" cap="none" strike="noStrike">
              <a:solidFill>
                <a:schemeClr val="dk2"/>
              </a:solidFill>
              <a:latin typeface="Calibri"/>
              <a:ea typeface="Calibri"/>
              <a:cs typeface="Calibri"/>
              <a:sym typeface="Calibri"/>
            </a:endParaRPr>
          </a:p>
        </p:txBody>
      </p:sp>
      <p:graphicFrame>
        <p:nvGraphicFramePr>
          <p:cNvPr id="585" name="Google Shape;585;p78"/>
          <p:cNvGraphicFramePr/>
          <p:nvPr/>
        </p:nvGraphicFramePr>
        <p:xfrm>
          <a:off x="2603603" y="2303346"/>
          <a:ext cx="3000000" cy="3000000"/>
        </p:xfrm>
        <a:graphic>
          <a:graphicData uri="http://schemas.openxmlformats.org/drawingml/2006/table">
            <a:tbl>
              <a:tblPr>
                <a:noFill/>
                <a:tableStyleId>{8040E4F4-98A5-4369-B9F0-1F58DAC7343B}</a:tableStyleId>
              </a:tblPr>
              <a:tblGrid>
                <a:gridCol w="4979250"/>
              </a:tblGrid>
              <a:tr h="1130375">
                <a:tc>
                  <a:txBody>
                    <a:bodyPr/>
                    <a:lstStyle/>
                    <a:p>
                      <a:pPr indent="0" lvl="0" marL="0" marR="0" rtl="0" algn="ctr">
                        <a:lnSpc>
                          <a:spcPct val="100000"/>
                        </a:lnSpc>
                        <a:spcBef>
                          <a:spcPts val="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Male Sterilization</a:t>
                      </a:r>
                      <a:endParaRPr b="1" sz="1400" u="none" cap="none" strike="noStrike">
                        <a:solidFill>
                          <a:srgbClr val="15395B"/>
                        </a:solidFill>
                        <a:latin typeface="Calibri"/>
                        <a:ea typeface="Calibri"/>
                        <a:cs typeface="Calibri"/>
                        <a:sym typeface="Calibri"/>
                      </a:endParaRPr>
                    </a:p>
                    <a:p>
                      <a:pPr indent="0" lvl="0" marL="0" marR="0" rtl="0" algn="ctr">
                        <a:lnSpc>
                          <a:spcPct val="100000"/>
                        </a:lnSpc>
                        <a:spcBef>
                          <a:spcPts val="40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Female Sterilization</a:t>
                      </a:r>
                      <a:endParaRPr b="1" sz="1400" u="none" cap="none" strike="noStrike">
                        <a:solidFill>
                          <a:srgbClr val="15395B"/>
                        </a:solidFill>
                        <a:latin typeface="Calibri"/>
                        <a:ea typeface="Calibri"/>
                        <a:cs typeface="Calibri"/>
                        <a:sym typeface="Calibri"/>
                      </a:endParaRPr>
                    </a:p>
                    <a:p>
                      <a:pPr indent="0" lvl="0" marL="0" marR="0" rtl="0" algn="ctr">
                        <a:lnSpc>
                          <a:spcPct val="100000"/>
                        </a:lnSpc>
                        <a:spcBef>
                          <a:spcPts val="40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IUDs</a:t>
                      </a:r>
                      <a:endParaRPr b="1" sz="1400" u="none" cap="none" strike="noStrike">
                        <a:solidFill>
                          <a:srgbClr val="15395B"/>
                        </a:solidFill>
                        <a:latin typeface="Calibri"/>
                        <a:ea typeface="Calibri"/>
                        <a:cs typeface="Calibri"/>
                        <a:sym typeface="Calibri"/>
                      </a:endParaRPr>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r>
              <a:tr h="894100">
                <a:tc>
                  <a:txBody>
                    <a:bodyPr/>
                    <a:lstStyle/>
                    <a:p>
                      <a:pPr indent="0" lvl="0" marL="0" marR="0" rtl="0" algn="ctr">
                        <a:lnSpc>
                          <a:spcPct val="100000"/>
                        </a:lnSpc>
                        <a:spcBef>
                          <a:spcPts val="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Progestin-Only Injectables</a:t>
                      </a:r>
                      <a:endParaRPr b="1" sz="1400" u="none" cap="none" strike="noStrike">
                        <a:solidFill>
                          <a:srgbClr val="15395B"/>
                        </a:solidFill>
                        <a:latin typeface="Calibri"/>
                        <a:ea typeface="Calibri"/>
                        <a:cs typeface="Calibri"/>
                        <a:sym typeface="Calibri"/>
                      </a:endParaRPr>
                    </a:p>
                    <a:p>
                      <a:pPr indent="0" lvl="0" marL="0" marR="0" rtl="0" algn="ctr">
                        <a:lnSpc>
                          <a:spcPct val="100000"/>
                        </a:lnSpc>
                        <a:spcBef>
                          <a:spcPts val="40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Combined Oral Contraceptives</a:t>
                      </a:r>
                      <a:endParaRPr b="1" sz="1400" u="none" cap="none" strike="noStrike">
                        <a:solidFill>
                          <a:srgbClr val="15395B"/>
                        </a:solidFill>
                        <a:latin typeface="Calibri"/>
                        <a:ea typeface="Calibri"/>
                        <a:cs typeface="Calibri"/>
                        <a:sym typeface="Calibri"/>
                      </a:endParaRPr>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B5D2EC"/>
                    </a:solidFill>
                  </a:tcPr>
                </a:tc>
              </a:tr>
              <a:tr h="1482750">
                <a:tc>
                  <a:txBody>
                    <a:bodyPr/>
                    <a:lstStyle/>
                    <a:p>
                      <a:pPr indent="0" lvl="0" marL="0" marR="0" rtl="0" algn="ctr">
                        <a:lnSpc>
                          <a:spcPct val="100000"/>
                        </a:lnSpc>
                        <a:spcBef>
                          <a:spcPts val="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Male Condoms</a:t>
                      </a:r>
                      <a:endParaRPr b="1" sz="1400" u="none" cap="none" strike="noStrike">
                        <a:solidFill>
                          <a:srgbClr val="15395B"/>
                        </a:solidFill>
                        <a:latin typeface="Calibri"/>
                        <a:ea typeface="Calibri"/>
                        <a:cs typeface="Calibri"/>
                        <a:sym typeface="Calibri"/>
                      </a:endParaRPr>
                    </a:p>
                    <a:p>
                      <a:pPr indent="0" lvl="0" marL="0" marR="0" rtl="0" algn="ctr">
                        <a:lnSpc>
                          <a:spcPct val="100000"/>
                        </a:lnSpc>
                        <a:spcBef>
                          <a:spcPts val="60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 Standard Days Method</a:t>
                      </a:r>
                      <a:endParaRPr b="1" sz="1400" u="none" cap="none" strike="noStrike">
                        <a:solidFill>
                          <a:srgbClr val="15395B"/>
                        </a:solidFill>
                        <a:latin typeface="Calibri"/>
                        <a:ea typeface="Calibri"/>
                        <a:cs typeface="Calibri"/>
                        <a:sym typeface="Calibri"/>
                      </a:endParaRPr>
                    </a:p>
                    <a:p>
                      <a:pPr indent="0" lvl="0" marL="0" marR="0" rtl="0" algn="ctr">
                        <a:lnSpc>
                          <a:spcPct val="100000"/>
                        </a:lnSpc>
                        <a:spcBef>
                          <a:spcPts val="60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      Female Condoms</a:t>
                      </a:r>
                      <a:endParaRPr b="1" sz="1400" u="none" cap="none" strike="noStrike">
                        <a:solidFill>
                          <a:srgbClr val="15395B"/>
                        </a:solidFill>
                        <a:latin typeface="Calibri"/>
                        <a:ea typeface="Calibri"/>
                        <a:cs typeface="Calibri"/>
                        <a:sym typeface="Calibri"/>
                      </a:endParaRPr>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E0F2"/>
                    </a:solidFill>
                  </a:tcPr>
                </a:tc>
              </a:tr>
              <a:tr h="568575">
                <a:tc>
                  <a:txBody>
                    <a:bodyPr/>
                    <a:lstStyle/>
                    <a:p>
                      <a:pPr indent="0" lvl="0" marL="0" marR="0" rtl="0" algn="ctr">
                        <a:lnSpc>
                          <a:spcPct val="100000"/>
                        </a:lnSpc>
                        <a:spcBef>
                          <a:spcPts val="0"/>
                        </a:spcBef>
                        <a:spcAft>
                          <a:spcPts val="0"/>
                        </a:spcAft>
                        <a:buClr>
                          <a:schemeClr val="dk2"/>
                        </a:buClr>
                        <a:buSzPts val="2000"/>
                        <a:buFont typeface="Arial"/>
                        <a:buNone/>
                      </a:pPr>
                      <a:r>
                        <a:rPr b="1" i="0" lang="en-US" sz="2000" u="none" cap="none" strike="noStrike">
                          <a:solidFill>
                            <a:srgbClr val="15395B"/>
                          </a:solidFill>
                          <a:latin typeface="Calibri"/>
                          <a:ea typeface="Calibri"/>
                          <a:cs typeface="Calibri"/>
                          <a:sym typeface="Calibri"/>
                        </a:rPr>
                        <a:t>Spermicides</a:t>
                      </a:r>
                      <a:endParaRPr b="1" sz="1400" u="none" cap="none" strike="noStrike">
                        <a:solidFill>
                          <a:srgbClr val="15395B"/>
                        </a:solidFill>
                        <a:latin typeface="Calibri"/>
                        <a:ea typeface="Calibri"/>
                        <a:cs typeface="Calibri"/>
                        <a:sym typeface="Calibri"/>
                      </a:endParaRPr>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dk1"/>
                      </a:solidFill>
                      <a:prstDash val="solid"/>
                      <a:round/>
                      <a:headEnd len="sm" w="sm" type="none"/>
                      <a:tailEnd len="sm" w="sm" type="none"/>
                    </a:lnB>
                    <a:solidFill>
                      <a:srgbClr val="E6EFF8"/>
                    </a:solidFill>
                  </a:tcPr>
                </a:tc>
              </a:tr>
            </a:tbl>
          </a:graphicData>
        </a:graphic>
      </p:graphicFrame>
      <p:grpSp>
        <p:nvGrpSpPr>
          <p:cNvPr descr="Arrow pointing upwards labelled with less effective at the bottom and more effective at the top. " id="586" name="Google Shape;586;p78"/>
          <p:cNvGrpSpPr/>
          <p:nvPr/>
        </p:nvGrpSpPr>
        <p:grpSpPr>
          <a:xfrm>
            <a:off x="588354" y="2365410"/>
            <a:ext cx="2505459" cy="3951670"/>
            <a:chOff x="588354" y="2365410"/>
            <a:chExt cx="2505459" cy="3951670"/>
          </a:xfrm>
        </p:grpSpPr>
        <p:grpSp>
          <p:nvGrpSpPr>
            <p:cNvPr descr="Arrow pointing upwards, labelled less effective at the bottom and more effective at the top. " id="587" name="Google Shape;587;p78"/>
            <p:cNvGrpSpPr/>
            <p:nvPr/>
          </p:nvGrpSpPr>
          <p:grpSpPr>
            <a:xfrm>
              <a:off x="588354" y="2365410"/>
              <a:ext cx="2415388" cy="3951670"/>
              <a:chOff x="-194" y="1727"/>
              <a:chExt cx="2586" cy="2250"/>
            </a:xfrm>
          </p:grpSpPr>
          <p:sp>
            <p:nvSpPr>
              <p:cNvPr id="588" name="Google Shape;588;p78"/>
              <p:cNvSpPr/>
              <p:nvPr/>
            </p:nvSpPr>
            <p:spPr>
              <a:xfrm rot="-5400000">
                <a:off x="88" y="2156"/>
                <a:ext cx="2250" cy="1392"/>
              </a:xfrm>
              <a:prstGeom prst="rightArrow">
                <a:avLst>
                  <a:gd fmla="val 50000" name="adj1"/>
                  <a:gd fmla="val 37216" name="adj2"/>
                </a:avLst>
              </a:prstGeom>
              <a:gradFill>
                <a:gsLst>
                  <a:gs pos="0">
                    <a:schemeClr val="lt2"/>
                  </a:gs>
                  <a:gs pos="74000">
                    <a:schemeClr val="lt2"/>
                  </a:gs>
                  <a:gs pos="83000">
                    <a:schemeClr val="lt2"/>
                  </a:gs>
                  <a:gs pos="100000">
                    <a:schemeClr val="lt2"/>
                  </a:gs>
                </a:gsLst>
                <a:lin ang="5400000" scaled="0"/>
              </a:gradFill>
              <a:ln cap="flat" cmpd="sng" w="76200">
                <a:solidFill>
                  <a:srgbClr val="002A6C"/>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89" name="Google Shape;589;p78"/>
              <p:cNvSpPr txBox="1"/>
              <p:nvPr/>
            </p:nvSpPr>
            <p:spPr>
              <a:xfrm rot="5400000">
                <a:off x="280" y="2703"/>
                <a:ext cx="1831" cy="696"/>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Arial"/>
                  <a:ea typeface="Arial"/>
                  <a:cs typeface="Arial"/>
                  <a:sym typeface="Arial"/>
                </a:endParaRPr>
              </a:p>
            </p:txBody>
          </p:sp>
          <p:sp>
            <p:nvSpPr>
              <p:cNvPr id="590" name="Google Shape;590;p78"/>
              <p:cNvSpPr/>
              <p:nvPr/>
            </p:nvSpPr>
            <p:spPr>
              <a:xfrm>
                <a:off x="-194" y="2095"/>
                <a:ext cx="2586" cy="515"/>
              </a:xfrm>
              <a:prstGeom prst="ellipse">
                <a:avLst/>
              </a:prstGeom>
              <a:solidFill>
                <a:srgbClr val="F2F2F2"/>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788"/>
                  <a:buFont typeface="Arial"/>
                  <a:buNone/>
                </a:pPr>
                <a:r>
                  <a:rPr b="1" i="0" lang="en-US" sz="2200" u="none" cap="none" strike="noStrike">
                    <a:solidFill>
                      <a:srgbClr val="15395B"/>
                    </a:solidFill>
                    <a:latin typeface="Calibri"/>
                    <a:ea typeface="Calibri"/>
                    <a:cs typeface="Calibri"/>
                    <a:sym typeface="Calibri"/>
                  </a:rPr>
                  <a:t>More effective</a:t>
                </a:r>
                <a:endParaRPr b="0" i="0" sz="2200" u="none" cap="none" strike="noStrike">
                  <a:solidFill>
                    <a:srgbClr val="15395B"/>
                  </a:solidFill>
                  <a:latin typeface="Calibri"/>
                  <a:ea typeface="Calibri"/>
                  <a:cs typeface="Calibri"/>
                  <a:sym typeface="Calibri"/>
                </a:endParaRPr>
              </a:p>
            </p:txBody>
          </p:sp>
        </p:grpSp>
        <p:sp>
          <p:nvSpPr>
            <p:cNvPr id="591" name="Google Shape;591;p78"/>
            <p:cNvSpPr/>
            <p:nvPr/>
          </p:nvSpPr>
          <p:spPr>
            <a:xfrm>
              <a:off x="678549" y="4841679"/>
              <a:ext cx="2415264" cy="977454"/>
            </a:xfrm>
            <a:prstGeom prst="ellipse">
              <a:avLst/>
            </a:prstGeom>
            <a:solidFill>
              <a:srgbClr val="F8DCD0"/>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788"/>
                <a:buFont typeface="Arial"/>
                <a:buNone/>
              </a:pPr>
              <a:r>
                <a:rPr b="1" i="0" lang="en-US" sz="2200" u="none" cap="none" strike="noStrike">
                  <a:solidFill>
                    <a:srgbClr val="002A6C"/>
                  </a:solidFill>
                  <a:latin typeface="Calibri"/>
                  <a:ea typeface="Calibri"/>
                  <a:cs typeface="Calibri"/>
                  <a:sym typeface="Calibri"/>
                </a:rPr>
                <a:t>Less</a:t>
              </a:r>
              <a:br>
                <a:rPr b="1" i="0" lang="en-US" sz="2200" u="none" cap="none" strike="noStrike">
                  <a:solidFill>
                    <a:srgbClr val="002A6C"/>
                  </a:solidFill>
                  <a:latin typeface="Calibri"/>
                  <a:ea typeface="Calibri"/>
                  <a:cs typeface="Calibri"/>
                  <a:sym typeface="Calibri"/>
                </a:rPr>
              </a:br>
              <a:r>
                <a:rPr b="1" i="0" lang="en-US" sz="2200" u="none" cap="none" strike="noStrike">
                  <a:solidFill>
                    <a:srgbClr val="002A6C"/>
                  </a:solidFill>
                  <a:latin typeface="Calibri"/>
                  <a:ea typeface="Calibri"/>
                  <a:cs typeface="Calibri"/>
                  <a:sym typeface="Calibri"/>
                </a:rPr>
                <a:t>effective</a:t>
              </a:r>
              <a:endParaRPr b="0" i="0" sz="2200" u="none" cap="none" strike="noStrike">
                <a:solidFill>
                  <a:srgbClr val="000000"/>
                </a:solidFill>
                <a:latin typeface="Calibri"/>
                <a:ea typeface="Calibri"/>
                <a:cs typeface="Calibri"/>
                <a:sym typeface="Calibri"/>
              </a:endParaRPr>
            </a:p>
          </p:txBody>
        </p:sp>
      </p:grpSp>
      <p:grpSp>
        <p:nvGrpSpPr>
          <p:cNvPr descr="Implants." id="592" name="Google Shape;592;p78"/>
          <p:cNvGrpSpPr/>
          <p:nvPr/>
        </p:nvGrpSpPr>
        <p:grpSpPr>
          <a:xfrm>
            <a:off x="7348290" y="2471353"/>
            <a:ext cx="1540995" cy="430213"/>
            <a:chOff x="3792" y="3362"/>
            <a:chExt cx="1858" cy="271"/>
          </a:xfrm>
        </p:grpSpPr>
        <p:sp>
          <p:nvSpPr>
            <p:cNvPr id="593" name="Google Shape;593;p78"/>
            <p:cNvSpPr txBox="1"/>
            <p:nvPr/>
          </p:nvSpPr>
          <p:spPr>
            <a:xfrm>
              <a:off x="3936" y="3362"/>
              <a:ext cx="1714" cy="2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accent1"/>
                  </a:solidFill>
                  <a:latin typeface="Arial"/>
                  <a:ea typeface="Arial"/>
                  <a:cs typeface="Arial"/>
                  <a:sym typeface="Arial"/>
                </a:rPr>
                <a:t> </a:t>
              </a:r>
              <a:r>
                <a:rPr b="1" i="0" lang="en-US" sz="2200" u="none" cap="none" strike="noStrike">
                  <a:solidFill>
                    <a:schemeClr val="accent1"/>
                  </a:solidFill>
                  <a:latin typeface="Arial"/>
                  <a:ea typeface="Arial"/>
                  <a:cs typeface="Arial"/>
                  <a:sym typeface="Arial"/>
                </a:rPr>
                <a:t>Implants</a:t>
              </a:r>
              <a:endParaRPr b="0" i="0" sz="2200" u="none" cap="none" strike="noStrike">
                <a:solidFill>
                  <a:schemeClr val="accent1"/>
                </a:solidFill>
                <a:latin typeface="Arial"/>
                <a:ea typeface="Arial"/>
                <a:cs typeface="Arial"/>
                <a:sym typeface="Arial"/>
              </a:endParaRPr>
            </a:p>
          </p:txBody>
        </p:sp>
        <p:cxnSp>
          <p:nvCxnSpPr>
            <p:cNvPr id="594" name="Google Shape;594;p78"/>
            <p:cNvCxnSpPr/>
            <p:nvPr/>
          </p:nvCxnSpPr>
          <p:spPr>
            <a:xfrm rot="10800000">
              <a:off x="3792" y="3456"/>
              <a:ext cx="144" cy="0"/>
            </a:xfrm>
            <a:prstGeom prst="straightConnector1">
              <a:avLst/>
            </a:prstGeom>
            <a:noFill/>
            <a:ln cap="flat" cmpd="sng" w="41275">
              <a:solidFill>
                <a:srgbClr val="B42B00"/>
              </a:solidFill>
              <a:prstDash val="solid"/>
              <a:round/>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9"/>
          <p:cNvSpPr txBox="1"/>
          <p:nvPr>
            <p:ph type="title"/>
          </p:nvPr>
        </p:nvSpPr>
        <p:spPr>
          <a:xfrm>
            <a:off x="457200" y="223267"/>
            <a:ext cx="8229600" cy="75051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Timing of Insertion and Removal of Implants</a:t>
            </a:r>
            <a:endParaRPr sz="4400">
              <a:latin typeface="Calibri"/>
              <a:ea typeface="Calibri"/>
              <a:cs typeface="Calibri"/>
              <a:sym typeface="Calibri"/>
            </a:endParaRPr>
          </a:p>
        </p:txBody>
      </p:sp>
      <p:sp>
        <p:nvSpPr>
          <p:cNvPr id="601" name="Google Shape;601;p79"/>
          <p:cNvSpPr txBox="1"/>
          <p:nvPr>
            <p:ph idx="1" type="body"/>
          </p:nvPr>
        </p:nvSpPr>
        <p:spPr>
          <a:xfrm>
            <a:off x="1162594" y="1503731"/>
            <a:ext cx="7524206" cy="5354269"/>
          </a:xfrm>
          <a:prstGeom prst="rect">
            <a:avLst/>
          </a:prstGeom>
          <a:noFill/>
          <a:ln>
            <a:noFill/>
          </a:ln>
        </p:spPr>
        <p:txBody>
          <a:bodyPr anchorCtr="0" anchor="t" bIns="34275" lIns="68550" spcFirstLastPara="1" rIns="68550" wrap="square" tIns="34275">
            <a:normAutofit/>
          </a:bodyPr>
          <a:lstStyle/>
          <a:p>
            <a:pPr indent="-342900" lvl="0" marL="342900" rtl="0" algn="l">
              <a:lnSpc>
                <a:spcPct val="94000"/>
              </a:lnSpc>
              <a:spcBef>
                <a:spcPts val="0"/>
              </a:spcBef>
              <a:spcAft>
                <a:spcPts val="0"/>
              </a:spcAft>
              <a:buClr>
                <a:schemeClr val="dk2"/>
              </a:buClr>
              <a:buSzPts val="2000"/>
              <a:buFont typeface="Noto Sans Symbols"/>
              <a:buChar char="▪"/>
            </a:pPr>
            <a:r>
              <a:rPr lang="en-US">
                <a:solidFill>
                  <a:schemeClr val="dk2"/>
                </a:solidFill>
                <a:latin typeface="Calibri"/>
                <a:ea typeface="Calibri"/>
                <a:cs typeface="Calibri"/>
                <a:sym typeface="Calibri"/>
              </a:rPr>
              <a:t>Implants may be inserted at any time during the menstrual cycle when it is reasonably certain that the client is not pregnant.</a:t>
            </a:r>
            <a:endParaRPr>
              <a:solidFill>
                <a:schemeClr val="dk2"/>
              </a:solidFill>
              <a:latin typeface="Calibri"/>
              <a:ea typeface="Calibri"/>
              <a:cs typeface="Calibri"/>
              <a:sym typeface="Calibri"/>
            </a:endParaRPr>
          </a:p>
          <a:p>
            <a:pPr indent="-342900" lvl="1" marL="800100" rtl="0" algn="l">
              <a:lnSpc>
                <a:spcPct val="94000"/>
              </a:lnSpc>
              <a:spcBef>
                <a:spcPts val="900"/>
              </a:spcBef>
              <a:spcAft>
                <a:spcPts val="0"/>
              </a:spcAft>
              <a:buClr>
                <a:schemeClr val="dk2"/>
              </a:buClr>
              <a:buSzPts val="2000"/>
              <a:buFont typeface="Noto Sans Symbols"/>
              <a:buChar char="▪"/>
            </a:pPr>
            <a:r>
              <a:rPr lang="en-US" sz="2400">
                <a:solidFill>
                  <a:schemeClr val="dk2"/>
                </a:solidFill>
                <a:latin typeface="Calibri"/>
                <a:ea typeface="Calibri"/>
                <a:cs typeface="Calibri"/>
                <a:sym typeface="Calibri"/>
              </a:rPr>
              <a:t>No need of any backup method if insertion is done within 7 days of menstrual cycle.</a:t>
            </a:r>
            <a:endParaRPr sz="2400">
              <a:solidFill>
                <a:schemeClr val="dk2"/>
              </a:solidFill>
              <a:latin typeface="Calibri"/>
              <a:ea typeface="Calibri"/>
              <a:cs typeface="Calibri"/>
              <a:sym typeface="Calibri"/>
            </a:endParaRPr>
          </a:p>
          <a:p>
            <a:pPr indent="-342900" lvl="1" marL="800100" rtl="0" algn="l">
              <a:lnSpc>
                <a:spcPct val="94000"/>
              </a:lnSpc>
              <a:spcBef>
                <a:spcPts val="900"/>
              </a:spcBef>
              <a:spcAft>
                <a:spcPts val="0"/>
              </a:spcAft>
              <a:buClr>
                <a:schemeClr val="dk2"/>
              </a:buClr>
              <a:buSzPts val="2000"/>
              <a:buFont typeface="Noto Sans Symbols"/>
              <a:buChar char="▪"/>
            </a:pPr>
            <a:r>
              <a:rPr lang="en-US" sz="2400">
                <a:solidFill>
                  <a:schemeClr val="dk2"/>
                </a:solidFill>
                <a:latin typeface="Calibri"/>
                <a:ea typeface="Calibri"/>
                <a:cs typeface="Calibri"/>
                <a:sym typeface="Calibri"/>
              </a:rPr>
              <a:t>If more than 7 days, then need a backup method. </a:t>
            </a:r>
            <a:endParaRPr sz="2400">
              <a:solidFill>
                <a:schemeClr val="dk2"/>
              </a:solidFill>
              <a:latin typeface="Calibri"/>
              <a:ea typeface="Calibri"/>
              <a:cs typeface="Calibri"/>
              <a:sym typeface="Calibri"/>
            </a:endParaRPr>
          </a:p>
          <a:p>
            <a:pPr indent="-342900" lvl="0" marL="355600" rtl="0" algn="l">
              <a:lnSpc>
                <a:spcPct val="94000"/>
              </a:lnSpc>
              <a:spcBef>
                <a:spcPts val="900"/>
              </a:spcBef>
              <a:spcAft>
                <a:spcPts val="0"/>
              </a:spcAft>
              <a:buClr>
                <a:schemeClr val="dk2"/>
              </a:buClr>
              <a:buSzPts val="1800"/>
              <a:buFont typeface="Noto Sans Symbols"/>
              <a:buChar char="▪"/>
            </a:pPr>
            <a:r>
              <a:rPr lang="en-US">
                <a:solidFill>
                  <a:schemeClr val="dk2"/>
                </a:solidFill>
                <a:latin typeface="Calibri"/>
                <a:ea typeface="Calibri"/>
                <a:cs typeface="Calibri"/>
                <a:sym typeface="Calibri"/>
              </a:rPr>
              <a:t>Switching from another hormonal method, if using it correctly and consistently.</a:t>
            </a:r>
            <a:endParaRPr>
              <a:solidFill>
                <a:schemeClr val="dk2"/>
              </a:solidFill>
              <a:latin typeface="Calibri"/>
              <a:ea typeface="Calibri"/>
              <a:cs typeface="Calibri"/>
              <a:sym typeface="Calibri"/>
            </a:endParaRPr>
          </a:p>
          <a:p>
            <a:pPr indent="-285750" lvl="1" marL="742950" rtl="0" algn="l">
              <a:lnSpc>
                <a:spcPct val="100000"/>
              </a:lnSpc>
              <a:spcBef>
                <a:spcPts val="500"/>
              </a:spcBef>
              <a:spcAft>
                <a:spcPts val="0"/>
              </a:spcAft>
              <a:buClr>
                <a:schemeClr val="dk2"/>
              </a:buClr>
              <a:buSzPts val="2000"/>
              <a:buFont typeface="Arial"/>
              <a:buChar char="–"/>
            </a:pPr>
            <a:r>
              <a:rPr lang="en-US" sz="2400">
                <a:solidFill>
                  <a:schemeClr val="dk2"/>
                </a:solidFill>
                <a:latin typeface="Calibri"/>
                <a:ea typeface="Calibri"/>
                <a:cs typeface="Calibri"/>
                <a:sym typeface="Calibri"/>
              </a:rPr>
              <a:t>Injectable users can have implants inserted within the reinjection window; without backup.</a:t>
            </a:r>
            <a:endParaRPr sz="2400">
              <a:solidFill>
                <a:schemeClr val="dk2"/>
              </a:solidFill>
              <a:latin typeface="Calibri"/>
              <a:ea typeface="Calibri"/>
              <a:cs typeface="Calibri"/>
              <a:sym typeface="Calibri"/>
            </a:endParaRPr>
          </a:p>
          <a:p>
            <a:pPr indent="-285750" lvl="1" marL="742950" rtl="0" algn="l">
              <a:lnSpc>
                <a:spcPct val="100000"/>
              </a:lnSpc>
              <a:spcBef>
                <a:spcPts val="500"/>
              </a:spcBef>
              <a:spcAft>
                <a:spcPts val="0"/>
              </a:spcAft>
              <a:buClr>
                <a:schemeClr val="dk2"/>
              </a:buClr>
              <a:buSzPts val="2000"/>
              <a:buFont typeface="Arial"/>
              <a:buChar char="–"/>
            </a:pPr>
            <a:r>
              <a:rPr lang="en-US" sz="2400">
                <a:solidFill>
                  <a:schemeClr val="dk2"/>
                </a:solidFill>
                <a:latin typeface="Calibri"/>
                <a:ea typeface="Calibri"/>
                <a:cs typeface="Calibri"/>
                <a:sym typeface="Calibri"/>
              </a:rPr>
              <a:t>No need to wait for next menses.</a:t>
            </a:r>
            <a:endParaRPr sz="2400">
              <a:solidFill>
                <a:schemeClr val="dk2"/>
              </a:solidFill>
              <a:latin typeface="Calibri"/>
              <a:ea typeface="Calibri"/>
              <a:cs typeface="Calibri"/>
              <a:sym typeface="Calibri"/>
            </a:endParaRPr>
          </a:p>
          <a:p>
            <a:pPr indent="-342900" lvl="0" marL="355600" rtl="0" algn="l">
              <a:lnSpc>
                <a:spcPct val="94000"/>
              </a:lnSpc>
              <a:spcBef>
                <a:spcPts val="900"/>
              </a:spcBef>
              <a:spcAft>
                <a:spcPts val="0"/>
              </a:spcAft>
              <a:buClr>
                <a:schemeClr val="dk2"/>
              </a:buClr>
              <a:buSzPts val="1800"/>
              <a:buFont typeface="Noto Sans Symbols"/>
              <a:buChar char="▪"/>
            </a:pPr>
            <a:r>
              <a:rPr b="1" lang="en-US">
                <a:solidFill>
                  <a:schemeClr val="accent1"/>
                </a:solidFill>
                <a:latin typeface="Calibri"/>
                <a:ea typeface="Calibri"/>
                <a:cs typeface="Calibri"/>
                <a:sym typeface="Calibri"/>
              </a:rPr>
              <a:t>Implants can be removed at the end of their use (3-5 years) or anytime at request of the client.</a:t>
            </a:r>
            <a:endParaRPr>
              <a:solidFill>
                <a:schemeClr val="accent1"/>
              </a:solidFill>
              <a:latin typeface="Calibri"/>
              <a:ea typeface="Calibri"/>
              <a:cs typeface="Calibri"/>
              <a:sym typeface="Calibri"/>
            </a:endParaRPr>
          </a:p>
          <a:p>
            <a:pPr indent="-228600" lvl="0" marL="355600" rtl="0" algn="l">
              <a:lnSpc>
                <a:spcPct val="94000"/>
              </a:lnSpc>
              <a:spcBef>
                <a:spcPts val="900"/>
              </a:spcBef>
              <a:spcAft>
                <a:spcPts val="0"/>
              </a:spcAft>
              <a:buClr>
                <a:schemeClr val="dk2"/>
              </a:buClr>
              <a:buSzPts val="1800"/>
              <a:buFont typeface="Noto Sans Symbols"/>
              <a:buNone/>
            </a:pPr>
            <a:r>
              <a:t/>
            </a:r>
            <a:endParaRPr/>
          </a:p>
          <a:p>
            <a:pPr indent="-161036" lvl="1" marL="745236" rtl="0" algn="l">
              <a:lnSpc>
                <a:spcPct val="94000"/>
              </a:lnSpc>
              <a:spcBef>
                <a:spcPts val="900"/>
              </a:spcBef>
              <a:spcAft>
                <a:spcPts val="0"/>
              </a:spcAft>
              <a:buClr>
                <a:schemeClr val="dk2"/>
              </a:buClr>
              <a:buSzPts val="2000"/>
              <a:buNone/>
            </a:pPr>
            <a:r>
              <a:t/>
            </a:r>
            <a:endParaRPr sz="2100"/>
          </a:p>
          <a:p>
            <a:pPr indent="0" lvl="0" marL="257175" rtl="0" algn="l">
              <a:lnSpc>
                <a:spcPct val="100000"/>
              </a:lnSpc>
              <a:spcBef>
                <a:spcPts val="900"/>
              </a:spcBef>
              <a:spcAft>
                <a:spcPts val="0"/>
              </a:spcAft>
              <a:buClr>
                <a:schemeClr val="dk2"/>
              </a:buClr>
              <a:buSzPts val="1800"/>
              <a:buNone/>
            </a:pPr>
            <a:r>
              <a:t/>
            </a:r>
            <a:endParaRPr/>
          </a:p>
        </p:txBody>
      </p:sp>
      <p:sp>
        <p:nvSpPr>
          <p:cNvPr id="602" name="Google Shape;602;p7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80"/>
          <p:cNvSpPr txBox="1"/>
          <p:nvPr>
            <p:ph type="title"/>
          </p:nvPr>
        </p:nvSpPr>
        <p:spPr>
          <a:xfrm>
            <a:off x="676405" y="342109"/>
            <a:ext cx="8567803"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300"/>
              <a:buFont typeface="Calibri"/>
              <a:buNone/>
            </a:pPr>
            <a:r>
              <a:rPr lang="en-US" sz="4400">
                <a:latin typeface="Calibri"/>
                <a:ea typeface="Calibri"/>
                <a:cs typeface="Calibri"/>
                <a:sym typeface="Calibri"/>
              </a:rPr>
              <a:t>Implant Insertion During </a:t>
            </a:r>
            <a:r>
              <a:rPr lang="en-US" sz="4400">
                <a:solidFill>
                  <a:schemeClr val="accent1"/>
                </a:solidFill>
                <a:latin typeface="Calibri"/>
                <a:ea typeface="Calibri"/>
                <a:cs typeface="Calibri"/>
                <a:sym typeface="Calibri"/>
              </a:rPr>
              <a:t>Postpartum Period </a:t>
            </a:r>
            <a:endParaRPr sz="4400">
              <a:solidFill>
                <a:schemeClr val="accent1"/>
              </a:solidFill>
              <a:latin typeface="Calibri"/>
              <a:ea typeface="Calibri"/>
              <a:cs typeface="Calibri"/>
              <a:sym typeface="Calibri"/>
            </a:endParaRPr>
          </a:p>
        </p:txBody>
      </p:sp>
      <p:sp>
        <p:nvSpPr>
          <p:cNvPr id="609" name="Google Shape;609;p80"/>
          <p:cNvSpPr txBox="1"/>
          <p:nvPr>
            <p:ph idx="1" type="body"/>
          </p:nvPr>
        </p:nvSpPr>
        <p:spPr>
          <a:xfrm>
            <a:off x="576197" y="1657749"/>
            <a:ext cx="8110603" cy="4525963"/>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Clr>
                <a:schemeClr val="dk2"/>
              </a:buClr>
              <a:buSzPts val="2400"/>
              <a:buNone/>
            </a:pPr>
            <a:r>
              <a:rPr b="1" lang="en-US">
                <a:solidFill>
                  <a:schemeClr val="dk2"/>
                </a:solidFill>
                <a:latin typeface="Calibri"/>
                <a:ea typeface="Calibri"/>
                <a:cs typeface="Calibri"/>
                <a:sym typeface="Calibri"/>
              </a:rPr>
              <a:t>Implants can be inserted anytime after birth. </a:t>
            </a:r>
            <a:endParaRPr b="1">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2"/>
              </a:buClr>
              <a:buSzPts val="2400"/>
              <a:buChar char="•"/>
            </a:pPr>
            <a:r>
              <a:rPr b="1" lang="en-US">
                <a:solidFill>
                  <a:schemeClr val="dk2"/>
                </a:solidFill>
                <a:latin typeface="Calibri"/>
                <a:ea typeface="Calibri"/>
                <a:cs typeface="Calibri"/>
                <a:sym typeface="Calibri"/>
              </a:rPr>
              <a:t>Fully or nearly fully breastfeeding less than 6 months after giving birth:</a:t>
            </a:r>
            <a:endParaRPr b="1">
              <a:solidFill>
                <a:schemeClr val="dk2"/>
              </a:solidFill>
              <a:latin typeface="Calibri"/>
              <a:ea typeface="Calibri"/>
              <a:cs typeface="Calibri"/>
              <a:sym typeface="Calibri"/>
            </a:endParaRPr>
          </a:p>
          <a:p>
            <a:pPr indent="-342900" lvl="1" marL="914400" rtl="0" algn="l">
              <a:lnSpc>
                <a:spcPct val="100000"/>
              </a:lnSpc>
              <a:spcBef>
                <a:spcPts val="36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If monthly bleeding has not returned, an implant can be inserted any time between giving birth and 6 months. There is no need for a backup method. </a:t>
            </a:r>
            <a:endParaRPr sz="2400">
              <a:solidFill>
                <a:schemeClr val="dk2"/>
              </a:solidFill>
              <a:latin typeface="Calibri"/>
              <a:ea typeface="Calibri"/>
              <a:cs typeface="Calibri"/>
              <a:sym typeface="Calibri"/>
            </a:endParaRPr>
          </a:p>
          <a:p>
            <a:pPr indent="-342900" lvl="1" marL="914400" rtl="0" algn="l">
              <a:lnSpc>
                <a:spcPct val="100000"/>
              </a:lnSpc>
              <a:spcBef>
                <a:spcPts val="36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If monthly bleeding has returned, an implant can be inserted as advised for women having menstrual cycles. </a:t>
            </a:r>
            <a:endParaRPr sz="2400">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2"/>
              </a:buClr>
              <a:buSzPts val="2400"/>
              <a:buChar char="•"/>
            </a:pPr>
            <a:r>
              <a:rPr b="1" lang="en-US">
                <a:solidFill>
                  <a:schemeClr val="dk2"/>
                </a:solidFill>
                <a:latin typeface="Calibri"/>
                <a:ea typeface="Calibri"/>
                <a:cs typeface="Calibri"/>
                <a:sym typeface="Calibri"/>
              </a:rPr>
              <a:t>Not breastfeeding less than 4 weeks after giving birth</a:t>
            </a:r>
            <a:r>
              <a:rPr lang="en-US">
                <a:solidFill>
                  <a:schemeClr val="dk2"/>
                </a:solidFill>
                <a:latin typeface="Calibri"/>
                <a:ea typeface="Calibri"/>
                <a:cs typeface="Calibri"/>
                <a:sym typeface="Calibri"/>
              </a:rPr>
              <a:t>:</a:t>
            </a:r>
            <a:endParaRPr/>
          </a:p>
          <a:p>
            <a:pPr indent="-342900" lvl="1" marL="914400" rtl="0" algn="l">
              <a:lnSpc>
                <a:spcPct val="100000"/>
              </a:lnSpc>
              <a:spcBef>
                <a:spcPts val="360"/>
              </a:spcBef>
              <a:spcAft>
                <a:spcPts val="0"/>
              </a:spcAft>
              <a:buClr>
                <a:schemeClr val="dk2"/>
              </a:buClr>
              <a:buSzPts val="2400"/>
              <a:buChar char="–"/>
            </a:pPr>
            <a:r>
              <a:rPr lang="en-US" sz="2400">
                <a:solidFill>
                  <a:schemeClr val="dk2"/>
                </a:solidFill>
                <a:latin typeface="Calibri"/>
                <a:ea typeface="Calibri"/>
                <a:cs typeface="Calibri"/>
                <a:sym typeface="Calibri"/>
              </a:rPr>
              <a:t>She can have implants inserted at any time. No need for a backup method.</a:t>
            </a:r>
            <a:endParaRPr sz="2400">
              <a:solidFill>
                <a:schemeClr val="dk2"/>
              </a:solidFill>
              <a:latin typeface="Calibri"/>
              <a:ea typeface="Calibri"/>
              <a:cs typeface="Calibri"/>
              <a:sym typeface="Calibri"/>
            </a:endParaRPr>
          </a:p>
        </p:txBody>
      </p:sp>
      <p:sp>
        <p:nvSpPr>
          <p:cNvPr id="610" name="Google Shape;610;p8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300"/>
              <a:buFont typeface="Calibri"/>
              <a:buNone/>
            </a:pPr>
            <a:r>
              <a:rPr lang="en-US" sz="4400">
                <a:latin typeface="Calibri"/>
                <a:ea typeface="Calibri"/>
                <a:cs typeface="Calibri"/>
                <a:sym typeface="Calibri"/>
              </a:rPr>
              <a:t>Implant insertion During </a:t>
            </a:r>
            <a:r>
              <a:rPr lang="en-US" sz="4400">
                <a:solidFill>
                  <a:schemeClr val="accent1"/>
                </a:solidFill>
                <a:latin typeface="Calibri"/>
                <a:ea typeface="Calibri"/>
                <a:cs typeface="Calibri"/>
                <a:sym typeface="Calibri"/>
              </a:rPr>
              <a:t>Postpartum Period (Cont.)</a:t>
            </a:r>
            <a:endParaRPr sz="4400">
              <a:solidFill>
                <a:schemeClr val="accent1"/>
              </a:solidFill>
              <a:latin typeface="Calibri"/>
              <a:ea typeface="Calibri"/>
              <a:cs typeface="Calibri"/>
              <a:sym typeface="Calibri"/>
            </a:endParaRPr>
          </a:p>
        </p:txBody>
      </p:sp>
      <p:sp>
        <p:nvSpPr>
          <p:cNvPr id="617" name="Google Shape;617;p81"/>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chemeClr val="dk2"/>
              </a:buClr>
              <a:buSzPts val="2400"/>
              <a:buChar char="•"/>
            </a:pPr>
            <a:r>
              <a:rPr b="1" lang="en-US">
                <a:solidFill>
                  <a:schemeClr val="dk2"/>
                </a:solidFill>
              </a:rPr>
              <a:t>More than 6 months after giving birth:</a:t>
            </a:r>
            <a:endParaRPr/>
          </a:p>
          <a:p>
            <a:pPr indent="-342900" lvl="1" marL="914400" rtl="0" algn="l">
              <a:lnSpc>
                <a:spcPct val="100000"/>
              </a:lnSpc>
              <a:spcBef>
                <a:spcPts val="360"/>
              </a:spcBef>
              <a:spcAft>
                <a:spcPts val="0"/>
              </a:spcAft>
              <a:buClr>
                <a:schemeClr val="dk2"/>
              </a:buClr>
              <a:buSzPts val="2400"/>
              <a:buChar char="–"/>
            </a:pPr>
            <a:r>
              <a:rPr lang="en-US" sz="2400">
                <a:solidFill>
                  <a:schemeClr val="dk2"/>
                </a:solidFill>
              </a:rPr>
              <a:t>If monthly bleeding has not returned, implants can be inserted any time if it is reasonably certain the client is not pregnant. Need a backup method for the first 7 days after insertion.  </a:t>
            </a:r>
            <a:endParaRPr/>
          </a:p>
          <a:p>
            <a:pPr indent="-342900" lvl="1" marL="914400" rtl="0" algn="l">
              <a:lnSpc>
                <a:spcPct val="100000"/>
              </a:lnSpc>
              <a:spcBef>
                <a:spcPts val="360"/>
              </a:spcBef>
              <a:spcAft>
                <a:spcPts val="0"/>
              </a:spcAft>
              <a:buClr>
                <a:schemeClr val="dk2"/>
              </a:buClr>
              <a:buSzPts val="2400"/>
              <a:buChar char="–"/>
            </a:pPr>
            <a:r>
              <a:rPr lang="en-US" sz="2400">
                <a:solidFill>
                  <a:schemeClr val="dk2"/>
                </a:solidFill>
              </a:rPr>
              <a:t>If monthly bleeding has returned, implants can be inserted as advised for people having menstrual cycles.</a:t>
            </a:r>
            <a:endParaRPr sz="2400">
              <a:solidFill>
                <a:schemeClr val="dk2"/>
              </a:solidFill>
            </a:endParaRPr>
          </a:p>
          <a:p>
            <a:pPr indent="-342900" lvl="0" marL="457200" rtl="0" algn="l">
              <a:lnSpc>
                <a:spcPct val="100000"/>
              </a:lnSpc>
              <a:spcBef>
                <a:spcPts val="360"/>
              </a:spcBef>
              <a:spcAft>
                <a:spcPts val="0"/>
              </a:spcAft>
              <a:buClr>
                <a:schemeClr val="dk2"/>
              </a:buClr>
              <a:buSzPts val="2400"/>
              <a:buChar char="•"/>
            </a:pPr>
            <a:r>
              <a:rPr b="1" lang="en-US">
                <a:solidFill>
                  <a:schemeClr val="dk2"/>
                </a:solidFill>
              </a:rPr>
              <a:t>Partially breastfeeding:</a:t>
            </a:r>
            <a:endParaRPr/>
          </a:p>
          <a:p>
            <a:pPr indent="-342900" lvl="1" marL="914400" rtl="0" algn="l">
              <a:lnSpc>
                <a:spcPct val="100000"/>
              </a:lnSpc>
              <a:spcBef>
                <a:spcPts val="360"/>
              </a:spcBef>
              <a:spcAft>
                <a:spcPts val="0"/>
              </a:spcAft>
              <a:buClr>
                <a:schemeClr val="dk2"/>
              </a:buClr>
              <a:buSzPts val="2400"/>
              <a:buChar char="–"/>
            </a:pPr>
            <a:r>
              <a:rPr lang="en-US" sz="2400">
                <a:solidFill>
                  <a:schemeClr val="dk2"/>
                </a:solidFill>
              </a:rPr>
              <a:t>If monthly bleeding has not returned, implants can be inserted any time if it is reasonably certain the client is not pregnant. Need a backup method for the first 7 days after insertion.</a:t>
            </a:r>
            <a:endParaRPr sz="2400">
              <a:solidFill>
                <a:schemeClr val="dk2"/>
              </a:solidFill>
            </a:endParaRPr>
          </a:p>
        </p:txBody>
      </p:sp>
      <p:sp>
        <p:nvSpPr>
          <p:cNvPr id="618" name="Google Shape;618;p8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2"/>
          <p:cNvSpPr txBox="1"/>
          <p:nvPr>
            <p:ph type="title"/>
          </p:nvPr>
        </p:nvSpPr>
        <p:spPr>
          <a:xfrm>
            <a:off x="457200" y="586874"/>
            <a:ext cx="8229600" cy="45719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300"/>
              <a:buFont typeface="Calibri"/>
              <a:buNone/>
            </a:pPr>
            <a:r>
              <a:rPr lang="en-US" sz="4400">
                <a:latin typeface="Calibri"/>
                <a:ea typeface="Calibri"/>
                <a:cs typeface="Calibri"/>
                <a:sym typeface="Calibri"/>
              </a:rPr>
              <a:t>Implant insertion During </a:t>
            </a:r>
            <a:r>
              <a:rPr lang="en-US" sz="4400">
                <a:solidFill>
                  <a:schemeClr val="accent1"/>
                </a:solidFill>
                <a:latin typeface="Calibri"/>
                <a:ea typeface="Calibri"/>
                <a:cs typeface="Calibri"/>
                <a:sym typeface="Calibri"/>
              </a:rPr>
              <a:t>Postabortion Period </a:t>
            </a:r>
            <a:endParaRPr sz="4400">
              <a:solidFill>
                <a:schemeClr val="accent1"/>
              </a:solidFill>
              <a:latin typeface="Calibri"/>
              <a:ea typeface="Calibri"/>
              <a:cs typeface="Calibri"/>
              <a:sym typeface="Calibri"/>
            </a:endParaRPr>
          </a:p>
        </p:txBody>
      </p:sp>
      <p:sp>
        <p:nvSpPr>
          <p:cNvPr id="625" name="Google Shape;625;p82"/>
          <p:cNvSpPr txBox="1"/>
          <p:nvPr>
            <p:ph idx="1" type="body"/>
          </p:nvPr>
        </p:nvSpPr>
        <p:spPr>
          <a:xfrm>
            <a:off x="457200" y="1643527"/>
            <a:ext cx="8508380" cy="4005711"/>
          </a:xfrm>
          <a:prstGeom prst="rect">
            <a:avLst/>
          </a:prstGeom>
          <a:noFill/>
          <a:ln>
            <a:noFill/>
          </a:ln>
        </p:spPr>
        <p:txBody>
          <a:bodyPr anchorCtr="0" anchor="t" bIns="45700" lIns="91425" spcFirstLastPara="1" rIns="91425" wrap="square" tIns="45700">
            <a:normAutofit/>
          </a:bodyPr>
          <a:lstStyle/>
          <a:p>
            <a:pPr indent="0" lvl="0" marL="114300" rtl="0" algn="l">
              <a:lnSpc>
                <a:spcPct val="100000"/>
              </a:lnSpc>
              <a:spcBef>
                <a:spcPts val="360"/>
              </a:spcBef>
              <a:spcAft>
                <a:spcPts val="0"/>
              </a:spcAft>
              <a:buClr>
                <a:schemeClr val="dk2"/>
              </a:buClr>
              <a:buSzPts val="1800"/>
              <a:buNone/>
            </a:pPr>
            <a:r>
              <a:rPr b="1" lang="en-US" sz="2800">
                <a:solidFill>
                  <a:schemeClr val="dk2"/>
                </a:solidFill>
                <a:latin typeface="Calibri"/>
                <a:ea typeface="Calibri"/>
                <a:cs typeface="Calibri"/>
                <a:sym typeface="Calibri"/>
              </a:rPr>
              <a:t>After miscarriage or abortion</a:t>
            </a:r>
            <a:r>
              <a:rPr lang="en-US" sz="2800">
                <a:solidFill>
                  <a:schemeClr val="dk2"/>
                </a:solidFill>
                <a:latin typeface="Calibri"/>
                <a:ea typeface="Calibri"/>
                <a:cs typeface="Calibri"/>
                <a:sym typeface="Calibri"/>
              </a:rPr>
              <a:t>:</a:t>
            </a:r>
            <a:endParaRPr sz="2800">
              <a:solidFill>
                <a:schemeClr val="dk2"/>
              </a:solidFill>
              <a:latin typeface="Calibri"/>
              <a:ea typeface="Calibri"/>
              <a:cs typeface="Calibri"/>
              <a:sym typeface="Calibri"/>
            </a:endParaRPr>
          </a:p>
          <a:p>
            <a:pPr indent="-342900" lvl="1" marL="800100" rtl="0" algn="l">
              <a:lnSpc>
                <a:spcPct val="95000"/>
              </a:lnSpc>
              <a:spcBef>
                <a:spcPts val="720"/>
              </a:spcBef>
              <a:spcAft>
                <a:spcPts val="0"/>
              </a:spcAft>
              <a:buClr>
                <a:schemeClr val="dk2"/>
              </a:buClr>
              <a:buSzPts val="2400"/>
              <a:buFont typeface="Arial"/>
              <a:buChar char="•"/>
            </a:pPr>
            <a:r>
              <a:rPr lang="en-US" sz="2800">
                <a:solidFill>
                  <a:schemeClr val="dk2"/>
                </a:solidFill>
                <a:latin typeface="Calibri"/>
                <a:ea typeface="Calibri"/>
                <a:cs typeface="Calibri"/>
                <a:sym typeface="Calibri"/>
              </a:rPr>
              <a:t>Surgical abortion: Immediately; Without backup if within 7 days. If more than 7 days, rule out pregnancy and use a backup method for 7 days after insertion. </a:t>
            </a:r>
            <a:endParaRPr sz="2800">
              <a:solidFill>
                <a:schemeClr val="dk2"/>
              </a:solidFill>
              <a:latin typeface="Calibri"/>
              <a:ea typeface="Calibri"/>
              <a:cs typeface="Calibri"/>
              <a:sym typeface="Calibri"/>
            </a:endParaRPr>
          </a:p>
          <a:p>
            <a:pPr indent="-342900" lvl="1" marL="800100" rtl="0" algn="l">
              <a:lnSpc>
                <a:spcPct val="95000"/>
              </a:lnSpc>
              <a:spcBef>
                <a:spcPts val="720"/>
              </a:spcBef>
              <a:spcAft>
                <a:spcPts val="0"/>
              </a:spcAft>
              <a:buClr>
                <a:schemeClr val="dk2"/>
              </a:buClr>
              <a:buSzPts val="2400"/>
              <a:buFont typeface="Arial"/>
              <a:buChar char="•"/>
            </a:pPr>
            <a:r>
              <a:rPr lang="en-US" sz="2800">
                <a:solidFill>
                  <a:schemeClr val="dk2"/>
                </a:solidFill>
                <a:latin typeface="Calibri"/>
                <a:ea typeface="Calibri"/>
                <a:cs typeface="Calibri"/>
                <a:sym typeface="Calibri"/>
              </a:rPr>
              <a:t>For  clients undergoing medical abortion, implants can be inserted along with the first pill of the medical abortion regimen.</a:t>
            </a:r>
            <a:endParaRPr sz="2800">
              <a:solidFill>
                <a:schemeClr val="dk2"/>
              </a:solidFill>
              <a:latin typeface="Calibri"/>
              <a:ea typeface="Calibri"/>
              <a:cs typeface="Calibri"/>
              <a:sym typeface="Calibri"/>
            </a:endParaRPr>
          </a:p>
          <a:p>
            <a:pPr indent="-190500" lvl="0" marL="342900" rtl="0" algn="l">
              <a:lnSpc>
                <a:spcPct val="95000"/>
              </a:lnSpc>
              <a:spcBef>
                <a:spcPts val="720"/>
              </a:spcBef>
              <a:spcAft>
                <a:spcPts val="0"/>
              </a:spcAft>
              <a:buClr>
                <a:schemeClr val="dk2"/>
              </a:buClr>
              <a:buSzPts val="2400"/>
              <a:buFont typeface="Calibri"/>
              <a:buNone/>
            </a:pPr>
            <a:r>
              <a:t/>
            </a:r>
            <a:endParaRPr b="1">
              <a:solidFill>
                <a:srgbClr val="000514"/>
              </a:solidFill>
              <a:latin typeface="Arial"/>
              <a:ea typeface="Arial"/>
              <a:cs typeface="Arial"/>
              <a:sym typeface="Arial"/>
            </a:endParaRPr>
          </a:p>
          <a:p>
            <a:pPr indent="0" lvl="0" marL="114300" rtl="0" algn="l">
              <a:lnSpc>
                <a:spcPct val="100000"/>
              </a:lnSpc>
              <a:spcBef>
                <a:spcPts val="360"/>
              </a:spcBef>
              <a:spcAft>
                <a:spcPts val="0"/>
              </a:spcAft>
              <a:buClr>
                <a:schemeClr val="dk2"/>
              </a:buClr>
              <a:buSzPts val="1800"/>
              <a:buNone/>
            </a:pPr>
            <a:r>
              <a:t/>
            </a:r>
            <a:endParaRPr b="1"/>
          </a:p>
        </p:txBody>
      </p:sp>
      <p:sp>
        <p:nvSpPr>
          <p:cNvPr id="626" name="Google Shape;626;p8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3"/>
          <p:cNvSpPr txBox="1"/>
          <p:nvPr>
            <p:ph type="title"/>
          </p:nvPr>
        </p:nvSpPr>
        <p:spPr>
          <a:xfrm>
            <a:off x="544881" y="457202"/>
            <a:ext cx="8229601" cy="1143000"/>
          </a:xfrm>
          <a:prstGeom prst="rect">
            <a:avLst/>
          </a:prstGeom>
          <a:noFill/>
          <a:ln>
            <a:noFill/>
          </a:ln>
        </p:spPr>
        <p:txBody>
          <a:bodyPr anchorCtr="0" anchor="ctr" bIns="45700" lIns="91425" spcFirstLastPara="1" rIns="91425" wrap="square" tIns="45700">
            <a:normAutofit fontScale="90000"/>
          </a:bodyPr>
          <a:lstStyle/>
          <a:p>
            <a:pPr indent="-342900" lvl="0" marL="342900" rtl="0" algn="l">
              <a:lnSpc>
                <a:spcPct val="95000"/>
              </a:lnSpc>
              <a:spcBef>
                <a:spcPts val="840"/>
              </a:spcBef>
              <a:spcAft>
                <a:spcPts val="0"/>
              </a:spcAft>
              <a:buSzPct val="74829"/>
              <a:buNone/>
            </a:pPr>
            <a:r>
              <a:rPr lang="en-US" sz="4900">
                <a:solidFill>
                  <a:schemeClr val="dk2"/>
                </a:solidFill>
                <a:latin typeface="Calibri"/>
                <a:ea typeface="Calibri"/>
                <a:cs typeface="Calibri"/>
                <a:sym typeface="Calibri"/>
              </a:rPr>
              <a:t>	After Using Emergency Contraceptive Pills (ECPs)</a:t>
            </a:r>
            <a:br>
              <a:rPr b="0" lang="en-US" sz="2800">
                <a:solidFill>
                  <a:srgbClr val="000000"/>
                </a:solidFill>
                <a:latin typeface="Arial"/>
                <a:ea typeface="Arial"/>
                <a:cs typeface="Arial"/>
                <a:sym typeface="Arial"/>
              </a:rPr>
            </a:br>
            <a:endParaRPr/>
          </a:p>
        </p:txBody>
      </p:sp>
      <p:sp>
        <p:nvSpPr>
          <p:cNvPr id="632" name="Google Shape;632;p83"/>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lnSpcReduction="10000"/>
          </a:bodyPr>
          <a:lstStyle/>
          <a:p>
            <a:pPr indent="-285750" lvl="1" marL="742950" rtl="0" algn="l">
              <a:lnSpc>
                <a:spcPct val="95000"/>
              </a:lnSpc>
              <a:spcBef>
                <a:spcPts val="720"/>
              </a:spcBef>
              <a:spcAft>
                <a:spcPts val="0"/>
              </a:spcAft>
              <a:buClr>
                <a:schemeClr val="dk2"/>
              </a:buClr>
              <a:buSzPts val="2400"/>
              <a:buFont typeface="Arial"/>
              <a:buChar char="–"/>
            </a:pPr>
            <a:r>
              <a:rPr b="1" lang="en-US" sz="2800">
                <a:solidFill>
                  <a:schemeClr val="dk2"/>
                </a:solidFill>
                <a:latin typeface="Calibri"/>
                <a:ea typeface="Calibri"/>
                <a:cs typeface="Calibri"/>
                <a:sym typeface="Calibri"/>
              </a:rPr>
              <a:t>Progestin-only or combined ECPs</a:t>
            </a:r>
            <a:endParaRPr b="1" sz="2800">
              <a:solidFill>
                <a:schemeClr val="dk2"/>
              </a:solidFill>
              <a:latin typeface="Calibri"/>
              <a:ea typeface="Calibri"/>
              <a:cs typeface="Calibri"/>
              <a:sym typeface="Calibri"/>
            </a:endParaRPr>
          </a:p>
          <a:p>
            <a:pPr indent="-228600" lvl="2" marL="1143000" rtl="0" algn="l">
              <a:lnSpc>
                <a:spcPct val="95000"/>
              </a:lnSpc>
              <a:spcBef>
                <a:spcPts val="600"/>
              </a:spcBef>
              <a:spcAft>
                <a:spcPts val="0"/>
              </a:spcAft>
              <a:buClr>
                <a:schemeClr val="dk2"/>
              </a:buClr>
              <a:buSzPts val="2000"/>
              <a:buFont typeface="Arial"/>
              <a:buChar char="•"/>
            </a:pPr>
            <a:r>
              <a:rPr lang="en-US" sz="2800">
                <a:solidFill>
                  <a:schemeClr val="dk2"/>
                </a:solidFill>
                <a:latin typeface="Calibri"/>
                <a:ea typeface="Calibri"/>
                <a:cs typeface="Calibri"/>
                <a:sym typeface="Calibri"/>
              </a:rPr>
              <a:t>Implants can be inserted on same day ECPs taken, use a backup method for first 7 days</a:t>
            </a:r>
            <a:endParaRPr sz="2800">
              <a:solidFill>
                <a:schemeClr val="dk2"/>
              </a:solidFill>
              <a:latin typeface="Calibri"/>
              <a:ea typeface="Calibri"/>
              <a:cs typeface="Calibri"/>
              <a:sym typeface="Calibri"/>
            </a:endParaRPr>
          </a:p>
          <a:p>
            <a:pPr indent="-285750" lvl="1" marL="742950" rtl="0" algn="l">
              <a:lnSpc>
                <a:spcPct val="95000"/>
              </a:lnSpc>
              <a:spcBef>
                <a:spcPts val="720"/>
              </a:spcBef>
              <a:spcAft>
                <a:spcPts val="0"/>
              </a:spcAft>
              <a:buClr>
                <a:schemeClr val="dk2"/>
              </a:buClr>
              <a:buSzPts val="2400"/>
              <a:buFont typeface="Arial"/>
              <a:buChar char="–"/>
            </a:pPr>
            <a:r>
              <a:rPr b="1" lang="en-US" sz="2800">
                <a:solidFill>
                  <a:schemeClr val="dk2"/>
                </a:solidFill>
                <a:latin typeface="Calibri"/>
                <a:ea typeface="Calibri"/>
                <a:cs typeface="Calibri"/>
                <a:sym typeface="Calibri"/>
              </a:rPr>
              <a:t>Ulipristal acetate ECPs (UPA-ECPs)</a:t>
            </a:r>
            <a:endParaRPr b="1" sz="2800">
              <a:solidFill>
                <a:schemeClr val="dk2"/>
              </a:solidFill>
              <a:latin typeface="Calibri"/>
              <a:ea typeface="Calibri"/>
              <a:cs typeface="Calibri"/>
              <a:sym typeface="Calibri"/>
            </a:endParaRPr>
          </a:p>
          <a:p>
            <a:pPr indent="-228600" lvl="2" marL="1143000" rtl="0" algn="l">
              <a:lnSpc>
                <a:spcPct val="95000"/>
              </a:lnSpc>
              <a:spcBef>
                <a:spcPts val="600"/>
              </a:spcBef>
              <a:spcAft>
                <a:spcPts val="0"/>
              </a:spcAft>
              <a:buClr>
                <a:schemeClr val="dk2"/>
              </a:buClr>
              <a:buSzPts val="2000"/>
              <a:buFont typeface="Arial"/>
              <a:buChar char="•"/>
            </a:pPr>
            <a:r>
              <a:rPr lang="en-US" sz="2800">
                <a:solidFill>
                  <a:schemeClr val="dk2"/>
                </a:solidFill>
                <a:latin typeface="Calibri"/>
                <a:ea typeface="Calibri"/>
                <a:cs typeface="Calibri"/>
                <a:sym typeface="Calibri"/>
              </a:rPr>
              <a:t>Interaction between UPA-ECPs and implants that may make one or both less effective</a:t>
            </a:r>
            <a:endParaRPr sz="2800">
              <a:solidFill>
                <a:schemeClr val="dk2"/>
              </a:solidFill>
              <a:latin typeface="Calibri"/>
              <a:ea typeface="Calibri"/>
              <a:cs typeface="Calibri"/>
              <a:sym typeface="Calibri"/>
            </a:endParaRPr>
          </a:p>
          <a:p>
            <a:pPr indent="-228600" lvl="2" marL="1143000" rtl="0" algn="l">
              <a:lnSpc>
                <a:spcPct val="95000"/>
              </a:lnSpc>
              <a:spcBef>
                <a:spcPts val="600"/>
              </a:spcBef>
              <a:spcAft>
                <a:spcPts val="0"/>
              </a:spcAft>
              <a:buClr>
                <a:schemeClr val="dk2"/>
              </a:buClr>
              <a:buSzPts val="2000"/>
              <a:buFont typeface="Arial"/>
              <a:buChar char="•"/>
            </a:pPr>
            <a:r>
              <a:rPr lang="en-US" sz="2800">
                <a:solidFill>
                  <a:schemeClr val="dk2"/>
                </a:solidFill>
                <a:latin typeface="Calibri"/>
                <a:ea typeface="Calibri"/>
                <a:cs typeface="Calibri"/>
                <a:sym typeface="Calibri"/>
              </a:rPr>
              <a:t>Implants can be inserted on the 6</a:t>
            </a:r>
            <a:r>
              <a:rPr baseline="30000" lang="en-US" sz="2800">
                <a:solidFill>
                  <a:schemeClr val="dk2"/>
                </a:solidFill>
                <a:latin typeface="Calibri"/>
                <a:ea typeface="Calibri"/>
                <a:cs typeface="Calibri"/>
                <a:sym typeface="Calibri"/>
              </a:rPr>
              <a:t>th</a:t>
            </a:r>
            <a:r>
              <a:rPr lang="en-US" sz="2800">
                <a:solidFill>
                  <a:schemeClr val="dk2"/>
                </a:solidFill>
                <a:latin typeface="Calibri"/>
                <a:ea typeface="Calibri"/>
                <a:cs typeface="Calibri"/>
                <a:sym typeface="Calibri"/>
              </a:rPr>
              <a:t> day after taking UPA-ECPs</a:t>
            </a:r>
            <a:endParaRPr sz="2800">
              <a:solidFill>
                <a:schemeClr val="dk2"/>
              </a:solidFill>
              <a:latin typeface="Calibri"/>
              <a:ea typeface="Calibri"/>
              <a:cs typeface="Calibri"/>
              <a:sym typeface="Calibri"/>
            </a:endParaRPr>
          </a:p>
          <a:p>
            <a:pPr indent="-228600" lvl="2" marL="1143000" rtl="0" algn="l">
              <a:lnSpc>
                <a:spcPct val="95000"/>
              </a:lnSpc>
              <a:spcBef>
                <a:spcPts val="600"/>
              </a:spcBef>
              <a:spcAft>
                <a:spcPts val="0"/>
              </a:spcAft>
              <a:buClr>
                <a:schemeClr val="dk2"/>
              </a:buClr>
              <a:buSzPts val="2000"/>
              <a:buFont typeface="Arial"/>
              <a:buChar char="•"/>
            </a:pPr>
            <a:r>
              <a:rPr lang="en-US" sz="2800">
                <a:solidFill>
                  <a:schemeClr val="dk2"/>
                </a:solidFill>
                <a:latin typeface="Calibri"/>
                <a:ea typeface="Calibri"/>
                <a:cs typeface="Calibri"/>
                <a:sym typeface="Calibri"/>
              </a:rPr>
              <a:t>Use a backup method from the time UPA-ECPs taken until 7 days after implant inserted</a:t>
            </a:r>
            <a:endParaRPr sz="2800">
              <a:solidFill>
                <a:schemeClr val="dk2"/>
              </a:solidFill>
              <a:latin typeface="Calibri"/>
              <a:ea typeface="Calibri"/>
              <a:cs typeface="Calibri"/>
              <a:sym typeface="Calibri"/>
            </a:endParaRPr>
          </a:p>
          <a:p>
            <a:pPr indent="-228600" lvl="0" marL="457200" rtl="0" algn="l">
              <a:lnSpc>
                <a:spcPct val="100000"/>
              </a:lnSpc>
              <a:spcBef>
                <a:spcPts val="360"/>
              </a:spcBef>
              <a:spcAft>
                <a:spcPts val="0"/>
              </a:spcAft>
              <a:buClr>
                <a:schemeClr val="dk2"/>
              </a:buClr>
              <a:buSzPts val="1800"/>
              <a:buNone/>
            </a:pPr>
            <a:r>
              <a:t/>
            </a:r>
            <a:endParaRPr/>
          </a:p>
        </p:txBody>
      </p:sp>
      <p:sp>
        <p:nvSpPr>
          <p:cNvPr id="633" name="Google Shape;633;p8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8"/>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lang="en-US" sz="4400">
                <a:latin typeface="Calibri"/>
                <a:ea typeface="Calibri"/>
                <a:cs typeface="Calibri"/>
                <a:sym typeface="Calibri"/>
              </a:rPr>
              <a:t>Session 2 Objectives </a:t>
            </a:r>
            <a:endParaRPr sz="4400">
              <a:latin typeface="Calibri"/>
              <a:ea typeface="Calibri"/>
              <a:cs typeface="Calibri"/>
              <a:sym typeface="Calibri"/>
            </a:endParaRPr>
          </a:p>
        </p:txBody>
      </p:sp>
      <p:sp>
        <p:nvSpPr>
          <p:cNvPr id="261" name="Google Shape;261;p48"/>
          <p:cNvSpPr txBox="1"/>
          <p:nvPr>
            <p:ph idx="1" type="body"/>
          </p:nvPr>
        </p:nvSpPr>
        <p:spPr>
          <a:xfrm>
            <a:off x="628649" y="1620447"/>
            <a:ext cx="8143875" cy="3257550"/>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SzPts val="2400"/>
              <a:buNone/>
            </a:pPr>
            <a:r>
              <a:rPr lang="en-US" sz="2800">
                <a:solidFill>
                  <a:schemeClr val="dk2"/>
                </a:solidFill>
                <a:latin typeface="Calibri"/>
                <a:ea typeface="Calibri"/>
                <a:cs typeface="Calibri"/>
                <a:sym typeface="Calibri"/>
              </a:rPr>
              <a:t>By the end of the session, participants will be able to: </a:t>
            </a:r>
            <a:endParaRPr sz="2800">
              <a:solidFill>
                <a:schemeClr val="dk2"/>
              </a:solidFill>
              <a:latin typeface="Calibri"/>
              <a:ea typeface="Calibri"/>
              <a:cs typeface="Calibri"/>
              <a:sym typeface="Calibri"/>
            </a:endParaRPr>
          </a:p>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Discuss the complexities of crisis settings and why global standards and principles for humanitarian intervention are important and have evolved over the years</a:t>
            </a:r>
            <a:endParaRPr/>
          </a:p>
          <a:p>
            <a:pPr indent="-457200" lvl="1" marL="971550" rtl="0" algn="l">
              <a:lnSpc>
                <a:spcPct val="94000"/>
              </a:lnSpc>
              <a:spcBef>
                <a:spcPts val="600"/>
              </a:spcBef>
              <a:spcAft>
                <a:spcPts val="0"/>
              </a:spcAft>
              <a:buSzPts val="2000"/>
              <a:buFont typeface="Noto Sans Symbols"/>
              <a:buChar char="✔"/>
            </a:pPr>
            <a:r>
              <a:rPr lang="en-US" sz="2800">
                <a:solidFill>
                  <a:schemeClr val="dk2"/>
                </a:solidFill>
                <a:latin typeface="Calibri"/>
                <a:ea typeface="Calibri"/>
                <a:cs typeface="Calibri"/>
                <a:sym typeface="Calibri"/>
              </a:rPr>
              <a:t>Describe the Minimum Initial Service Package (MISP) for Sexual and Reproductive Health and how it relates to health in emergencies</a:t>
            </a:r>
            <a:endParaRPr/>
          </a:p>
          <a:p>
            <a:pPr indent="-76200" lvl="1" marL="342900" rtl="0" algn="l">
              <a:lnSpc>
                <a:spcPct val="94000"/>
              </a:lnSpc>
              <a:spcBef>
                <a:spcPts val="1125"/>
              </a:spcBef>
              <a:spcAft>
                <a:spcPts val="0"/>
              </a:spcAft>
              <a:buSzPts val="2000"/>
              <a:buNone/>
            </a:pPr>
            <a:r>
              <a:t/>
            </a:r>
            <a:endParaRPr/>
          </a:p>
          <a:p>
            <a:pPr indent="-57150" lvl="0" marL="171450" rtl="0" algn="l">
              <a:lnSpc>
                <a:spcPct val="94000"/>
              </a:lnSpc>
              <a:spcBef>
                <a:spcPts val="900"/>
              </a:spcBef>
              <a:spcAft>
                <a:spcPts val="0"/>
              </a:spcAft>
              <a:buSzPts val="2400"/>
              <a:buNone/>
            </a:pPr>
            <a:r>
              <a:t/>
            </a:r>
            <a:endParaRPr/>
          </a:p>
        </p:txBody>
      </p:sp>
      <p:sp>
        <p:nvSpPr>
          <p:cNvPr id="262" name="Google Shape;262;p48"/>
          <p:cNvSpPr txBox="1"/>
          <p:nvPr>
            <p:ph idx="12" type="sldNum"/>
          </p:nvPr>
        </p:nvSpPr>
        <p:spPr>
          <a:xfrm>
            <a:off x="7413471" y="6325470"/>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t>‹#›</a:t>
            </a:fld>
            <a:endParaRPr sz="120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4"/>
          <p:cNvSpPr txBox="1"/>
          <p:nvPr>
            <p:ph type="title"/>
          </p:nvPr>
        </p:nvSpPr>
        <p:spPr>
          <a:xfrm>
            <a:off x="638826" y="589476"/>
            <a:ext cx="8505173"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n-US" sz="4400"/>
              <a:t>Non-Contraceptive </a:t>
            </a:r>
            <a:br>
              <a:rPr lang="en-US" sz="4400"/>
            </a:br>
            <a:r>
              <a:rPr lang="en-US" sz="4400"/>
              <a:t>Health Benefits of Implants </a:t>
            </a:r>
            <a:endParaRPr sz="4400"/>
          </a:p>
        </p:txBody>
      </p:sp>
      <p:sp>
        <p:nvSpPr>
          <p:cNvPr id="639" name="Google Shape;639;p84"/>
          <p:cNvSpPr txBox="1"/>
          <p:nvPr>
            <p:ph idx="1" type="body"/>
          </p:nvPr>
        </p:nvSpPr>
        <p:spPr>
          <a:xfrm>
            <a:off x="638826" y="2038865"/>
            <a:ext cx="8140049" cy="4011098"/>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Clr>
                <a:schemeClr val="dk2"/>
              </a:buClr>
              <a:buSzPts val="2800"/>
              <a:buChar char="•"/>
            </a:pPr>
            <a:r>
              <a:rPr lang="en-US" sz="2800">
                <a:solidFill>
                  <a:schemeClr val="dk2"/>
                </a:solidFill>
              </a:rPr>
              <a:t>Reduced risk of symptomatic pelvic inflammatory disease (PID)</a:t>
            </a:r>
            <a:endParaRPr sz="2800">
              <a:solidFill>
                <a:schemeClr val="dk2"/>
              </a:solidFill>
            </a:endParaRPr>
          </a:p>
          <a:p>
            <a:pPr indent="-342900" lvl="0" marL="457200" rtl="0" algn="l">
              <a:lnSpc>
                <a:spcPct val="100000"/>
              </a:lnSpc>
              <a:spcBef>
                <a:spcPts val="0"/>
              </a:spcBef>
              <a:spcAft>
                <a:spcPts val="0"/>
              </a:spcAft>
              <a:buClr>
                <a:schemeClr val="dk2"/>
              </a:buClr>
              <a:buSzPts val="2800"/>
              <a:buChar char="•"/>
            </a:pPr>
            <a:r>
              <a:rPr lang="en-US" sz="2800">
                <a:solidFill>
                  <a:schemeClr val="dk2"/>
                </a:solidFill>
              </a:rPr>
              <a:t>May help protect against iron-deficiency anemia </a:t>
            </a:r>
            <a:endParaRPr sz="2800">
              <a:solidFill>
                <a:schemeClr val="dk2"/>
              </a:solidFill>
            </a:endParaRPr>
          </a:p>
          <a:p>
            <a:pPr indent="-342900" lvl="0" marL="457200" rtl="0" algn="l">
              <a:lnSpc>
                <a:spcPct val="100000"/>
              </a:lnSpc>
              <a:spcBef>
                <a:spcPts val="0"/>
              </a:spcBef>
              <a:spcAft>
                <a:spcPts val="0"/>
              </a:spcAft>
              <a:buClr>
                <a:schemeClr val="dk2"/>
              </a:buClr>
              <a:buSzPts val="2800"/>
              <a:buChar char="•"/>
            </a:pPr>
            <a:r>
              <a:rPr lang="en-US" sz="2800">
                <a:solidFill>
                  <a:schemeClr val="dk2"/>
                </a:solidFill>
              </a:rPr>
              <a:t>Reduced risk of ectopic pregnancy</a:t>
            </a:r>
            <a:endParaRPr sz="2800">
              <a:solidFill>
                <a:schemeClr val="dk2"/>
              </a:solidFill>
            </a:endParaRPr>
          </a:p>
          <a:p>
            <a:pPr indent="-342900" lvl="1" marL="914400" rtl="0" algn="l">
              <a:lnSpc>
                <a:spcPct val="100000"/>
              </a:lnSpc>
              <a:spcBef>
                <a:spcPts val="0"/>
              </a:spcBef>
              <a:spcAft>
                <a:spcPts val="0"/>
              </a:spcAft>
              <a:buClr>
                <a:schemeClr val="dk2"/>
              </a:buClr>
              <a:buSzPts val="2800"/>
              <a:buChar char="–"/>
            </a:pPr>
            <a:r>
              <a:rPr lang="en-US" sz="2800">
                <a:solidFill>
                  <a:schemeClr val="dk2"/>
                </a:solidFill>
              </a:rPr>
              <a:t>6 per 100,000 in implant users</a:t>
            </a:r>
            <a:endParaRPr sz="2800">
              <a:solidFill>
                <a:schemeClr val="dk2"/>
              </a:solidFill>
            </a:endParaRPr>
          </a:p>
          <a:p>
            <a:pPr indent="-342900" lvl="1" marL="914400" rtl="0" algn="l">
              <a:lnSpc>
                <a:spcPct val="100000"/>
              </a:lnSpc>
              <a:spcBef>
                <a:spcPts val="0"/>
              </a:spcBef>
              <a:spcAft>
                <a:spcPts val="0"/>
              </a:spcAft>
              <a:buClr>
                <a:schemeClr val="dk2"/>
              </a:buClr>
              <a:buSzPts val="2800"/>
              <a:buChar char="–"/>
            </a:pPr>
            <a:r>
              <a:rPr lang="en-US" sz="2800">
                <a:solidFill>
                  <a:schemeClr val="dk2"/>
                </a:solidFill>
              </a:rPr>
              <a:t>650 per 100,000 in women using no contraception</a:t>
            </a:r>
            <a:endParaRPr sz="2800">
              <a:solidFill>
                <a:schemeClr val="dk2"/>
              </a:solidFill>
            </a:endParaRPr>
          </a:p>
        </p:txBody>
      </p:sp>
      <p:sp>
        <p:nvSpPr>
          <p:cNvPr id="640" name="Google Shape;640;p84"/>
          <p:cNvSpPr txBox="1"/>
          <p:nvPr/>
        </p:nvSpPr>
        <p:spPr>
          <a:xfrm>
            <a:off x="1509429" y="6237963"/>
            <a:ext cx="274941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400" u="none" cap="none" strike="noStrike">
                <a:solidFill>
                  <a:schemeClr val="dk2"/>
                </a:solidFill>
                <a:latin typeface="Arial"/>
                <a:ea typeface="Arial"/>
                <a:cs typeface="Arial"/>
                <a:sym typeface="Arial"/>
              </a:rPr>
              <a:t>Source: CCP and WHO, 2018</a:t>
            </a:r>
            <a:endParaRPr b="0" i="0" sz="1400" u="none" cap="none" strike="noStrike">
              <a:solidFill>
                <a:schemeClr val="dk2"/>
              </a:solidFill>
              <a:latin typeface="Arial"/>
              <a:ea typeface="Arial"/>
              <a:cs typeface="Arial"/>
              <a:sym typeface="Arial"/>
            </a:endParaRPr>
          </a:p>
        </p:txBody>
      </p:sp>
      <p:sp>
        <p:nvSpPr>
          <p:cNvPr id="641" name="Google Shape;641;p8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5" name="Shape 645"/>
        <p:cNvGrpSpPr/>
        <p:nvPr/>
      </p:nvGrpSpPr>
      <p:grpSpPr>
        <a:xfrm>
          <a:off x="0" y="0"/>
          <a:ext cx="0" cy="0"/>
          <a:chOff x="0" y="0"/>
          <a:chExt cx="0" cy="0"/>
        </a:xfrm>
      </p:grpSpPr>
      <p:sp>
        <p:nvSpPr>
          <p:cNvPr id="646" name="Google Shape;646;p85"/>
          <p:cNvSpPr txBox="1"/>
          <p:nvPr>
            <p:ph type="title"/>
          </p:nvPr>
        </p:nvSpPr>
        <p:spPr>
          <a:xfrm>
            <a:off x="457199" y="169604"/>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n-US" sz="4400">
                <a:solidFill>
                  <a:srgbClr val="506687"/>
                </a:solidFill>
                <a:latin typeface="Calibri"/>
                <a:ea typeface="Calibri"/>
                <a:cs typeface="Calibri"/>
                <a:sym typeface="Calibri"/>
              </a:rPr>
              <a:t>Who Can Start Implants</a:t>
            </a:r>
            <a:r>
              <a:rPr lang="en-US"/>
              <a:t> </a:t>
            </a:r>
            <a:endParaRPr/>
          </a:p>
        </p:txBody>
      </p:sp>
      <p:sp>
        <p:nvSpPr>
          <p:cNvPr id="647" name="Google Shape;647;p85"/>
          <p:cNvSpPr txBox="1"/>
          <p:nvPr/>
        </p:nvSpPr>
        <p:spPr>
          <a:xfrm>
            <a:off x="949629" y="645331"/>
            <a:ext cx="7244740" cy="1205078"/>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Clr>
                <a:srgbClr val="000000"/>
              </a:buClr>
              <a:buSzPts val="2800"/>
              <a:buFont typeface="Arial"/>
              <a:buNone/>
            </a:pPr>
            <a:r>
              <a:rPr b="1" i="0" lang="en-US" sz="2800" u="none" cap="none" strike="noStrike">
                <a:solidFill>
                  <a:schemeClr val="accent1"/>
                </a:solidFill>
                <a:latin typeface="Calibri"/>
                <a:ea typeface="Calibri"/>
                <a:cs typeface="Calibri"/>
                <a:sym typeface="Calibri"/>
              </a:rPr>
              <a:t>Category 1 and 2 Examples (not inclusive):</a:t>
            </a:r>
            <a:endParaRPr b="1" i="0" sz="4400" u="none" cap="none" strike="noStrike">
              <a:solidFill>
                <a:schemeClr val="dk2"/>
              </a:solidFill>
              <a:latin typeface="Calibri"/>
              <a:ea typeface="Calibri"/>
              <a:cs typeface="Calibri"/>
              <a:sym typeface="Calibri"/>
            </a:endParaRPr>
          </a:p>
        </p:txBody>
      </p:sp>
      <p:sp>
        <p:nvSpPr>
          <p:cNvPr id="648" name="Google Shape;648;p85"/>
          <p:cNvSpPr txBox="1"/>
          <p:nvPr/>
        </p:nvSpPr>
        <p:spPr>
          <a:xfrm>
            <a:off x="949629" y="1528073"/>
            <a:ext cx="7244741" cy="461665"/>
          </a:xfrm>
          <a:prstGeom prst="rect">
            <a:avLst/>
          </a:prstGeom>
          <a:noFill/>
          <a:ln cap="flat" cmpd="sng" w="9525">
            <a:solidFill>
              <a:srgbClr val="0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chemeClr val="accent1"/>
                </a:solidFill>
                <a:latin typeface="Arial"/>
                <a:ea typeface="Arial"/>
                <a:cs typeface="Arial"/>
                <a:sym typeface="Arial"/>
              </a:rPr>
              <a:t>Implants are safe for nearly all women.</a:t>
            </a:r>
            <a:endParaRPr/>
          </a:p>
        </p:txBody>
      </p:sp>
      <p:sp>
        <p:nvSpPr>
          <p:cNvPr id="649" name="Google Shape;649;p85"/>
          <p:cNvSpPr/>
          <p:nvPr/>
        </p:nvSpPr>
        <p:spPr>
          <a:xfrm>
            <a:off x="849422" y="6490351"/>
            <a:ext cx="4875609" cy="250031"/>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Source: WHO, 2015</a:t>
            </a:r>
            <a:endParaRPr/>
          </a:p>
        </p:txBody>
      </p:sp>
      <p:sp>
        <p:nvSpPr>
          <p:cNvPr id="650" name="Google Shape;650;p85"/>
          <p:cNvSpPr txBox="1"/>
          <p:nvPr/>
        </p:nvSpPr>
        <p:spPr>
          <a:xfrm>
            <a:off x="8291384" y="6419729"/>
            <a:ext cx="61783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dk2"/>
                </a:solidFill>
                <a:latin typeface="Arial"/>
                <a:ea typeface="Arial"/>
                <a:cs typeface="Arial"/>
                <a:sym typeface="Arial"/>
              </a:rPr>
              <a:t>41</a:t>
            </a:r>
            <a:endParaRPr/>
          </a:p>
        </p:txBody>
      </p:sp>
      <p:sp>
        <p:nvSpPr>
          <p:cNvPr id="651" name="Google Shape;651;p85"/>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aphicFrame>
        <p:nvGraphicFramePr>
          <p:cNvPr id="652" name="Google Shape;652;p85"/>
          <p:cNvGraphicFramePr/>
          <p:nvPr/>
        </p:nvGraphicFramePr>
        <p:xfrm>
          <a:off x="949629" y="1968027"/>
          <a:ext cx="3000000" cy="3000000"/>
        </p:xfrm>
        <a:graphic>
          <a:graphicData uri="http://schemas.openxmlformats.org/drawingml/2006/table">
            <a:tbl>
              <a:tblPr>
                <a:noFill/>
                <a:tableStyleId>{BC02D8DB-5196-4C73-A590-CB954FA45BDD}</a:tableStyleId>
              </a:tblPr>
              <a:tblGrid>
                <a:gridCol w="2157775"/>
                <a:gridCol w="5086975"/>
              </a:tblGrid>
              <a:tr h="620300">
                <a:tc>
                  <a:txBody>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WHO Category</a:t>
                      </a:r>
                      <a:endParaRPr/>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Conditions (selected examples)</a:t>
                      </a:r>
                      <a:endParaRPr/>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581150">
                <a:tc>
                  <a:txBody>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Category 1</a:t>
                      </a:r>
                      <a:endParaRPr/>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c>
                  <a:txBody>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Adolescents, post-abortion, postpartum breast feeding/ non-breastfeeding women, heavy smokers, women being treated for high blood pressure, valvular heart disease, endometriosis, endometrial or ovarian cancer, thyroid disorders, mild liver disease</a:t>
                      </a:r>
                      <a:endParaRPr/>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581150">
                <a:tc>
                  <a:txBody>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Category 2</a:t>
                      </a:r>
                      <a:endParaRPr/>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Multiple risk factors for cardiovascular disease, blood pressure ≥160/100, history of blood clots in legs or lungs, diabetes with vascular complications, heavy or prolonged vaginal bleeding patterns</a:t>
                      </a:r>
                      <a:endParaRPr/>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sp>
        <p:nvSpPr>
          <p:cNvPr id="657" name="Google Shape;657;p86"/>
          <p:cNvSpPr txBox="1"/>
          <p:nvPr>
            <p:ph type="title"/>
          </p:nvPr>
        </p:nvSpPr>
        <p:spPr>
          <a:xfrm>
            <a:off x="735947" y="262755"/>
            <a:ext cx="7950853" cy="1143000"/>
          </a:xfrm>
          <a:prstGeom prst="rect">
            <a:avLst/>
          </a:prstGeom>
          <a:noFill/>
          <a:ln>
            <a:noFill/>
          </a:ln>
        </p:spPr>
        <p:txBody>
          <a:bodyPr anchorCtr="0" anchor="ctr" bIns="45700" lIns="91425" spcFirstLastPara="1" rIns="91425" wrap="square" tIns="45700">
            <a:normAutofit/>
          </a:bodyPr>
          <a:lstStyle/>
          <a:p>
            <a:pPr indent="0" lvl="0" marL="0" rtl="0" algn="l">
              <a:lnSpc>
                <a:spcPct val="95000"/>
              </a:lnSpc>
              <a:spcBef>
                <a:spcPts val="0"/>
              </a:spcBef>
              <a:spcAft>
                <a:spcPts val="0"/>
              </a:spcAft>
              <a:buSzPts val="3300"/>
              <a:buNone/>
            </a:pPr>
            <a:r>
              <a:rPr lang="en-US" sz="2800">
                <a:solidFill>
                  <a:schemeClr val="accent1"/>
                </a:solidFill>
              </a:rPr>
              <a:t>Category 3 and 4</a:t>
            </a:r>
            <a:br>
              <a:rPr lang="en-US" sz="3600"/>
            </a:br>
            <a:r>
              <a:rPr lang="en-US" sz="4400"/>
              <a:t>Who Should Not Start Implants</a:t>
            </a:r>
            <a:endParaRPr sz="4400"/>
          </a:p>
        </p:txBody>
      </p:sp>
      <p:sp>
        <p:nvSpPr>
          <p:cNvPr id="658" name="Google Shape;658;p86"/>
          <p:cNvSpPr txBox="1"/>
          <p:nvPr/>
        </p:nvSpPr>
        <p:spPr>
          <a:xfrm>
            <a:off x="735947" y="1471225"/>
            <a:ext cx="7446735" cy="830956"/>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chemeClr val="accent1"/>
                </a:solidFill>
                <a:latin typeface="Calibri"/>
                <a:ea typeface="Calibri"/>
                <a:cs typeface="Calibri"/>
                <a:sym typeface="Calibri"/>
              </a:rPr>
              <a:t>A small number of women may not be able to use implants.</a:t>
            </a:r>
            <a:endParaRPr b="0" i="0" sz="1400" u="none" cap="none" strike="noStrike">
              <a:solidFill>
                <a:schemeClr val="accent1"/>
              </a:solidFill>
              <a:latin typeface="Calibri"/>
              <a:ea typeface="Calibri"/>
              <a:cs typeface="Calibri"/>
              <a:sym typeface="Calibri"/>
            </a:endParaRPr>
          </a:p>
        </p:txBody>
      </p:sp>
      <p:sp>
        <p:nvSpPr>
          <p:cNvPr id="659" name="Google Shape;659;p86"/>
          <p:cNvSpPr/>
          <p:nvPr/>
        </p:nvSpPr>
        <p:spPr>
          <a:xfrm>
            <a:off x="735947" y="6342230"/>
            <a:ext cx="6500812" cy="333375"/>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300"/>
              <a:buFont typeface="Arial"/>
              <a:buNone/>
            </a:pPr>
            <a:r>
              <a:rPr b="0" i="1" lang="en-US" sz="1400" u="none" cap="none" strike="noStrike">
                <a:solidFill>
                  <a:schemeClr val="dk2"/>
                </a:solidFill>
                <a:latin typeface="Calibri"/>
                <a:ea typeface="Calibri"/>
                <a:cs typeface="Calibri"/>
                <a:sym typeface="Calibri"/>
              </a:rPr>
              <a:t>Source: WHO, 2015</a:t>
            </a:r>
            <a:endParaRPr b="0" i="0" sz="1400" u="none" cap="none" strike="noStrike">
              <a:solidFill>
                <a:schemeClr val="dk2"/>
              </a:solidFill>
              <a:latin typeface="Calibri"/>
              <a:ea typeface="Calibri"/>
              <a:cs typeface="Calibri"/>
              <a:sym typeface="Calibri"/>
            </a:endParaRPr>
          </a:p>
        </p:txBody>
      </p:sp>
      <p:sp>
        <p:nvSpPr>
          <p:cNvPr id="660" name="Google Shape;660;p86"/>
          <p:cNvSpPr txBox="1"/>
          <p:nvPr/>
        </p:nvSpPr>
        <p:spPr>
          <a:xfrm>
            <a:off x="8340811" y="6280648"/>
            <a:ext cx="56841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dk2"/>
                </a:solidFill>
                <a:latin typeface="Arial"/>
                <a:ea typeface="Arial"/>
                <a:cs typeface="Arial"/>
                <a:sym typeface="Arial"/>
              </a:rPr>
              <a:t>42</a:t>
            </a:r>
            <a:endParaRPr/>
          </a:p>
        </p:txBody>
      </p:sp>
      <p:sp>
        <p:nvSpPr>
          <p:cNvPr id="661" name="Google Shape;661;p86"/>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aphicFrame>
        <p:nvGraphicFramePr>
          <p:cNvPr id="662" name="Google Shape;662;p86"/>
          <p:cNvGraphicFramePr/>
          <p:nvPr/>
        </p:nvGraphicFramePr>
        <p:xfrm>
          <a:off x="735947" y="2263797"/>
          <a:ext cx="3000000" cy="3000000"/>
        </p:xfrm>
        <a:graphic>
          <a:graphicData uri="http://schemas.openxmlformats.org/drawingml/2006/table">
            <a:tbl>
              <a:tblPr>
                <a:noFill/>
                <a:tableStyleId>{8040E4F4-98A5-4369-B9F0-1F58DAC7343B}</a:tableStyleId>
              </a:tblPr>
              <a:tblGrid>
                <a:gridCol w="2217625"/>
                <a:gridCol w="5229100"/>
              </a:tblGrid>
              <a:tr h="675000">
                <a:tc>
                  <a:txBody>
                    <a:bodyPr/>
                    <a:lstStyle/>
                    <a:p>
                      <a:pPr indent="0" lvl="0" marL="0" marR="0" rtl="0" algn="ctr">
                        <a:lnSpc>
                          <a:spcPct val="100000"/>
                        </a:lnSpc>
                        <a:spcBef>
                          <a:spcPts val="0"/>
                        </a:spcBef>
                        <a:spcAft>
                          <a:spcPts val="0"/>
                        </a:spcAft>
                        <a:buClr>
                          <a:srgbClr val="000000"/>
                        </a:buClr>
                        <a:buSzPts val="2200"/>
                        <a:buFont typeface="Arial"/>
                        <a:buNone/>
                      </a:pPr>
                      <a:r>
                        <a:rPr b="1" lang="en-US" sz="2200" u="none" cap="none" strike="noStrike">
                          <a:solidFill>
                            <a:srgbClr val="000000"/>
                          </a:solidFill>
                          <a:latin typeface="Calibri"/>
                          <a:ea typeface="Calibri"/>
                          <a:cs typeface="Calibri"/>
                          <a:sym typeface="Calibri"/>
                        </a:rPr>
                        <a:t>WHO Category</a:t>
                      </a:r>
                      <a:endParaRPr b="1" sz="2200" u="none" cap="none" strike="noStrike">
                        <a:solidFill>
                          <a:srgbClr val="000000"/>
                        </a:solidFill>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US" sz="2200" u="none" cap="none" strike="noStrike">
                          <a:solidFill>
                            <a:srgbClr val="000000"/>
                          </a:solidFill>
                          <a:latin typeface="Calibri"/>
                          <a:ea typeface="Calibri"/>
                          <a:cs typeface="Calibri"/>
                          <a:sym typeface="Calibri"/>
                        </a:rPr>
                        <a:t>Conditions (selected examples)</a:t>
                      </a:r>
                      <a:endParaRPr b="1" sz="2200" u="none" cap="none" strike="noStrike">
                        <a:solidFill>
                          <a:srgbClr val="000000"/>
                        </a:solidFill>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2382100">
                <a:tc>
                  <a:txBody>
                    <a:bodyPr/>
                    <a:lstStyle/>
                    <a:p>
                      <a:pPr indent="0" lvl="0" marL="0" marR="0" rtl="0" algn="ctr">
                        <a:lnSpc>
                          <a:spcPct val="100000"/>
                        </a:lnSpc>
                        <a:spcBef>
                          <a:spcPts val="0"/>
                        </a:spcBef>
                        <a:spcAft>
                          <a:spcPts val="0"/>
                        </a:spcAft>
                        <a:buClr>
                          <a:srgbClr val="000000"/>
                        </a:buClr>
                        <a:buSzPts val="2200"/>
                        <a:buFont typeface="Arial"/>
                        <a:buNone/>
                      </a:pPr>
                      <a:r>
                        <a:rPr b="1" lang="en-US" sz="2200" u="none" cap="none" strike="noStrike">
                          <a:solidFill>
                            <a:srgbClr val="000000"/>
                          </a:solidFill>
                          <a:latin typeface="Calibri"/>
                          <a:ea typeface="Calibri"/>
                          <a:cs typeface="Calibri"/>
                          <a:sym typeface="Calibri"/>
                        </a:rPr>
                        <a:t>Category 3</a:t>
                      </a:r>
                      <a:endParaRPr sz="2200" u="none" cap="none" strike="noStrike">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l">
                        <a:lnSpc>
                          <a:spcPct val="100000"/>
                        </a:lnSpc>
                        <a:spcBef>
                          <a:spcPts val="0"/>
                        </a:spcBef>
                        <a:spcAft>
                          <a:spcPts val="0"/>
                        </a:spcAft>
                        <a:buClr>
                          <a:srgbClr val="000000"/>
                        </a:buClr>
                        <a:buSzPts val="2200"/>
                        <a:buFont typeface="Arial"/>
                        <a:buNone/>
                      </a:pPr>
                      <a:r>
                        <a:rPr lang="en-US" sz="2200" u="none" cap="none" strike="noStrike">
                          <a:solidFill>
                            <a:srgbClr val="000000"/>
                          </a:solidFill>
                          <a:latin typeface="Calibri"/>
                          <a:ea typeface="Calibri"/>
                          <a:cs typeface="Calibri"/>
                          <a:sym typeface="Calibri"/>
                        </a:rPr>
                        <a:t>Acute blood clots in deep veins of legs or lungs; unexplained vaginal bleeding; history of breast cancer; severe liver disease; most liver tumors; and certain cases of systemic lupus. </a:t>
                      </a:r>
                      <a:endParaRPr sz="22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200"/>
                        <a:buFont typeface="Arial"/>
                        <a:buNone/>
                      </a:pPr>
                      <a:r>
                        <a:rPr i="1" lang="en-US" sz="2200" u="none" cap="none" strike="noStrike">
                          <a:solidFill>
                            <a:srgbClr val="000000"/>
                          </a:solidFill>
                          <a:latin typeface="Calibri"/>
                          <a:ea typeface="Calibri"/>
                          <a:cs typeface="Calibri"/>
                          <a:sym typeface="Calibri"/>
                        </a:rPr>
                        <a:t>Continuation only:</a:t>
                      </a:r>
                      <a:r>
                        <a:rPr lang="en-US" sz="2200" u="none" cap="none" strike="noStrike">
                          <a:solidFill>
                            <a:srgbClr val="000000"/>
                          </a:solidFill>
                          <a:latin typeface="Calibri"/>
                          <a:ea typeface="Calibri"/>
                          <a:cs typeface="Calibri"/>
                          <a:sym typeface="Calibri"/>
                        </a:rPr>
                        <a:t> Ischemic heart disease, stroke, migraine with aura.</a:t>
                      </a:r>
                      <a:endParaRPr sz="2200" u="none" cap="none" strike="noStrike">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823150">
                <a:tc>
                  <a:txBody>
                    <a:bodyPr/>
                    <a:lstStyle/>
                    <a:p>
                      <a:pPr indent="0" lvl="0" marL="0" marR="0" rtl="0" algn="ctr">
                        <a:lnSpc>
                          <a:spcPct val="100000"/>
                        </a:lnSpc>
                        <a:spcBef>
                          <a:spcPts val="0"/>
                        </a:spcBef>
                        <a:spcAft>
                          <a:spcPts val="0"/>
                        </a:spcAft>
                        <a:buClr>
                          <a:srgbClr val="000000"/>
                        </a:buClr>
                        <a:buSzPts val="2200"/>
                        <a:buFont typeface="Arial"/>
                        <a:buNone/>
                      </a:pPr>
                      <a:r>
                        <a:rPr b="1" lang="en-US" sz="2200" u="none" cap="none" strike="noStrike">
                          <a:solidFill>
                            <a:srgbClr val="000000"/>
                          </a:solidFill>
                          <a:latin typeface="Calibri"/>
                          <a:ea typeface="Calibri"/>
                          <a:cs typeface="Calibri"/>
                          <a:sym typeface="Calibri"/>
                        </a:rPr>
                        <a:t>Category 4</a:t>
                      </a:r>
                      <a:endParaRPr sz="2200" u="none" cap="none" strike="noStrike">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F4646"/>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200" u="none" cap="none" strike="noStrike">
                          <a:solidFill>
                            <a:srgbClr val="000000"/>
                          </a:solidFill>
                          <a:latin typeface="Calibri"/>
                          <a:ea typeface="Calibri"/>
                          <a:cs typeface="Calibri"/>
                          <a:sym typeface="Calibri"/>
                        </a:rPr>
                        <a:t>Current breast cancer</a:t>
                      </a:r>
                      <a:endParaRPr sz="2200" u="none" cap="none" strike="noStrike">
                        <a:solidFill>
                          <a:srgbClr val="000000"/>
                        </a:solidFill>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87"/>
          <p:cNvSpPr txBox="1"/>
          <p:nvPr>
            <p:ph type="title"/>
          </p:nvPr>
        </p:nvSpPr>
        <p:spPr>
          <a:xfrm>
            <a:off x="457200" y="80963"/>
            <a:ext cx="8229600" cy="80803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lang="en-US" sz="4400"/>
              <a:t>Implant Use by Women with HIV </a:t>
            </a:r>
            <a:endParaRPr/>
          </a:p>
        </p:txBody>
      </p:sp>
      <p:sp>
        <p:nvSpPr>
          <p:cNvPr id="668" name="Google Shape;668;p87"/>
          <p:cNvSpPr txBox="1"/>
          <p:nvPr>
            <p:ph idx="1" type="body"/>
          </p:nvPr>
        </p:nvSpPr>
        <p:spPr>
          <a:xfrm>
            <a:off x="5381822" y="1118911"/>
            <a:ext cx="3482975" cy="5146675"/>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1100"/>
              </a:spcBef>
              <a:spcAft>
                <a:spcPts val="0"/>
              </a:spcAft>
              <a:buClr>
                <a:schemeClr val="dk2"/>
              </a:buClr>
              <a:buSzPts val="2200"/>
              <a:buChar char="•"/>
            </a:pPr>
            <a:r>
              <a:rPr lang="en-US" sz="2200">
                <a:solidFill>
                  <a:schemeClr val="dk2"/>
                </a:solidFill>
              </a:rPr>
              <a:t>Clients with HIV or AIDS can use without restrictions</a:t>
            </a:r>
            <a:endParaRPr/>
          </a:p>
          <a:p>
            <a:pPr indent="-342900" lvl="0" marL="457200" rtl="0" algn="l">
              <a:lnSpc>
                <a:spcPct val="100000"/>
              </a:lnSpc>
              <a:spcBef>
                <a:spcPts val="1100"/>
              </a:spcBef>
              <a:spcAft>
                <a:spcPts val="0"/>
              </a:spcAft>
              <a:buClr>
                <a:schemeClr val="dk2"/>
              </a:buClr>
              <a:buSzPts val="2200"/>
              <a:buChar char="•"/>
            </a:pPr>
            <a:r>
              <a:rPr lang="en-US" sz="2200">
                <a:solidFill>
                  <a:schemeClr val="dk2"/>
                </a:solidFill>
              </a:rPr>
              <a:t>Clients on ARV therapy can generally use implants</a:t>
            </a:r>
            <a:endParaRPr/>
          </a:p>
          <a:p>
            <a:pPr indent="-342900" lvl="0" marL="457200" rtl="0" algn="l">
              <a:lnSpc>
                <a:spcPct val="100000"/>
              </a:lnSpc>
              <a:spcBef>
                <a:spcPts val="1100"/>
              </a:spcBef>
              <a:spcAft>
                <a:spcPts val="0"/>
              </a:spcAft>
              <a:buClr>
                <a:schemeClr val="dk2"/>
              </a:buClr>
              <a:buSzPts val="2200"/>
              <a:buChar char="•"/>
            </a:pPr>
            <a:r>
              <a:rPr lang="en-US" sz="2200">
                <a:solidFill>
                  <a:schemeClr val="dk2"/>
                </a:solidFill>
              </a:rPr>
              <a:t>Counsel that some ARVs, particularly efavirenz, can reduce implant effectiveness somewhat</a:t>
            </a:r>
            <a:endParaRPr/>
          </a:p>
          <a:p>
            <a:pPr indent="-342900" lvl="0" marL="457200" rtl="0" algn="l">
              <a:lnSpc>
                <a:spcPct val="100000"/>
              </a:lnSpc>
              <a:spcBef>
                <a:spcPts val="1320"/>
              </a:spcBef>
              <a:spcAft>
                <a:spcPts val="0"/>
              </a:spcAft>
              <a:buClr>
                <a:schemeClr val="dk2"/>
              </a:buClr>
              <a:buSzPts val="2200"/>
              <a:buChar char="•"/>
            </a:pPr>
            <a:r>
              <a:rPr lang="en-US" sz="2200">
                <a:solidFill>
                  <a:schemeClr val="dk2"/>
                </a:solidFill>
              </a:rPr>
              <a:t>Dual method use should be encouraged for women taking Efavirenz</a:t>
            </a:r>
            <a:endParaRPr/>
          </a:p>
        </p:txBody>
      </p:sp>
      <p:sp>
        <p:nvSpPr>
          <p:cNvPr id="669" name="Google Shape;669;p87"/>
          <p:cNvSpPr/>
          <p:nvPr/>
        </p:nvSpPr>
        <p:spPr>
          <a:xfrm>
            <a:off x="1281113" y="6400800"/>
            <a:ext cx="8001000" cy="457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000000"/>
              </a:buClr>
              <a:buSzPts val="1400"/>
              <a:buFont typeface="Arial"/>
              <a:buNone/>
            </a:pPr>
            <a:r>
              <a:rPr b="0" i="1" lang="en-US" sz="1400" u="none" cap="none" strike="noStrike">
                <a:solidFill>
                  <a:schemeClr val="dk2"/>
                </a:solidFill>
                <a:latin typeface="Calibri"/>
                <a:ea typeface="Calibri"/>
                <a:cs typeface="Calibri"/>
                <a:sym typeface="Calibri"/>
              </a:rPr>
              <a:t>Source</a:t>
            </a:r>
            <a:r>
              <a:rPr b="0" i="1" lang="en-US" sz="1300" u="none" cap="none" strike="noStrike">
                <a:solidFill>
                  <a:schemeClr val="dk2"/>
                </a:solidFill>
                <a:latin typeface="Calibri"/>
                <a:ea typeface="Calibri"/>
                <a:cs typeface="Calibri"/>
                <a:sym typeface="Calibri"/>
              </a:rPr>
              <a:t>: WHO, 2015</a:t>
            </a:r>
            <a:endParaRPr/>
          </a:p>
        </p:txBody>
      </p:sp>
      <p:sp>
        <p:nvSpPr>
          <p:cNvPr id="670" name="Google Shape;670;p8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graphicFrame>
        <p:nvGraphicFramePr>
          <p:cNvPr id="671" name="Google Shape;671;p87"/>
          <p:cNvGraphicFramePr/>
          <p:nvPr/>
        </p:nvGraphicFramePr>
        <p:xfrm>
          <a:off x="1352550" y="975066"/>
          <a:ext cx="3000000" cy="3000000"/>
        </p:xfrm>
        <a:graphic>
          <a:graphicData uri="http://schemas.openxmlformats.org/drawingml/2006/table">
            <a:tbl>
              <a:tblPr>
                <a:noFill/>
                <a:tableStyleId>{BC02D8DB-5196-4C73-A590-CB954FA45BDD}</a:tableStyleId>
              </a:tblPr>
              <a:tblGrid>
                <a:gridCol w="2690025"/>
                <a:gridCol w="1443825"/>
              </a:tblGrid>
              <a:tr h="445500">
                <a:tc gridSpan="2">
                  <a:txBody>
                    <a:bodyPr/>
                    <a:lstStyle/>
                    <a:p>
                      <a:pPr indent="0" lvl="0" marL="0" marR="0" rtl="0" algn="ctr">
                        <a:lnSpc>
                          <a:spcPct val="100000"/>
                        </a:lnSpc>
                        <a:spcBef>
                          <a:spcPts val="0"/>
                        </a:spcBef>
                        <a:spcAft>
                          <a:spcPts val="0"/>
                        </a:spcAft>
                        <a:buClr>
                          <a:schemeClr val="lt1"/>
                        </a:buClr>
                        <a:buSzPts val="2200"/>
                        <a:buFont typeface="Arial"/>
                        <a:buNone/>
                      </a:pPr>
                      <a:r>
                        <a:rPr b="1" i="0" lang="en-US" sz="2200" u="none" cap="none" strike="noStrike">
                          <a:solidFill>
                            <a:schemeClr val="lt1"/>
                          </a:solidFill>
                          <a:latin typeface="Calibri"/>
                          <a:ea typeface="Calibri"/>
                          <a:cs typeface="Calibri"/>
                          <a:sym typeface="Calibri"/>
                        </a:rPr>
                        <a:t>WHO Eligibility Criteria</a:t>
                      </a:r>
                      <a:endParaRPr/>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008080"/>
                    </a:solidFill>
                  </a:tcPr>
                </a:tc>
                <a:tc hMerge="1"/>
              </a:tr>
              <a:tr h="605125">
                <a:tc>
                  <a:txBody>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Condition</a:t>
                      </a:r>
                      <a:endParaRPr/>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Category</a:t>
                      </a:r>
                      <a:endParaRPr/>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011475">
                <a:tc>
                  <a:txBody>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Asymptomatic or mild HIV clinical disease</a:t>
                      </a:r>
                      <a:endParaRPr/>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1</a:t>
                      </a:r>
                      <a:endParaRPr/>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971550">
                <a:tc>
                  <a:txBody>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Severe or advanced HIV clinical disease</a:t>
                      </a:r>
                      <a:endParaRPr/>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1</a:t>
                      </a:r>
                      <a:endParaRPr/>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971550">
                <a:tc>
                  <a:txBody>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ARV therapy with NRTIs and integrase inhibitors</a:t>
                      </a:r>
                      <a:endParaRPr/>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1</a:t>
                      </a:r>
                      <a:endParaRPr/>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890975">
                <a:tc>
                  <a:txBody>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ARV therapy with NNRTIs and PIs</a:t>
                      </a:r>
                      <a:endParaRPr/>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2</a:t>
                      </a:r>
                      <a:endParaRPr/>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88"/>
          <p:cNvSpPr txBox="1"/>
          <p:nvPr>
            <p:ph type="title"/>
          </p:nvPr>
        </p:nvSpPr>
        <p:spPr>
          <a:xfrm>
            <a:off x="726510" y="37406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89000"/>
              </a:lnSpc>
              <a:spcBef>
                <a:spcPts val="0"/>
              </a:spcBef>
              <a:spcAft>
                <a:spcPts val="0"/>
              </a:spcAft>
              <a:buSzPts val="2700"/>
              <a:buNone/>
            </a:pPr>
            <a:r>
              <a:rPr lang="en-US" sz="4400"/>
              <a:t>How Can a Partner Help During Counseling ?</a:t>
            </a:r>
            <a:endParaRPr sz="4400"/>
          </a:p>
        </p:txBody>
      </p:sp>
      <p:sp>
        <p:nvSpPr>
          <p:cNvPr id="678" name="Google Shape;678;p88"/>
          <p:cNvSpPr txBox="1"/>
          <p:nvPr/>
        </p:nvSpPr>
        <p:spPr>
          <a:xfrm>
            <a:off x="726510" y="1665553"/>
            <a:ext cx="7960290" cy="43509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chemeClr val="dk2"/>
              </a:buClr>
              <a:buSzPts val="2400"/>
              <a:buFont typeface="Arial"/>
              <a:buNone/>
            </a:pPr>
            <a:r>
              <a:rPr b="0" i="0" lang="en-US" sz="2400" u="none" cap="none" strike="noStrike">
                <a:solidFill>
                  <a:schemeClr val="dk2"/>
                </a:solidFill>
                <a:latin typeface="Calibri"/>
                <a:ea typeface="Calibri"/>
                <a:cs typeface="Calibri"/>
                <a:sym typeface="Calibri"/>
              </a:rPr>
              <a:t>The client’s partner is welcome to participate in counseling and learn about the method and what support he can give to his partner.</a:t>
            </a:r>
            <a:endParaRPr b="0" i="0" sz="2400" u="none" cap="none" strike="noStrike">
              <a:solidFill>
                <a:schemeClr val="dk2"/>
              </a:solidFill>
              <a:latin typeface="Calibri"/>
              <a:ea typeface="Calibri"/>
              <a:cs typeface="Calibri"/>
              <a:sym typeface="Calibri"/>
            </a:endParaRPr>
          </a:p>
          <a:p>
            <a:pPr indent="0" lvl="0" marL="0" marR="0" rtl="0" algn="l">
              <a:lnSpc>
                <a:spcPct val="90000"/>
              </a:lnSpc>
              <a:spcBef>
                <a:spcPts val="1000"/>
              </a:spcBef>
              <a:spcAft>
                <a:spcPts val="0"/>
              </a:spcAft>
              <a:buClr>
                <a:schemeClr val="dk2"/>
              </a:buClr>
              <a:buSzPts val="2400"/>
              <a:buFont typeface="Arial"/>
              <a:buNone/>
            </a:pPr>
            <a:r>
              <a:rPr b="0" i="0" lang="en-US" sz="2400" u="none" cap="none" strike="noStrike">
                <a:solidFill>
                  <a:schemeClr val="dk2"/>
                </a:solidFill>
                <a:latin typeface="Calibri"/>
                <a:ea typeface="Calibri"/>
                <a:cs typeface="Calibri"/>
                <a:sym typeface="Calibri"/>
              </a:rPr>
              <a:t>A male partner can:</a:t>
            </a:r>
            <a:endParaRPr b="0" i="0" sz="2400" u="none" cap="none" strike="noStrike">
              <a:solidFill>
                <a:schemeClr val="dk2"/>
              </a:solidFill>
              <a:latin typeface="Calibri"/>
              <a:ea typeface="Calibri"/>
              <a:cs typeface="Calibri"/>
              <a:sym typeface="Calibri"/>
            </a:endParaRPr>
          </a:p>
          <a:p>
            <a:pPr indent="-342900" lvl="0" marL="342900" marR="0" rtl="0" algn="l">
              <a:lnSpc>
                <a:spcPct val="90000"/>
              </a:lnSpc>
              <a:spcBef>
                <a:spcPts val="1000"/>
              </a:spcBef>
              <a:spcAft>
                <a:spcPts val="0"/>
              </a:spcAft>
              <a:buClr>
                <a:schemeClr val="dk2"/>
              </a:buClr>
              <a:buSzPts val="2400"/>
              <a:buFont typeface="Arial"/>
              <a:buChar char="•"/>
            </a:pPr>
            <a:r>
              <a:rPr b="0" i="0" lang="en-US" sz="2400" u="none" cap="none" strike="noStrike">
                <a:solidFill>
                  <a:schemeClr val="dk2"/>
                </a:solidFill>
                <a:latin typeface="Calibri"/>
                <a:ea typeface="Calibri"/>
                <a:cs typeface="Calibri"/>
                <a:sym typeface="Calibri"/>
              </a:rPr>
              <a:t>Support a woman’s choice of implants</a:t>
            </a:r>
            <a:endParaRPr b="0" i="0" sz="2400" u="none" cap="none" strike="noStrike">
              <a:solidFill>
                <a:schemeClr val="dk2"/>
              </a:solidFill>
              <a:latin typeface="Calibri"/>
              <a:ea typeface="Calibri"/>
              <a:cs typeface="Calibri"/>
              <a:sym typeface="Calibri"/>
            </a:endParaRPr>
          </a:p>
          <a:p>
            <a:pPr indent="-342900" lvl="0" marL="342900" marR="0" rtl="0" algn="l">
              <a:lnSpc>
                <a:spcPct val="90000"/>
              </a:lnSpc>
              <a:spcBef>
                <a:spcPts val="1000"/>
              </a:spcBef>
              <a:spcAft>
                <a:spcPts val="0"/>
              </a:spcAft>
              <a:buClr>
                <a:schemeClr val="dk2"/>
              </a:buClr>
              <a:buSzPts val="2400"/>
              <a:buFont typeface="Arial"/>
              <a:buChar char="•"/>
            </a:pPr>
            <a:r>
              <a:rPr b="0" i="0" lang="en-US" sz="2400" u="none" cap="none" strike="noStrike">
                <a:solidFill>
                  <a:schemeClr val="dk2"/>
                </a:solidFill>
                <a:latin typeface="Calibri"/>
                <a:ea typeface="Calibri"/>
                <a:cs typeface="Calibri"/>
                <a:sym typeface="Calibri"/>
              </a:rPr>
              <a:t>Show understanding and support if she has side effects</a:t>
            </a:r>
            <a:endParaRPr b="0" i="0" sz="2400" u="none" cap="none" strike="noStrike">
              <a:solidFill>
                <a:schemeClr val="dk2"/>
              </a:solidFill>
              <a:latin typeface="Calibri"/>
              <a:ea typeface="Calibri"/>
              <a:cs typeface="Calibri"/>
              <a:sym typeface="Calibri"/>
            </a:endParaRPr>
          </a:p>
          <a:p>
            <a:pPr indent="-342900" lvl="0" marL="342900" marR="0" rtl="0" algn="l">
              <a:lnSpc>
                <a:spcPct val="90000"/>
              </a:lnSpc>
              <a:spcBef>
                <a:spcPts val="1000"/>
              </a:spcBef>
              <a:spcAft>
                <a:spcPts val="0"/>
              </a:spcAft>
              <a:buClr>
                <a:schemeClr val="dk2"/>
              </a:buClr>
              <a:buSzPts val="2400"/>
              <a:buFont typeface="Arial"/>
              <a:buChar char="•"/>
            </a:pPr>
            <a:r>
              <a:rPr b="0" i="0" lang="en-US" sz="2400" u="none" cap="none" strike="noStrike">
                <a:solidFill>
                  <a:schemeClr val="dk2"/>
                </a:solidFill>
                <a:latin typeface="Calibri"/>
                <a:ea typeface="Calibri"/>
                <a:cs typeface="Calibri"/>
                <a:sym typeface="Calibri"/>
              </a:rPr>
              <a:t>Use condoms consistently in addition to the implant if he has an STI/HIV or thinks he may be at risk of an STI/HIV</a:t>
            </a:r>
            <a:endParaRPr b="0" i="0" sz="2400" u="none" cap="none" strike="noStrike">
              <a:solidFill>
                <a:schemeClr val="dk2"/>
              </a:solidFill>
              <a:latin typeface="Calibri"/>
              <a:ea typeface="Calibri"/>
              <a:cs typeface="Calibri"/>
              <a:sym typeface="Calibri"/>
            </a:endParaRPr>
          </a:p>
          <a:p>
            <a:pPr indent="-342900" lvl="0" marL="342900" marR="0" rtl="0" algn="l">
              <a:lnSpc>
                <a:spcPct val="90000"/>
              </a:lnSpc>
              <a:spcBef>
                <a:spcPts val="1000"/>
              </a:spcBef>
              <a:spcAft>
                <a:spcPts val="0"/>
              </a:spcAft>
              <a:buClr>
                <a:schemeClr val="dk2"/>
              </a:buClr>
              <a:buSzPts val="2400"/>
              <a:buFont typeface="Arial"/>
              <a:buChar char="•"/>
            </a:pPr>
            <a:r>
              <a:rPr b="0" i="0" lang="en-US" sz="2400" u="none" cap="none" strike="noStrike">
                <a:solidFill>
                  <a:schemeClr val="dk2"/>
                </a:solidFill>
                <a:latin typeface="Calibri"/>
                <a:ea typeface="Calibri"/>
                <a:cs typeface="Calibri"/>
                <a:sym typeface="Calibri"/>
              </a:rPr>
              <a:t>Help to remember when the implant is due for removal</a:t>
            </a:r>
            <a:endParaRPr b="0" i="0" sz="2400" u="none" cap="none" strike="noStrike">
              <a:solidFill>
                <a:schemeClr val="dk2"/>
              </a:solidFill>
              <a:latin typeface="Calibri"/>
              <a:ea typeface="Calibri"/>
              <a:cs typeface="Calibri"/>
              <a:sym typeface="Calibri"/>
            </a:endParaRPr>
          </a:p>
        </p:txBody>
      </p:sp>
      <p:sp>
        <p:nvSpPr>
          <p:cNvPr id="679" name="Google Shape;679;p88"/>
          <p:cNvSpPr txBox="1"/>
          <p:nvPr/>
        </p:nvSpPr>
        <p:spPr>
          <a:xfrm>
            <a:off x="7945395" y="6203092"/>
            <a:ext cx="56841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dk2"/>
                </a:solidFill>
                <a:latin typeface="Arial"/>
                <a:ea typeface="Arial"/>
                <a:cs typeface="Arial"/>
                <a:sym typeface="Arial"/>
              </a:rPr>
              <a:t>44</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9"/>
          <p:cNvSpPr txBox="1"/>
          <p:nvPr>
            <p:ph type="title"/>
          </p:nvPr>
        </p:nvSpPr>
        <p:spPr>
          <a:xfrm>
            <a:off x="770351" y="234531"/>
            <a:ext cx="7603298" cy="6788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1800"/>
              <a:buFont typeface="Calibri"/>
              <a:buNone/>
            </a:pPr>
            <a:r>
              <a:rPr lang="en-US" sz="4400"/>
              <a:t>Challenges in Availability of  LARCs in Crisis Settings?</a:t>
            </a:r>
            <a:endParaRPr sz="4400"/>
          </a:p>
        </p:txBody>
      </p:sp>
      <p:sp>
        <p:nvSpPr>
          <p:cNvPr id="686" name="Google Shape;686;p89"/>
          <p:cNvSpPr txBox="1"/>
          <p:nvPr>
            <p:ph idx="1" type="body"/>
          </p:nvPr>
        </p:nvSpPr>
        <p:spPr>
          <a:xfrm>
            <a:off x="770351" y="1695182"/>
            <a:ext cx="8037762" cy="4227281"/>
          </a:xfrm>
          <a:prstGeom prst="rect">
            <a:avLst/>
          </a:prstGeom>
          <a:noFill/>
          <a:ln cap="flat" cmpd="sng" w="9525">
            <a:solidFill>
              <a:srgbClr val="FFFFFF"/>
            </a:solidFill>
            <a:prstDash val="solid"/>
            <a:round/>
            <a:headEnd len="sm" w="sm" type="none"/>
            <a:tailEnd len="sm" w="sm" type="none"/>
          </a:ln>
        </p:spPr>
        <p:txBody>
          <a:bodyPr anchorCtr="0" anchor="t" bIns="34275" lIns="68550" spcFirstLastPara="1" rIns="68550" wrap="square" tIns="34275">
            <a:noAutofit/>
          </a:bodyPr>
          <a:lstStyle/>
          <a:p>
            <a:pPr indent="0" lvl="0" marL="28575" rtl="0" algn="l">
              <a:lnSpc>
                <a:spcPct val="100000"/>
              </a:lnSpc>
              <a:spcBef>
                <a:spcPts val="0"/>
              </a:spcBef>
              <a:spcAft>
                <a:spcPts val="0"/>
              </a:spcAft>
              <a:buClr>
                <a:schemeClr val="dk2"/>
              </a:buClr>
              <a:buSzPts val="1800"/>
              <a:buNone/>
            </a:pPr>
            <a:r>
              <a:rPr lang="en-US" sz="2000">
                <a:solidFill>
                  <a:schemeClr val="accent1"/>
                </a:solidFill>
                <a:latin typeface="Calibri"/>
                <a:ea typeface="Calibri"/>
                <a:cs typeface="Calibri"/>
                <a:sym typeface="Calibri"/>
              </a:rPr>
              <a:t>Family planning is under-prioritized in resource-poor settings, and even more neglected in crisis settings. </a:t>
            </a:r>
            <a:endParaRPr sz="2000">
              <a:solidFill>
                <a:schemeClr val="accent1"/>
              </a:solidFill>
              <a:latin typeface="Calibri"/>
              <a:ea typeface="Calibri"/>
              <a:cs typeface="Calibri"/>
              <a:sym typeface="Calibri"/>
            </a:endParaRPr>
          </a:p>
          <a:p>
            <a:pPr indent="-259461" lvl="0" marL="288036" rtl="0" algn="l">
              <a:lnSpc>
                <a:spcPct val="100000"/>
              </a:lnSpc>
              <a:spcBef>
                <a:spcPts val="0"/>
              </a:spcBef>
              <a:spcAft>
                <a:spcPts val="0"/>
              </a:spcAft>
              <a:buClr>
                <a:schemeClr val="dk2"/>
              </a:buClr>
              <a:buSzPts val="1800"/>
              <a:buFont typeface="Arial"/>
              <a:buChar char="▪"/>
            </a:pPr>
            <a:r>
              <a:rPr b="1" lang="en-US" sz="2000">
                <a:solidFill>
                  <a:schemeClr val="dk2"/>
                </a:solidFill>
                <a:latin typeface="Calibri"/>
                <a:ea typeface="Calibri"/>
                <a:cs typeface="Calibri"/>
                <a:sym typeface="Calibri"/>
              </a:rPr>
              <a:t>Supply-side gaps:</a:t>
            </a:r>
            <a:endParaRPr b="1" sz="2000">
              <a:solidFill>
                <a:schemeClr val="dk2"/>
              </a:solidFill>
              <a:latin typeface="Calibri"/>
              <a:ea typeface="Calibri"/>
              <a:cs typeface="Calibri"/>
              <a:sym typeface="Calibri"/>
            </a:endParaRPr>
          </a:p>
          <a:p>
            <a:pPr indent="-288036" lvl="1" marL="685800" rtl="0" algn="l">
              <a:lnSpc>
                <a:spcPct val="100000"/>
              </a:lnSpc>
              <a:spcBef>
                <a:spcPts val="0"/>
              </a:spcBef>
              <a:spcAft>
                <a:spcPts val="0"/>
              </a:spcAft>
              <a:buClr>
                <a:schemeClr val="dk2"/>
              </a:buClr>
              <a:buSzPts val="1800"/>
              <a:buChar char="–"/>
            </a:pPr>
            <a:r>
              <a:rPr lang="en-US" sz="2000">
                <a:solidFill>
                  <a:schemeClr val="dk2"/>
                </a:solidFill>
                <a:latin typeface="Calibri"/>
                <a:ea typeface="Calibri"/>
                <a:cs typeface="Calibri"/>
                <a:sym typeface="Calibri"/>
              </a:rPr>
              <a:t>Limited training of health providers on LARC insertion and removal</a:t>
            </a:r>
            <a:endParaRPr sz="2000">
              <a:solidFill>
                <a:schemeClr val="dk2"/>
              </a:solidFill>
              <a:latin typeface="Calibri"/>
              <a:ea typeface="Calibri"/>
              <a:cs typeface="Calibri"/>
              <a:sym typeface="Calibri"/>
            </a:endParaRPr>
          </a:p>
          <a:p>
            <a:pPr indent="-288036" lvl="1" marL="685800" rtl="0" algn="l">
              <a:lnSpc>
                <a:spcPct val="100000"/>
              </a:lnSpc>
              <a:spcBef>
                <a:spcPts val="0"/>
              </a:spcBef>
              <a:spcAft>
                <a:spcPts val="0"/>
              </a:spcAft>
              <a:buClr>
                <a:schemeClr val="dk2"/>
              </a:buClr>
              <a:buSzPts val="1800"/>
              <a:buChar char="–"/>
            </a:pPr>
            <a:r>
              <a:rPr lang="en-US" sz="2000">
                <a:solidFill>
                  <a:schemeClr val="dk2"/>
                </a:solidFill>
                <a:latin typeface="Calibri"/>
                <a:ea typeface="Calibri"/>
                <a:cs typeface="Calibri"/>
                <a:sym typeface="Calibri"/>
              </a:rPr>
              <a:t>Policy barriers that limit cadres of health providers who can offer LARC services </a:t>
            </a:r>
            <a:endParaRPr sz="2000">
              <a:solidFill>
                <a:schemeClr val="dk2"/>
              </a:solidFill>
              <a:latin typeface="Calibri"/>
              <a:ea typeface="Calibri"/>
              <a:cs typeface="Calibri"/>
              <a:sym typeface="Calibri"/>
            </a:endParaRPr>
          </a:p>
          <a:p>
            <a:pPr indent="-288036" lvl="1" marL="685800" rtl="0" algn="l">
              <a:lnSpc>
                <a:spcPct val="100000"/>
              </a:lnSpc>
              <a:spcBef>
                <a:spcPts val="0"/>
              </a:spcBef>
              <a:spcAft>
                <a:spcPts val="0"/>
              </a:spcAft>
              <a:buClr>
                <a:schemeClr val="dk2"/>
              </a:buClr>
              <a:buSzPts val="1800"/>
              <a:buChar char="–"/>
            </a:pPr>
            <a:r>
              <a:rPr lang="en-US" sz="2000">
                <a:solidFill>
                  <a:schemeClr val="dk2"/>
                </a:solidFill>
                <a:latin typeface="Calibri"/>
                <a:ea typeface="Calibri"/>
                <a:cs typeface="Calibri"/>
                <a:sym typeface="Calibri"/>
              </a:rPr>
              <a:t>Limited availability of LARC commodities (e.g., supply chain issues, lack of registration of some LARC commodities such as Implanon NXT or Nexplanon in some countries, etc.)</a:t>
            </a:r>
            <a:endParaRPr sz="2000">
              <a:solidFill>
                <a:schemeClr val="dk2"/>
              </a:solidFill>
              <a:latin typeface="Calibri"/>
              <a:ea typeface="Calibri"/>
              <a:cs typeface="Calibri"/>
              <a:sym typeface="Calibri"/>
            </a:endParaRPr>
          </a:p>
          <a:p>
            <a:pPr indent="-288036" lvl="0" marL="288036" rtl="0" algn="l">
              <a:lnSpc>
                <a:spcPct val="115000"/>
              </a:lnSpc>
              <a:spcBef>
                <a:spcPts val="0"/>
              </a:spcBef>
              <a:spcAft>
                <a:spcPts val="0"/>
              </a:spcAft>
              <a:buClr>
                <a:schemeClr val="dk2"/>
              </a:buClr>
              <a:buSzPts val="1800"/>
              <a:buFont typeface="Arial"/>
              <a:buChar char="▪"/>
            </a:pPr>
            <a:r>
              <a:rPr b="1" lang="en-US" sz="2000">
                <a:solidFill>
                  <a:schemeClr val="dk2"/>
                </a:solidFill>
                <a:latin typeface="Calibri"/>
                <a:ea typeface="Calibri"/>
                <a:cs typeface="Calibri"/>
                <a:sym typeface="Calibri"/>
              </a:rPr>
              <a:t>Demand-side barriers:</a:t>
            </a:r>
            <a:endParaRPr b="1" sz="2000">
              <a:solidFill>
                <a:schemeClr val="dk2"/>
              </a:solidFill>
              <a:latin typeface="Calibri"/>
              <a:ea typeface="Calibri"/>
              <a:cs typeface="Calibri"/>
              <a:sym typeface="Calibri"/>
            </a:endParaRPr>
          </a:p>
          <a:p>
            <a:pPr indent="-288036" lvl="1" marL="685800" rtl="0" algn="l">
              <a:lnSpc>
                <a:spcPct val="115000"/>
              </a:lnSpc>
              <a:spcBef>
                <a:spcPts val="0"/>
              </a:spcBef>
              <a:spcAft>
                <a:spcPts val="0"/>
              </a:spcAft>
              <a:buClr>
                <a:schemeClr val="dk2"/>
              </a:buClr>
              <a:buSzPts val="1800"/>
              <a:buChar char="–"/>
            </a:pPr>
            <a:r>
              <a:rPr lang="en-US" sz="2000">
                <a:solidFill>
                  <a:schemeClr val="dk2"/>
                </a:solidFill>
                <a:latin typeface="Calibri"/>
                <a:ea typeface="Calibri"/>
                <a:cs typeface="Calibri"/>
                <a:sym typeface="Calibri"/>
              </a:rPr>
              <a:t>Limited awareness along with myths and misinformation about LARCs</a:t>
            </a:r>
            <a:endParaRPr sz="2000">
              <a:solidFill>
                <a:schemeClr val="dk2"/>
              </a:solidFill>
              <a:latin typeface="Calibri"/>
              <a:ea typeface="Calibri"/>
              <a:cs typeface="Calibri"/>
              <a:sym typeface="Calibri"/>
            </a:endParaRPr>
          </a:p>
          <a:p>
            <a:pPr indent="-288036" lvl="1" marL="685800" rtl="0" algn="l">
              <a:lnSpc>
                <a:spcPct val="115000"/>
              </a:lnSpc>
              <a:spcBef>
                <a:spcPts val="0"/>
              </a:spcBef>
              <a:spcAft>
                <a:spcPts val="0"/>
              </a:spcAft>
              <a:buClr>
                <a:schemeClr val="dk2"/>
              </a:buClr>
              <a:buSzPts val="1800"/>
              <a:buChar char="–"/>
            </a:pPr>
            <a:r>
              <a:rPr lang="en-US" sz="2000">
                <a:solidFill>
                  <a:schemeClr val="dk2"/>
                </a:solidFill>
                <a:latin typeface="Calibri"/>
                <a:ea typeface="Calibri"/>
                <a:cs typeface="Calibri"/>
                <a:sym typeface="Calibri"/>
              </a:rPr>
              <a:t>Insecurity and limited mobility in crisis-settings may hinder access to facilities that offer LARCs (as they may be further away)</a:t>
            </a:r>
            <a:endParaRPr sz="2000">
              <a:solidFill>
                <a:schemeClr val="dk2"/>
              </a:solidFill>
              <a:latin typeface="Calibri"/>
              <a:ea typeface="Calibri"/>
              <a:cs typeface="Calibri"/>
              <a:sym typeface="Calibri"/>
            </a:endParaRPr>
          </a:p>
          <a:p>
            <a:pPr indent="-288036" lvl="1" marL="685800" rtl="0" algn="l">
              <a:lnSpc>
                <a:spcPct val="115000"/>
              </a:lnSpc>
              <a:spcBef>
                <a:spcPts val="0"/>
              </a:spcBef>
              <a:spcAft>
                <a:spcPts val="0"/>
              </a:spcAft>
              <a:buClr>
                <a:schemeClr val="dk2"/>
              </a:buClr>
              <a:buSzPts val="1800"/>
              <a:buChar char="–"/>
            </a:pPr>
            <a:r>
              <a:rPr lang="en-US" sz="2000">
                <a:solidFill>
                  <a:schemeClr val="dk2"/>
                </a:solidFill>
                <a:latin typeface="Calibri"/>
                <a:ea typeface="Calibri"/>
                <a:cs typeface="Calibri"/>
                <a:sym typeface="Calibri"/>
              </a:rPr>
              <a:t>Gender and social norms are often further limited in crisis-settings, further reducing women’s decision-making</a:t>
            </a:r>
            <a:endParaRPr sz="2000">
              <a:solidFill>
                <a:schemeClr val="dk2"/>
              </a:solidFill>
              <a:latin typeface="Calibri"/>
              <a:ea typeface="Calibri"/>
              <a:cs typeface="Calibri"/>
              <a:sym typeface="Calibri"/>
            </a:endParaRPr>
          </a:p>
          <a:p>
            <a:pPr indent="0" lvl="0" marL="0" rtl="0" algn="l">
              <a:lnSpc>
                <a:spcPct val="100000"/>
              </a:lnSpc>
              <a:spcBef>
                <a:spcPts val="900"/>
              </a:spcBef>
              <a:spcAft>
                <a:spcPts val="0"/>
              </a:spcAft>
              <a:buClr>
                <a:schemeClr val="dk2"/>
              </a:buClr>
              <a:buSzPts val="2400"/>
              <a:buNone/>
            </a:pPr>
            <a:r>
              <a:t/>
            </a:r>
            <a:endParaRPr sz="2000">
              <a:latin typeface="Arial"/>
              <a:ea typeface="Arial"/>
              <a:cs typeface="Arial"/>
              <a:sym typeface="Arial"/>
            </a:endParaRPr>
          </a:p>
          <a:p>
            <a:pPr indent="0" lvl="0" marL="0" rtl="0" algn="l">
              <a:lnSpc>
                <a:spcPct val="100000"/>
              </a:lnSpc>
              <a:spcBef>
                <a:spcPts val="750"/>
              </a:spcBef>
              <a:spcAft>
                <a:spcPts val="150"/>
              </a:spcAft>
              <a:buClr>
                <a:schemeClr val="dk2"/>
              </a:buClr>
              <a:buSzPts val="2400"/>
              <a:buNone/>
            </a:pPr>
            <a:r>
              <a:t/>
            </a:r>
            <a:endParaRPr>
              <a:latin typeface="Arial"/>
              <a:ea typeface="Arial"/>
              <a:cs typeface="Arial"/>
              <a:sym typeface="Arial"/>
            </a:endParaRPr>
          </a:p>
        </p:txBody>
      </p:sp>
      <p:sp>
        <p:nvSpPr>
          <p:cNvPr id="687" name="Google Shape;687;p89"/>
          <p:cNvSpPr txBox="1"/>
          <p:nvPr>
            <p:ph idx="12" type="sldNum"/>
          </p:nvPr>
        </p:nvSpPr>
        <p:spPr>
          <a:xfrm>
            <a:off x="6553200" y="6356352"/>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0" st="0"/>
                                            </p:txEl>
                                          </p:spTgt>
                                        </p:tgtEl>
                                        <p:attrNameLst>
                                          <p:attrName>style.visibility</p:attrName>
                                        </p:attrNameLst>
                                      </p:cBhvr>
                                      <p:to>
                                        <p:strVal val="visible"/>
                                      </p:to>
                                    </p:set>
                                    <p:animEffect filter="fade" transition="in">
                                      <p:cBhvr>
                                        <p:cTn dur="1000"/>
                                        <p:tgtEl>
                                          <p:spTgt spid="6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1" st="1"/>
                                            </p:txEl>
                                          </p:spTgt>
                                        </p:tgtEl>
                                        <p:attrNameLst>
                                          <p:attrName>style.visibility</p:attrName>
                                        </p:attrNameLst>
                                      </p:cBhvr>
                                      <p:to>
                                        <p:strVal val="visible"/>
                                      </p:to>
                                    </p:set>
                                    <p:animEffect filter="fade" transition="in">
                                      <p:cBhvr>
                                        <p:cTn dur="1000"/>
                                        <p:tgtEl>
                                          <p:spTgt spid="6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2" st="2"/>
                                            </p:txEl>
                                          </p:spTgt>
                                        </p:tgtEl>
                                        <p:attrNameLst>
                                          <p:attrName>style.visibility</p:attrName>
                                        </p:attrNameLst>
                                      </p:cBhvr>
                                      <p:to>
                                        <p:strVal val="visible"/>
                                      </p:to>
                                    </p:set>
                                    <p:animEffect filter="fade" transition="in">
                                      <p:cBhvr>
                                        <p:cTn dur="1000"/>
                                        <p:tgtEl>
                                          <p:spTgt spid="6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3" st="3"/>
                                            </p:txEl>
                                          </p:spTgt>
                                        </p:tgtEl>
                                        <p:attrNameLst>
                                          <p:attrName>style.visibility</p:attrName>
                                        </p:attrNameLst>
                                      </p:cBhvr>
                                      <p:to>
                                        <p:strVal val="visible"/>
                                      </p:to>
                                    </p:set>
                                    <p:animEffect filter="fade" transition="in">
                                      <p:cBhvr>
                                        <p:cTn dur="1000"/>
                                        <p:tgtEl>
                                          <p:spTgt spid="6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4" st="4"/>
                                            </p:txEl>
                                          </p:spTgt>
                                        </p:tgtEl>
                                        <p:attrNameLst>
                                          <p:attrName>style.visibility</p:attrName>
                                        </p:attrNameLst>
                                      </p:cBhvr>
                                      <p:to>
                                        <p:strVal val="visible"/>
                                      </p:to>
                                    </p:set>
                                    <p:animEffect filter="fade" transition="in">
                                      <p:cBhvr>
                                        <p:cTn dur="1000"/>
                                        <p:tgtEl>
                                          <p:spTgt spid="6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5" st="5"/>
                                            </p:txEl>
                                          </p:spTgt>
                                        </p:tgtEl>
                                        <p:attrNameLst>
                                          <p:attrName>style.visibility</p:attrName>
                                        </p:attrNameLst>
                                      </p:cBhvr>
                                      <p:to>
                                        <p:strVal val="visible"/>
                                      </p:to>
                                    </p:set>
                                    <p:animEffect filter="fade" transition="in">
                                      <p:cBhvr>
                                        <p:cTn dur="1000"/>
                                        <p:tgtEl>
                                          <p:spTgt spid="68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6" st="6"/>
                                            </p:txEl>
                                          </p:spTgt>
                                        </p:tgtEl>
                                        <p:attrNameLst>
                                          <p:attrName>style.visibility</p:attrName>
                                        </p:attrNameLst>
                                      </p:cBhvr>
                                      <p:to>
                                        <p:strVal val="visible"/>
                                      </p:to>
                                    </p:set>
                                    <p:animEffect filter="fade" transition="in">
                                      <p:cBhvr>
                                        <p:cTn dur="1000"/>
                                        <p:tgtEl>
                                          <p:spTgt spid="68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7" st="7"/>
                                            </p:txEl>
                                          </p:spTgt>
                                        </p:tgtEl>
                                        <p:attrNameLst>
                                          <p:attrName>style.visibility</p:attrName>
                                        </p:attrNameLst>
                                      </p:cBhvr>
                                      <p:to>
                                        <p:strVal val="visible"/>
                                      </p:to>
                                    </p:set>
                                    <p:animEffect filter="fade" transition="in">
                                      <p:cBhvr>
                                        <p:cTn dur="1000"/>
                                        <p:tgtEl>
                                          <p:spTgt spid="68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8" st="8"/>
                                            </p:txEl>
                                          </p:spTgt>
                                        </p:tgtEl>
                                        <p:attrNameLst>
                                          <p:attrName>style.visibility</p:attrName>
                                        </p:attrNameLst>
                                      </p:cBhvr>
                                      <p:to>
                                        <p:strVal val="visible"/>
                                      </p:to>
                                    </p:set>
                                    <p:animEffect filter="fade" transition="in">
                                      <p:cBhvr>
                                        <p:cTn dur="1000"/>
                                        <p:tgtEl>
                                          <p:spTgt spid="68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9" st="9"/>
                                            </p:txEl>
                                          </p:spTgt>
                                        </p:tgtEl>
                                        <p:attrNameLst>
                                          <p:attrName>style.visibility</p:attrName>
                                        </p:attrNameLst>
                                      </p:cBhvr>
                                      <p:to>
                                        <p:strVal val="visible"/>
                                      </p:to>
                                    </p:set>
                                    <p:animEffect filter="fade" transition="in">
                                      <p:cBhvr>
                                        <p:cTn dur="1000"/>
                                        <p:tgtEl>
                                          <p:spTgt spid="68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xEl>
                                              <p:pRg end="10" st="10"/>
                                            </p:txEl>
                                          </p:spTgt>
                                        </p:tgtEl>
                                        <p:attrNameLst>
                                          <p:attrName>style.visibility</p:attrName>
                                        </p:attrNameLst>
                                      </p:cBhvr>
                                      <p:to>
                                        <p:strVal val="visible"/>
                                      </p:to>
                                    </p:set>
                                    <p:animEffect filter="fade" transition="in">
                                      <p:cBhvr>
                                        <p:cTn dur="1000"/>
                                        <p:tgtEl>
                                          <p:spTgt spid="686">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90"/>
          <p:cNvSpPr txBox="1"/>
          <p:nvPr>
            <p:ph type="title"/>
          </p:nvPr>
        </p:nvSpPr>
        <p:spPr>
          <a:xfrm>
            <a:off x="667011" y="18163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300"/>
              <a:buFont typeface="Calibri"/>
              <a:buNone/>
            </a:pPr>
            <a:r>
              <a:rPr lang="en-US" sz="4400"/>
              <a:t>How to Address the Challenges ?</a:t>
            </a:r>
            <a:endParaRPr sz="4400"/>
          </a:p>
        </p:txBody>
      </p:sp>
      <p:sp>
        <p:nvSpPr>
          <p:cNvPr id="693" name="Google Shape;693;p90"/>
          <p:cNvSpPr txBox="1"/>
          <p:nvPr>
            <p:ph idx="1" type="body"/>
          </p:nvPr>
        </p:nvSpPr>
        <p:spPr>
          <a:xfrm>
            <a:off x="551145" y="1334027"/>
            <a:ext cx="7809978" cy="4525963"/>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l">
              <a:lnSpc>
                <a:spcPct val="100000"/>
              </a:lnSpc>
              <a:spcBef>
                <a:spcPts val="360"/>
              </a:spcBef>
              <a:spcAft>
                <a:spcPts val="0"/>
              </a:spcAft>
              <a:buSzPct val="75630"/>
              <a:buNone/>
            </a:pPr>
            <a:r>
              <a:rPr b="1" lang="en-US" sz="3400">
                <a:solidFill>
                  <a:schemeClr val="accent1"/>
                </a:solidFill>
                <a:latin typeface="Calibri"/>
                <a:ea typeface="Calibri"/>
                <a:cs typeface="Calibri"/>
                <a:sym typeface="Calibri"/>
              </a:rPr>
              <a:t>It is important to remember that rights-based access to a full range of contraceptive options is critical, even in crisis settings. </a:t>
            </a:r>
            <a:endParaRPr/>
          </a:p>
          <a:p>
            <a:pPr indent="0" lvl="0" marL="114300" rtl="0" algn="l">
              <a:lnSpc>
                <a:spcPct val="100000"/>
              </a:lnSpc>
              <a:spcBef>
                <a:spcPts val="360"/>
              </a:spcBef>
              <a:spcAft>
                <a:spcPts val="0"/>
              </a:spcAft>
              <a:buSzPct val="75630"/>
              <a:buNone/>
            </a:pPr>
            <a:r>
              <a:t/>
            </a:r>
            <a:endParaRPr sz="3400">
              <a:solidFill>
                <a:schemeClr val="accent1"/>
              </a:solidFill>
              <a:latin typeface="Calibri"/>
              <a:ea typeface="Calibri"/>
              <a:cs typeface="Calibri"/>
              <a:sym typeface="Calibri"/>
            </a:endParaRPr>
          </a:p>
          <a:p>
            <a:pPr indent="0" lvl="0" marL="114300" rtl="0" algn="l">
              <a:lnSpc>
                <a:spcPct val="100000"/>
              </a:lnSpc>
              <a:spcBef>
                <a:spcPts val="360"/>
              </a:spcBef>
              <a:spcAft>
                <a:spcPts val="0"/>
              </a:spcAft>
              <a:buSzPct val="75630"/>
              <a:buNone/>
            </a:pPr>
            <a:r>
              <a:rPr b="1" lang="en-US" sz="3400">
                <a:solidFill>
                  <a:schemeClr val="accent1"/>
                </a:solidFill>
                <a:latin typeface="Calibri"/>
                <a:ea typeface="Calibri"/>
                <a:cs typeface="Calibri"/>
                <a:sym typeface="Calibri"/>
              </a:rPr>
              <a:t>The right to informed choice, voluntarism, safety, and quality should not be compromised. </a:t>
            </a:r>
            <a:endParaRPr sz="3400">
              <a:solidFill>
                <a:schemeClr val="accent1"/>
              </a:solidFill>
              <a:latin typeface="Calibri"/>
              <a:ea typeface="Calibri"/>
              <a:cs typeface="Calibri"/>
              <a:sym typeface="Calibri"/>
            </a:endParaRPr>
          </a:p>
          <a:p>
            <a:pPr indent="0" lvl="0" marL="114300" rtl="0" algn="l">
              <a:lnSpc>
                <a:spcPct val="100000"/>
              </a:lnSpc>
              <a:spcBef>
                <a:spcPts val="360"/>
              </a:spcBef>
              <a:spcAft>
                <a:spcPts val="0"/>
              </a:spcAft>
              <a:buSzPct val="75630"/>
              <a:buNone/>
            </a:pPr>
            <a:r>
              <a:t/>
            </a:r>
            <a:endParaRPr sz="3400">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SzPct val="75630"/>
              <a:buFont typeface="Arial"/>
              <a:buChar char="•"/>
            </a:pPr>
            <a:r>
              <a:rPr lang="en-US" sz="3400">
                <a:solidFill>
                  <a:schemeClr val="dk2"/>
                </a:solidFill>
                <a:latin typeface="Calibri"/>
                <a:ea typeface="Calibri"/>
                <a:cs typeface="Calibri"/>
                <a:sym typeface="Calibri"/>
              </a:rPr>
              <a:t>Advocate for the inclusion of the full range of contraceptive methods in the crisis response.</a:t>
            </a:r>
            <a:endParaRPr sz="3400">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SzPct val="75630"/>
              <a:buFont typeface="Arial"/>
              <a:buChar char="•"/>
            </a:pPr>
            <a:r>
              <a:rPr lang="en-US" sz="3400">
                <a:solidFill>
                  <a:schemeClr val="dk2"/>
                </a:solidFill>
                <a:latin typeface="Calibri"/>
                <a:ea typeface="Calibri"/>
                <a:cs typeface="Calibri"/>
                <a:sym typeface="Calibri"/>
              </a:rPr>
              <a:t>Ensure access to emergency contraception. </a:t>
            </a:r>
            <a:endParaRPr sz="3400">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SzPct val="75630"/>
              <a:buFont typeface="Arial"/>
              <a:buChar char="•"/>
            </a:pPr>
            <a:r>
              <a:rPr lang="en-US" sz="3400">
                <a:solidFill>
                  <a:schemeClr val="dk2"/>
                </a:solidFill>
                <a:latin typeface="Calibri"/>
                <a:ea typeface="Calibri"/>
                <a:cs typeface="Calibri"/>
                <a:sym typeface="Calibri"/>
              </a:rPr>
              <a:t>Train the health workforce on LARC methods to meet the long-term family planning needs of crisis-affected people.</a:t>
            </a:r>
            <a:endParaRPr sz="3400">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SzPct val="75630"/>
              <a:buFont typeface="Arial"/>
              <a:buChar char="•"/>
            </a:pPr>
            <a:r>
              <a:rPr lang="en-US" sz="3400">
                <a:solidFill>
                  <a:schemeClr val="dk2"/>
                </a:solidFill>
                <a:latin typeface="Calibri"/>
                <a:ea typeface="Calibri"/>
                <a:cs typeface="Calibri"/>
                <a:sym typeface="Calibri"/>
              </a:rPr>
              <a:t>Provision of LARC Services through mobile clinics. </a:t>
            </a:r>
            <a:endParaRPr sz="3400">
              <a:solidFill>
                <a:schemeClr val="dk2"/>
              </a:solidFill>
              <a:latin typeface="Calibri"/>
              <a:ea typeface="Calibri"/>
              <a:cs typeface="Calibri"/>
              <a:sym typeface="Calibri"/>
            </a:endParaRPr>
          </a:p>
        </p:txBody>
      </p:sp>
      <p:sp>
        <p:nvSpPr>
          <p:cNvPr id="694" name="Google Shape;694;p9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91"/>
          <p:cNvSpPr txBox="1"/>
          <p:nvPr>
            <p:ph type="title"/>
          </p:nvPr>
        </p:nvSpPr>
        <p:spPr>
          <a:xfrm>
            <a:off x="657616" y="61284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300"/>
              <a:buFont typeface="Calibri"/>
              <a:buNone/>
            </a:pPr>
            <a:r>
              <a:rPr lang="en-US" sz="4400"/>
              <a:t>How to Address the Challenges ? (Cont.)</a:t>
            </a:r>
            <a:endParaRPr sz="4400"/>
          </a:p>
        </p:txBody>
      </p:sp>
      <p:sp>
        <p:nvSpPr>
          <p:cNvPr id="700" name="Google Shape;700;p91"/>
          <p:cNvSpPr txBox="1"/>
          <p:nvPr>
            <p:ph idx="1" type="body"/>
          </p:nvPr>
        </p:nvSpPr>
        <p:spPr>
          <a:xfrm>
            <a:off x="789140" y="1755840"/>
            <a:ext cx="7897660" cy="4370325"/>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solidFill>
                <a:schemeClr val="accent1"/>
              </a:solidFill>
            </a:endParaRPr>
          </a:p>
          <a:p>
            <a:pPr indent="-342900" lvl="0" marL="457200" rtl="0" algn="l">
              <a:lnSpc>
                <a:spcPct val="100000"/>
              </a:lnSpc>
              <a:spcBef>
                <a:spcPts val="360"/>
              </a:spcBef>
              <a:spcAft>
                <a:spcPts val="0"/>
              </a:spcAft>
              <a:buClr>
                <a:schemeClr val="dk1"/>
              </a:buClr>
              <a:buSzPts val="1800"/>
              <a:buChar char="•"/>
            </a:pPr>
            <a:r>
              <a:rPr lang="en-US">
                <a:solidFill>
                  <a:schemeClr val="dk2"/>
                </a:solidFill>
                <a:latin typeface="Calibri"/>
                <a:ea typeface="Calibri"/>
                <a:cs typeface="Calibri"/>
                <a:sym typeface="Calibri"/>
              </a:rPr>
              <a:t>Special efforts should be made to provide comprehensive contraceptive information. </a:t>
            </a:r>
            <a:endParaRPr>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1"/>
              </a:buClr>
              <a:buSzPts val="1800"/>
              <a:buChar char="•"/>
            </a:pPr>
            <a:r>
              <a:rPr lang="en-US">
                <a:solidFill>
                  <a:schemeClr val="dk2"/>
                </a:solidFill>
                <a:latin typeface="Calibri"/>
                <a:ea typeface="Calibri"/>
                <a:cs typeface="Calibri"/>
                <a:sym typeface="Calibri"/>
              </a:rPr>
              <a:t>Support existing, continued use of LARCs.</a:t>
            </a:r>
            <a:endParaRPr>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1"/>
              </a:buClr>
              <a:buSzPts val="1800"/>
              <a:buChar char="•"/>
            </a:pPr>
            <a:r>
              <a:rPr lang="en-US">
                <a:solidFill>
                  <a:schemeClr val="dk2"/>
                </a:solidFill>
                <a:latin typeface="Calibri"/>
                <a:ea typeface="Calibri"/>
                <a:cs typeface="Calibri"/>
                <a:sym typeface="Calibri"/>
              </a:rPr>
              <a:t>LARC removals can be deferred or extended beyond the Official label duration of use (e.g., Nexplanon use can be extended up to 5 years, copper IUD up to 12 years, hormonal IUD up to 7 years).</a:t>
            </a:r>
            <a:endParaRPr b="1">
              <a:solidFill>
                <a:schemeClr val="accent1"/>
              </a:solidFill>
              <a:latin typeface="Arial"/>
              <a:ea typeface="Arial"/>
              <a:cs typeface="Arial"/>
              <a:sym typeface="Arial"/>
            </a:endParaRPr>
          </a:p>
          <a:p>
            <a:pPr indent="-228600" lvl="0" marL="457200" rtl="0" algn="l">
              <a:lnSpc>
                <a:spcPct val="100000"/>
              </a:lnSpc>
              <a:spcBef>
                <a:spcPts val="360"/>
              </a:spcBef>
              <a:spcAft>
                <a:spcPts val="0"/>
              </a:spcAft>
              <a:buClr>
                <a:schemeClr val="dk1"/>
              </a:buClr>
              <a:buSzPts val="1800"/>
              <a:buNone/>
            </a:pPr>
            <a:r>
              <a:t/>
            </a:r>
            <a:endParaRPr>
              <a:solidFill>
                <a:schemeClr val="accent1"/>
              </a:solidFill>
            </a:endParaRPr>
          </a:p>
        </p:txBody>
      </p:sp>
      <p:sp>
        <p:nvSpPr>
          <p:cNvPr id="701" name="Google Shape;701;p9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6" name="Shape 706"/>
        <p:cNvGrpSpPr/>
        <p:nvPr/>
      </p:nvGrpSpPr>
      <p:grpSpPr>
        <a:xfrm>
          <a:off x="0" y="0"/>
          <a:ext cx="0" cy="0"/>
          <a:chOff x="0" y="0"/>
          <a:chExt cx="0" cy="0"/>
        </a:xfrm>
      </p:grpSpPr>
      <p:sp>
        <p:nvSpPr>
          <p:cNvPr id="707" name="Google Shape;707;p92"/>
          <p:cNvSpPr txBox="1"/>
          <p:nvPr>
            <p:ph type="title"/>
          </p:nvPr>
        </p:nvSpPr>
        <p:spPr>
          <a:xfrm>
            <a:off x="235131" y="155821"/>
            <a:ext cx="8673737"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n-US" sz="3200">
                <a:solidFill>
                  <a:srgbClr val="506687"/>
                </a:solidFill>
                <a:latin typeface="Calibri"/>
                <a:ea typeface="Calibri"/>
                <a:cs typeface="Calibri"/>
                <a:sym typeface="Calibri"/>
              </a:rPr>
              <a:t>Inter-Agency Emergency Reproductive Health Kits </a:t>
            </a:r>
            <a:endParaRPr/>
          </a:p>
          <a:p>
            <a:pPr indent="0" lvl="0" marL="0" rtl="0" algn="ctr">
              <a:lnSpc>
                <a:spcPct val="100000"/>
              </a:lnSpc>
              <a:spcBef>
                <a:spcPts val="0"/>
              </a:spcBef>
              <a:spcAft>
                <a:spcPts val="0"/>
              </a:spcAft>
              <a:buClr>
                <a:schemeClr val="dk2"/>
              </a:buClr>
              <a:buSzPts val="3300"/>
              <a:buFont typeface="Calibri"/>
              <a:buNone/>
            </a:pPr>
            <a:r>
              <a:rPr lang="en-US"/>
              <a:t>		</a:t>
            </a:r>
            <a:endParaRPr/>
          </a:p>
        </p:txBody>
      </p:sp>
      <p:graphicFrame>
        <p:nvGraphicFramePr>
          <p:cNvPr id="708" name="Google Shape;708;p92"/>
          <p:cNvGraphicFramePr/>
          <p:nvPr/>
        </p:nvGraphicFramePr>
        <p:xfrm>
          <a:off x="235131" y="893376"/>
          <a:ext cx="3000000" cy="3000000"/>
        </p:xfrm>
        <a:graphic>
          <a:graphicData uri="http://schemas.openxmlformats.org/drawingml/2006/table">
            <a:tbl>
              <a:tblPr bandRow="1" firstCol="1" firstRow="1">
                <a:noFill/>
                <a:tableStyleId>{8CDE786D-3B88-49D4-8341-AE4A628F61DE}</a:tableStyleId>
              </a:tblPr>
              <a:tblGrid>
                <a:gridCol w="1293225"/>
                <a:gridCol w="3745800"/>
                <a:gridCol w="3634700"/>
              </a:tblGrid>
              <a:tr h="136450">
                <a:tc>
                  <a:txBody>
                    <a:bodyPr/>
                    <a:lstStyle/>
                    <a:p>
                      <a:pPr indent="0" lvl="0" marL="0" marR="0" rtl="0" algn="l">
                        <a:lnSpc>
                          <a:spcPct val="107000"/>
                        </a:lnSpc>
                        <a:spcBef>
                          <a:spcPts val="0"/>
                        </a:spcBef>
                        <a:spcAft>
                          <a:spcPts val="0"/>
                        </a:spcAft>
                        <a:buNone/>
                      </a:pPr>
                      <a:r>
                        <a:rPr lang="en-US" sz="1500" u="none" cap="none" strike="noStrike">
                          <a:latin typeface="Calibri"/>
                          <a:ea typeface="Calibri"/>
                          <a:cs typeface="Calibri"/>
                          <a:sym typeface="Calibri"/>
                        </a:rPr>
                        <a:t>Level</a:t>
                      </a:r>
                      <a:endParaRPr sz="1500" u="none" cap="none" strike="noStrike">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None/>
                      </a:pPr>
                      <a:r>
                        <a:rPr lang="en-US" sz="1500" u="none" cap="none" strike="noStrike">
                          <a:latin typeface="Calibri"/>
                          <a:ea typeface="Calibri"/>
                          <a:cs typeface="Calibri"/>
                          <a:sym typeface="Calibri"/>
                        </a:rPr>
                        <a:t>Kits </a:t>
                      </a:r>
                      <a:endParaRPr sz="1500" u="none" cap="none" strike="noStrike">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None/>
                      </a:pPr>
                      <a:r>
                        <a:rPr lang="en-US" sz="1500" u="none" cap="none" strike="noStrike">
                          <a:latin typeface="Calibri"/>
                          <a:ea typeface="Calibri"/>
                          <a:cs typeface="Calibri"/>
                          <a:sym typeface="Calibri"/>
                        </a:rPr>
                        <a:t>Complementary Commodities </a:t>
                      </a:r>
                      <a:endParaRPr sz="1500" u="none" cap="none" strike="noStrike">
                        <a:latin typeface="Calibri"/>
                        <a:ea typeface="Calibri"/>
                        <a:cs typeface="Calibri"/>
                        <a:sym typeface="Calibri"/>
                      </a:endParaRPr>
                    </a:p>
                  </a:txBody>
                  <a:tcPr marT="0" marB="0" marR="54575" marL="54575"/>
                </a:tc>
              </a:tr>
              <a:tr h="136450">
                <a:tc rowSpan="5">
                  <a:txBody>
                    <a:bodyPr/>
                    <a:lstStyle/>
                    <a:p>
                      <a:pPr indent="0" lvl="0" marL="0" marR="0" rtl="0" algn="l">
                        <a:lnSpc>
                          <a:spcPct val="107000"/>
                        </a:lnSpc>
                        <a:spcBef>
                          <a:spcPts val="0"/>
                        </a:spcBef>
                        <a:spcAft>
                          <a:spcPts val="0"/>
                        </a:spcAft>
                        <a:buNone/>
                      </a:pPr>
                      <a:r>
                        <a:rPr lang="en-US" sz="1500" u="none" cap="none" strike="noStrike">
                          <a:latin typeface="Calibri"/>
                          <a:ea typeface="Calibri"/>
                          <a:cs typeface="Calibri"/>
                          <a:sym typeface="Calibri"/>
                        </a:rPr>
                        <a:t>Community Level / Health Post</a:t>
                      </a:r>
                      <a:endParaRPr sz="1500" u="none" cap="none" strike="noStrike">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1A Male condoms </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Female condoms </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2 Clean delivery (A and B) </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Chlorhexidine gel </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3 Post-rape treatment </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Misoprostol</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r>
              <a:tr h="279200">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4 Oral and injectable contraception </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Newborn Care Supply Kit (Community Newborn Kit)</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5 Treatment of STIs</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Depot medroxyprogesterone acetate (DMPA-SC)</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rowSpan="8">
                  <a:txBody>
                    <a:bodyPr/>
                    <a:lstStyle/>
                    <a:p>
                      <a:pPr indent="0" lvl="0" marL="0" marR="0" rtl="0" algn="l">
                        <a:lnSpc>
                          <a:spcPct val="107000"/>
                        </a:lnSpc>
                        <a:spcBef>
                          <a:spcPts val="0"/>
                        </a:spcBef>
                        <a:spcAft>
                          <a:spcPts val="0"/>
                        </a:spcAft>
                        <a:buNone/>
                      </a:pPr>
                      <a:r>
                        <a:rPr lang="en-US" sz="1500" u="none" cap="none" strike="noStrike">
                          <a:latin typeface="Calibri"/>
                          <a:ea typeface="Calibri"/>
                          <a:cs typeface="Calibri"/>
                          <a:sym typeface="Calibri"/>
                        </a:rPr>
                        <a:t>Primary health-care facility level (BEmONC)</a:t>
                      </a:r>
                      <a:endParaRPr sz="1500" u="none" cap="none" strike="noStrike">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6 Clinical delivery assistance – midwifery supplies (A and B) </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None/>
                      </a:pPr>
                      <a:r>
                        <a:rPr b="1" lang="en-US" sz="1500" u="none" cap="none" strike="noStrike">
                          <a:solidFill>
                            <a:srgbClr val="15395B"/>
                          </a:solidFill>
                          <a:latin typeface="Calibri"/>
                          <a:ea typeface="Calibri"/>
                          <a:cs typeface="Calibri"/>
                          <a:sym typeface="Calibri"/>
                        </a:rPr>
                        <a:t>Kit 7A: intrauterine device</a:t>
                      </a:r>
                      <a:endParaRPr b="1" sz="15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8 Management of complications of miscarriage or abortion </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None/>
                      </a:pPr>
                      <a:r>
                        <a:rPr b="1" lang="en-US" sz="1500" u="none" cap="none" strike="noStrike">
                          <a:solidFill>
                            <a:srgbClr val="15395B"/>
                          </a:solidFill>
                          <a:latin typeface="Calibri"/>
                          <a:ea typeface="Calibri"/>
                          <a:cs typeface="Calibri"/>
                          <a:sym typeface="Calibri"/>
                        </a:rPr>
                        <a:t>Kit 7B: contraceptive implant</a:t>
                      </a:r>
                      <a:endParaRPr b="1" sz="15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9 Repair of cervical and vaginal tears</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Non-pneumatic anti-shock garment</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r>
              <a:tr h="279200">
                <a:tc vMerge="1"/>
                <a:tc rowSpan="5">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10 Assisted delivery with vacuum extraction</a:t>
                      </a:r>
                      <a:endParaRPr/>
                    </a:p>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 </a:t>
                      </a:r>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Newborn Care Supply Kit (Primary Health Facility Newborn Kit)</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vMerge="1"/>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Oxytocin</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r>
              <a:tr h="279200">
                <a:tc vMerge="1"/>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Inter-Agency Emergency Health Kit (Basic and Supplementary Malaria Modules)</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vMerge="1"/>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Mifepristone</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Hand-held vacuum-assisted delivery system</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r>
              <a:tr h="279200">
                <a:tc rowSpan="2">
                  <a:txBody>
                    <a:bodyPr/>
                    <a:lstStyle/>
                    <a:p>
                      <a:pPr indent="0" lvl="0" marL="0" marR="0" rtl="0" algn="l">
                        <a:lnSpc>
                          <a:spcPct val="107000"/>
                        </a:lnSpc>
                        <a:spcBef>
                          <a:spcPts val="0"/>
                        </a:spcBef>
                        <a:spcAft>
                          <a:spcPts val="0"/>
                        </a:spcAft>
                        <a:buNone/>
                      </a:pPr>
                      <a:r>
                        <a:rPr lang="en-US" sz="1500" u="none" cap="none" strike="noStrike">
                          <a:latin typeface="Calibri"/>
                          <a:ea typeface="Calibri"/>
                          <a:cs typeface="Calibri"/>
                          <a:sym typeface="Calibri"/>
                        </a:rPr>
                        <a:t>Referral hospital level (CEmONC)</a:t>
                      </a:r>
                      <a:endParaRPr sz="1500" u="none" cap="none" strike="noStrike">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11 Obstetric surgery and severe obstetric complications (A and B)</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Newborn Care Supply Kit (Hospital Kit)</a:t>
                      </a:r>
                      <a:endParaRPr sz="15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Kit 12 Blood transfusion</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None/>
                      </a:pPr>
                      <a:r>
                        <a:rPr lang="en-US" sz="1500" u="none" cap="none" strike="noStrike">
                          <a:solidFill>
                            <a:srgbClr val="15395B"/>
                          </a:solidFill>
                          <a:latin typeface="Calibri"/>
                          <a:ea typeface="Calibri"/>
                          <a:cs typeface="Calibri"/>
                          <a:sym typeface="Calibri"/>
                        </a:rPr>
                        <a:t> </a:t>
                      </a:r>
                      <a:endParaRPr sz="1500" u="none" cap="none" strike="noStrike">
                        <a:solidFill>
                          <a:srgbClr val="15395B"/>
                        </a:solidFill>
                        <a:latin typeface="Calibri"/>
                        <a:ea typeface="Calibri"/>
                        <a:cs typeface="Calibri"/>
                        <a:sym typeface="Calibri"/>
                      </a:endParaRPr>
                    </a:p>
                  </a:txBody>
                  <a:tcPr marT="0" marB="0" marR="54575" marL="54575">
                    <a:solidFill>
                      <a:srgbClr val="CDE0F2"/>
                    </a:solidFill>
                  </a:tcPr>
                </a:tc>
              </a:tr>
            </a:tbl>
          </a:graphicData>
        </a:graphic>
      </p:graphicFrame>
      <p:sp>
        <p:nvSpPr>
          <p:cNvPr descr="circle highlighting Kit 7a: intrauterine device and Kit 7b: contraceptive implant. " id="709" name="Google Shape;709;p92"/>
          <p:cNvSpPr/>
          <p:nvPr/>
        </p:nvSpPr>
        <p:spPr>
          <a:xfrm>
            <a:off x="4952010" y="2529444"/>
            <a:ext cx="3040083" cy="1365661"/>
          </a:xfrm>
          <a:prstGeom prst="ellipse">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0" name="Google Shape;710;p92"/>
          <p:cNvSpPr txBox="1"/>
          <p:nvPr>
            <p:ph idx="12" type="sldNum"/>
          </p:nvPr>
        </p:nvSpPr>
        <p:spPr>
          <a:xfrm>
            <a:off x="6553200" y="6356352"/>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711" name="Google Shape;711;p92"/>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93"/>
          <p:cNvSpPr txBox="1"/>
          <p:nvPr>
            <p:ph type="title"/>
          </p:nvPr>
        </p:nvSpPr>
        <p:spPr>
          <a:xfrm>
            <a:off x="513081" y="289862"/>
            <a:ext cx="8305244" cy="1114425"/>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Important Points to Remember!</a:t>
            </a:r>
            <a:endParaRPr sz="4400">
              <a:latin typeface="Calibri"/>
              <a:ea typeface="Calibri"/>
              <a:cs typeface="Calibri"/>
              <a:sym typeface="Calibri"/>
            </a:endParaRPr>
          </a:p>
        </p:txBody>
      </p:sp>
      <p:sp>
        <p:nvSpPr>
          <p:cNvPr id="718" name="Google Shape;718;p93"/>
          <p:cNvSpPr txBox="1"/>
          <p:nvPr>
            <p:ph idx="1" type="body"/>
          </p:nvPr>
        </p:nvSpPr>
        <p:spPr>
          <a:xfrm>
            <a:off x="1132416" y="1121765"/>
            <a:ext cx="7372757" cy="4814886"/>
          </a:xfrm>
          <a:prstGeom prst="rect">
            <a:avLst/>
          </a:prstGeom>
          <a:noFill/>
          <a:ln>
            <a:noFill/>
          </a:ln>
        </p:spPr>
        <p:txBody>
          <a:bodyPr anchorCtr="0" anchor="t" bIns="34275" lIns="68550" spcFirstLastPara="1" rIns="68550" wrap="square" tIns="34275">
            <a:noAutofit/>
          </a:bodyPr>
          <a:lstStyle/>
          <a:p>
            <a:pPr indent="-342900" lvl="1" marL="342900" rtl="0" algn="l">
              <a:lnSpc>
                <a:spcPct val="100000"/>
              </a:lnSpc>
              <a:spcBef>
                <a:spcPts val="0"/>
              </a:spcBef>
              <a:spcAft>
                <a:spcPts val="0"/>
              </a:spcAft>
              <a:buClr>
                <a:schemeClr val="dk2"/>
              </a:buClr>
              <a:buSzPts val="2000"/>
              <a:buFont typeface="Arial"/>
              <a:buChar char="•"/>
            </a:pPr>
            <a:r>
              <a:rPr i="0" lang="en-US" sz="2200">
                <a:solidFill>
                  <a:schemeClr val="dk2"/>
                </a:solidFill>
                <a:latin typeface="Calibri"/>
                <a:ea typeface="Calibri"/>
                <a:cs typeface="Calibri"/>
                <a:sym typeface="Calibri"/>
              </a:rPr>
              <a:t>Long-acting methods are safe, highly effective and reversible.</a:t>
            </a:r>
            <a:endParaRPr sz="2200">
              <a:solidFill>
                <a:schemeClr val="dk2"/>
              </a:solidFill>
              <a:latin typeface="Calibri"/>
              <a:ea typeface="Calibri"/>
              <a:cs typeface="Calibri"/>
              <a:sym typeface="Calibri"/>
            </a:endParaRPr>
          </a:p>
          <a:p>
            <a:pPr indent="-342900" lvl="1" marL="342900" rtl="0" algn="l">
              <a:lnSpc>
                <a:spcPct val="100000"/>
              </a:lnSpc>
              <a:spcBef>
                <a:spcPts val="0"/>
              </a:spcBef>
              <a:spcAft>
                <a:spcPts val="0"/>
              </a:spcAft>
              <a:buClr>
                <a:schemeClr val="dk2"/>
              </a:buClr>
              <a:buSzPts val="2000"/>
              <a:buFont typeface="Arial"/>
              <a:buChar char="•"/>
            </a:pPr>
            <a:r>
              <a:rPr i="0" lang="en-US" sz="2200">
                <a:solidFill>
                  <a:schemeClr val="dk2"/>
                </a:solidFill>
                <a:latin typeface="Calibri"/>
                <a:ea typeface="Calibri"/>
                <a:cs typeface="Calibri"/>
                <a:sym typeface="Calibri"/>
              </a:rPr>
              <a:t>LARCs do not protect against STIs or HIV.</a:t>
            </a:r>
            <a:endParaRPr sz="2200">
              <a:solidFill>
                <a:schemeClr val="dk2"/>
              </a:solidFill>
              <a:latin typeface="Calibri"/>
              <a:ea typeface="Calibri"/>
              <a:cs typeface="Calibri"/>
              <a:sym typeface="Calibri"/>
            </a:endParaRPr>
          </a:p>
          <a:p>
            <a:pPr indent="-342900" lvl="1" marL="342900" rtl="0" algn="l">
              <a:lnSpc>
                <a:spcPct val="100000"/>
              </a:lnSpc>
              <a:spcBef>
                <a:spcPts val="0"/>
              </a:spcBef>
              <a:spcAft>
                <a:spcPts val="0"/>
              </a:spcAft>
              <a:buClr>
                <a:schemeClr val="dk2"/>
              </a:buClr>
              <a:buSzPts val="2000"/>
              <a:buFont typeface="Arial"/>
              <a:buChar char="•"/>
            </a:pPr>
            <a:r>
              <a:rPr i="0" lang="en-US" sz="2200">
                <a:solidFill>
                  <a:schemeClr val="dk2"/>
                </a:solidFill>
                <a:latin typeface="Calibri"/>
                <a:ea typeface="Calibri"/>
                <a:cs typeface="Calibri"/>
                <a:sym typeface="Calibri"/>
              </a:rPr>
              <a:t>Copper IUD can be used as an emergency contraceptive.</a:t>
            </a:r>
            <a:endParaRPr sz="2200">
              <a:solidFill>
                <a:schemeClr val="dk2"/>
              </a:solidFill>
              <a:latin typeface="Calibri"/>
              <a:ea typeface="Calibri"/>
              <a:cs typeface="Calibri"/>
              <a:sym typeface="Calibri"/>
            </a:endParaRPr>
          </a:p>
          <a:p>
            <a:pPr indent="-342900" lvl="1" marL="342900" rtl="0" algn="l">
              <a:lnSpc>
                <a:spcPct val="100000"/>
              </a:lnSpc>
              <a:spcBef>
                <a:spcPts val="0"/>
              </a:spcBef>
              <a:spcAft>
                <a:spcPts val="0"/>
              </a:spcAft>
              <a:buClr>
                <a:schemeClr val="dk2"/>
              </a:buClr>
              <a:buSzPts val="2000"/>
              <a:buFont typeface="Arial"/>
              <a:buChar char="•"/>
            </a:pPr>
            <a:r>
              <a:rPr lang="en-US" sz="2200">
                <a:solidFill>
                  <a:schemeClr val="dk2"/>
                </a:solidFill>
                <a:latin typeface="Calibri"/>
                <a:ea typeface="Calibri"/>
                <a:cs typeface="Calibri"/>
                <a:sym typeface="Calibri"/>
              </a:rPr>
              <a:t>LARCs are safe and can be used in postpartum and postabortion period. </a:t>
            </a:r>
            <a:endParaRPr sz="2200">
              <a:solidFill>
                <a:schemeClr val="dk2"/>
              </a:solidFill>
              <a:latin typeface="Calibri"/>
              <a:ea typeface="Calibri"/>
              <a:cs typeface="Calibri"/>
              <a:sym typeface="Calibri"/>
            </a:endParaRPr>
          </a:p>
          <a:p>
            <a:pPr indent="-342900" lvl="1" marL="342900" rtl="0" algn="l">
              <a:lnSpc>
                <a:spcPct val="100000"/>
              </a:lnSpc>
              <a:spcBef>
                <a:spcPts val="0"/>
              </a:spcBef>
              <a:spcAft>
                <a:spcPts val="0"/>
              </a:spcAft>
              <a:buClr>
                <a:schemeClr val="dk2"/>
              </a:buClr>
              <a:buSzPts val="2000"/>
              <a:buFont typeface="Arial"/>
              <a:buChar char="•"/>
            </a:pPr>
            <a:r>
              <a:rPr lang="en-US" sz="2200">
                <a:solidFill>
                  <a:schemeClr val="dk2"/>
                </a:solidFill>
                <a:latin typeface="Calibri"/>
                <a:ea typeface="Calibri"/>
                <a:cs typeface="Calibri"/>
                <a:sym typeface="Calibri"/>
              </a:rPr>
              <a:t>LARCs c</a:t>
            </a:r>
            <a:r>
              <a:rPr i="0" lang="en-US" sz="2200">
                <a:solidFill>
                  <a:schemeClr val="dk2"/>
                </a:solidFill>
                <a:latin typeface="Calibri"/>
                <a:ea typeface="Calibri"/>
                <a:cs typeface="Calibri"/>
                <a:sym typeface="Calibri"/>
              </a:rPr>
              <a:t>an be removed at the end of effectivity or any time for any reason if requested by the client. </a:t>
            </a:r>
            <a:endParaRPr sz="2200">
              <a:solidFill>
                <a:schemeClr val="dk2"/>
              </a:solidFill>
              <a:latin typeface="Calibri"/>
              <a:ea typeface="Calibri"/>
              <a:cs typeface="Calibri"/>
              <a:sym typeface="Calibri"/>
            </a:endParaRPr>
          </a:p>
          <a:p>
            <a:pPr indent="-342900" lvl="1" marL="342900" rtl="0" algn="l">
              <a:lnSpc>
                <a:spcPct val="100000"/>
              </a:lnSpc>
              <a:spcBef>
                <a:spcPts val="0"/>
              </a:spcBef>
              <a:spcAft>
                <a:spcPts val="0"/>
              </a:spcAft>
              <a:buClr>
                <a:schemeClr val="dk2"/>
              </a:buClr>
              <a:buSzPts val="2000"/>
              <a:buFont typeface="Arial"/>
              <a:buChar char="•"/>
            </a:pPr>
            <a:r>
              <a:rPr i="0" lang="en-US" sz="2200">
                <a:solidFill>
                  <a:schemeClr val="dk2"/>
                </a:solidFill>
                <a:latin typeface="Calibri"/>
                <a:ea typeface="Calibri"/>
                <a:cs typeface="Calibri"/>
                <a:sym typeface="Calibri"/>
              </a:rPr>
              <a:t>Device or implant should be replaced if the client wishes to continue use.</a:t>
            </a:r>
            <a:endParaRPr/>
          </a:p>
          <a:p>
            <a:pPr indent="-342900" lvl="1" marL="342900" rtl="0" algn="l">
              <a:lnSpc>
                <a:spcPct val="100000"/>
              </a:lnSpc>
              <a:spcBef>
                <a:spcPts val="0"/>
              </a:spcBef>
              <a:spcAft>
                <a:spcPts val="0"/>
              </a:spcAft>
              <a:buClr>
                <a:schemeClr val="dk2"/>
              </a:buClr>
              <a:buSzPts val="2000"/>
              <a:buFont typeface="Arial"/>
              <a:buChar char="•"/>
            </a:pPr>
            <a:r>
              <a:rPr lang="en-US" sz="2200">
                <a:solidFill>
                  <a:schemeClr val="dk2"/>
                </a:solidFill>
                <a:latin typeface="Calibri"/>
                <a:ea typeface="Calibri"/>
                <a:cs typeface="Calibri"/>
                <a:sym typeface="Calibri"/>
              </a:rPr>
              <a:t>IUDs and implants can be replaced at the same time of removal if the client desires to continue use.</a:t>
            </a:r>
            <a:endParaRPr i="0" sz="2200">
              <a:solidFill>
                <a:schemeClr val="dk2"/>
              </a:solidFill>
              <a:latin typeface="Calibri"/>
              <a:ea typeface="Calibri"/>
              <a:cs typeface="Calibri"/>
              <a:sym typeface="Calibri"/>
            </a:endParaRPr>
          </a:p>
          <a:p>
            <a:pPr indent="-342900" lvl="1" marL="352425" rtl="0" algn="l">
              <a:lnSpc>
                <a:spcPct val="100000"/>
              </a:lnSpc>
              <a:spcBef>
                <a:spcPts val="0"/>
              </a:spcBef>
              <a:spcAft>
                <a:spcPts val="0"/>
              </a:spcAft>
              <a:buClr>
                <a:schemeClr val="dk2"/>
              </a:buClr>
              <a:buSzPts val="1800"/>
              <a:buFont typeface="Arial"/>
              <a:buChar char="•"/>
            </a:pPr>
            <a:r>
              <a:rPr b="1" i="0" lang="en-US" sz="2200">
                <a:solidFill>
                  <a:schemeClr val="dk2"/>
                </a:solidFill>
                <a:latin typeface="Calibri"/>
                <a:ea typeface="Calibri"/>
                <a:cs typeface="Calibri"/>
                <a:sym typeface="Calibri"/>
              </a:rPr>
              <a:t>Provision and access to LARCs is a critical aspect of ensuring rights-based family planning (including a full range of contraceptive methods) including in crisi</a:t>
            </a:r>
            <a:r>
              <a:rPr b="1" lang="en-US" sz="2200">
                <a:solidFill>
                  <a:schemeClr val="dk2"/>
                </a:solidFill>
                <a:latin typeface="Calibri"/>
                <a:ea typeface="Calibri"/>
                <a:cs typeface="Calibri"/>
                <a:sym typeface="Calibri"/>
              </a:rPr>
              <a:t>s </a:t>
            </a:r>
            <a:r>
              <a:rPr b="1" i="0" lang="en-US" sz="2200">
                <a:solidFill>
                  <a:schemeClr val="dk2"/>
                </a:solidFill>
                <a:latin typeface="Calibri"/>
                <a:ea typeface="Calibri"/>
                <a:cs typeface="Calibri"/>
                <a:sym typeface="Calibri"/>
              </a:rPr>
              <a:t>settings. </a:t>
            </a:r>
            <a:endParaRPr b="1" i="0" sz="2200">
              <a:solidFill>
                <a:schemeClr val="dk2"/>
              </a:solidFill>
              <a:latin typeface="Calibri"/>
              <a:ea typeface="Calibri"/>
              <a:cs typeface="Calibri"/>
              <a:sym typeface="Calibri"/>
            </a:endParaRPr>
          </a:p>
          <a:p>
            <a:pPr indent="-202311" lvl="0" marL="288036" rtl="0" algn="l">
              <a:lnSpc>
                <a:spcPct val="94000"/>
              </a:lnSpc>
              <a:spcBef>
                <a:spcPts val="1125"/>
              </a:spcBef>
              <a:spcAft>
                <a:spcPts val="0"/>
              </a:spcAft>
              <a:buClr>
                <a:schemeClr val="dk2"/>
              </a:buClr>
              <a:buSzPts val="1800"/>
              <a:buNone/>
            </a:pPr>
            <a:r>
              <a:t/>
            </a:r>
            <a:endParaRPr sz="2200">
              <a:latin typeface="Calibri"/>
              <a:ea typeface="Calibri"/>
              <a:cs typeface="Calibri"/>
              <a:sym typeface="Calibri"/>
            </a:endParaRPr>
          </a:p>
          <a:p>
            <a:pPr indent="-192786" lvl="0" marL="288036" rtl="0" algn="l">
              <a:lnSpc>
                <a:spcPct val="94000"/>
              </a:lnSpc>
              <a:spcBef>
                <a:spcPts val="1200"/>
              </a:spcBef>
              <a:spcAft>
                <a:spcPts val="0"/>
              </a:spcAft>
              <a:buClr>
                <a:schemeClr val="dk2"/>
              </a:buClr>
              <a:buSzPts val="2000"/>
              <a:buNone/>
            </a:pPr>
            <a:r>
              <a:t/>
            </a:r>
            <a:endParaRPr sz="2200"/>
          </a:p>
        </p:txBody>
      </p:sp>
      <p:sp>
        <p:nvSpPr>
          <p:cNvPr id="719" name="Google Shape;719;p9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9"/>
          <p:cNvSpPr txBox="1"/>
          <p:nvPr>
            <p:ph type="title"/>
          </p:nvPr>
        </p:nvSpPr>
        <p:spPr>
          <a:xfrm>
            <a:off x="815937" y="474101"/>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lang="en-US" sz="4400">
                <a:latin typeface="Calibri"/>
                <a:ea typeface="Calibri"/>
                <a:cs typeface="Calibri"/>
                <a:sym typeface="Calibri"/>
              </a:rPr>
              <a:t>Range of Humanitarian Crises </a:t>
            </a:r>
            <a:endParaRPr sz="4400">
              <a:latin typeface="Calibri"/>
              <a:ea typeface="Calibri"/>
              <a:cs typeface="Calibri"/>
              <a:sym typeface="Calibri"/>
            </a:endParaRPr>
          </a:p>
        </p:txBody>
      </p:sp>
      <p:grpSp>
        <p:nvGrpSpPr>
          <p:cNvPr descr="Chart showing examples of humanitarian crises. &#10;&#10;Natural disasters and human induced crises: tsunami vs. Syria crisis. &#10;&#10;Sudden and slow-onset: earthquake vs. drought. &#10;&#10;Short-term and protracted: floods vs. darfur. &#10;&#10;Rural and urban: earthquake in rural Pakistan vs. earthquake in Haiti. " id="268" name="Google Shape;268;p49"/>
          <p:cNvGrpSpPr/>
          <p:nvPr/>
        </p:nvGrpSpPr>
        <p:grpSpPr>
          <a:xfrm>
            <a:off x="815937" y="1542970"/>
            <a:ext cx="7591793" cy="3180714"/>
            <a:chOff x="146289" y="-221089"/>
            <a:chExt cx="8660937" cy="4240952"/>
          </a:xfrm>
        </p:grpSpPr>
        <p:sp>
          <p:nvSpPr>
            <p:cNvPr id="269" name="Google Shape;269;p49"/>
            <p:cNvSpPr txBox="1"/>
            <p:nvPr/>
          </p:nvSpPr>
          <p:spPr>
            <a:xfrm>
              <a:off x="146289" y="-221089"/>
              <a:ext cx="1473762" cy="2468300"/>
            </a:xfrm>
            <a:prstGeom prst="rect">
              <a:avLst/>
            </a:prstGeom>
            <a:solidFill>
              <a:srgbClr val="FBEDE7"/>
            </a:solidFill>
            <a:ln cap="flat" cmpd="sng" w="9525">
              <a:solidFill>
                <a:schemeClr val="accent4"/>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Natural  disasters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&amp;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Human induced crises</a:t>
              </a:r>
              <a:endParaRPr b="1" i="0" sz="2000" u="none" cap="none" strike="noStrike">
                <a:solidFill>
                  <a:schemeClr val="dk2"/>
                </a:solidFill>
                <a:latin typeface="Calibri"/>
                <a:ea typeface="Calibri"/>
                <a:cs typeface="Calibri"/>
                <a:sym typeface="Calibri"/>
              </a:endParaRPr>
            </a:p>
          </p:txBody>
        </p:sp>
        <p:sp>
          <p:nvSpPr>
            <p:cNvPr id="270" name="Google Shape;270;p49"/>
            <p:cNvSpPr/>
            <p:nvPr/>
          </p:nvSpPr>
          <p:spPr>
            <a:xfrm>
              <a:off x="170757" y="2295963"/>
              <a:ext cx="314110" cy="757395"/>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71" name="Google Shape;271;p49"/>
            <p:cNvSpPr/>
            <p:nvPr/>
          </p:nvSpPr>
          <p:spPr>
            <a:xfrm>
              <a:off x="484867" y="2431769"/>
              <a:ext cx="1712886" cy="1243178"/>
            </a:xfrm>
            <a:prstGeom prst="roundRect">
              <a:avLst>
                <a:gd fmla="val 10000" name="adj"/>
              </a:avLst>
            </a:prstGeom>
            <a:solidFill>
              <a:schemeClr val="lt1">
                <a:alpha val="88627"/>
              </a:schemeClr>
            </a:solidFill>
            <a:ln cap="flat" cmpd="sng" w="34925">
              <a:solidFill>
                <a:schemeClr val="accent4"/>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2" name="Google Shape;272;p49"/>
            <p:cNvSpPr txBox="1"/>
            <p:nvPr/>
          </p:nvSpPr>
          <p:spPr>
            <a:xfrm>
              <a:off x="521278" y="2468179"/>
              <a:ext cx="1640064" cy="1170356"/>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Tsunami </a:t>
              </a:r>
              <a:endParaRPr b="1" i="0" sz="20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vs </a:t>
              </a:r>
              <a:endParaRPr b="1" i="0" sz="20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Syria crisis</a:t>
              </a:r>
              <a:endParaRPr b="1" i="0" sz="2000" u="none" cap="none" strike="noStrike">
                <a:solidFill>
                  <a:schemeClr val="dk2"/>
                </a:solidFill>
                <a:latin typeface="Calibri"/>
                <a:ea typeface="Calibri"/>
                <a:cs typeface="Calibri"/>
                <a:sym typeface="Calibri"/>
              </a:endParaRPr>
            </a:p>
          </p:txBody>
        </p:sp>
        <p:sp>
          <p:nvSpPr>
            <p:cNvPr id="273" name="Google Shape;273;p49"/>
            <p:cNvSpPr txBox="1"/>
            <p:nvPr/>
          </p:nvSpPr>
          <p:spPr>
            <a:xfrm>
              <a:off x="2133130" y="-221089"/>
              <a:ext cx="1567727" cy="1978861"/>
            </a:xfrm>
            <a:prstGeom prst="rect">
              <a:avLst/>
            </a:prstGeom>
            <a:solidFill>
              <a:srgbClr val="E6EFF8"/>
            </a:solidFill>
            <a:ln cap="flat" cmpd="sng" w="9525">
              <a:solidFill>
                <a:schemeClr val="dk2"/>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Sudden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&amp;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Slow-onset</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p:txBody>
        </p:sp>
        <p:sp>
          <p:nvSpPr>
            <p:cNvPr id="274" name="Google Shape;274;p49"/>
            <p:cNvSpPr/>
            <p:nvPr/>
          </p:nvSpPr>
          <p:spPr>
            <a:xfrm>
              <a:off x="2338999" y="1757773"/>
              <a:ext cx="186393" cy="834665"/>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75" name="Google Shape;275;p49"/>
            <p:cNvSpPr/>
            <p:nvPr/>
          </p:nvSpPr>
          <p:spPr>
            <a:xfrm>
              <a:off x="2525393" y="1995996"/>
              <a:ext cx="1661579" cy="1192885"/>
            </a:xfrm>
            <a:prstGeom prst="roundRect">
              <a:avLst>
                <a:gd fmla="val 10000" name="adj"/>
              </a:avLst>
            </a:prstGeom>
            <a:solidFill>
              <a:schemeClr val="lt1">
                <a:alpha val="88627"/>
              </a:schemeClr>
            </a:solidFill>
            <a:ln cap="flat" cmpd="sng" w="349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6" name="Google Shape;276;p49"/>
            <p:cNvSpPr txBox="1"/>
            <p:nvPr/>
          </p:nvSpPr>
          <p:spPr>
            <a:xfrm>
              <a:off x="2565544" y="2003944"/>
              <a:ext cx="1591703" cy="1123009"/>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dk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Earthquake vs </a:t>
              </a:r>
              <a:endParaRPr b="1" i="0" sz="20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drought</a:t>
              </a:r>
              <a:endParaRPr b="1" i="0" sz="2000" u="none" cap="none" strike="noStrike">
                <a:solidFill>
                  <a:schemeClr val="dk2"/>
                </a:solidFill>
                <a:latin typeface="Calibri"/>
                <a:ea typeface="Calibri"/>
                <a:cs typeface="Calibri"/>
                <a:sym typeface="Calibri"/>
              </a:endParaRPr>
            </a:p>
            <a:p>
              <a:pPr indent="0" lvl="0" marL="214313" marR="0" rtl="0" algn="ctr">
                <a:lnSpc>
                  <a:spcPct val="90000"/>
                </a:lnSpc>
                <a:spcBef>
                  <a:spcPts val="0"/>
                </a:spcBef>
                <a:spcAft>
                  <a:spcPts val="0"/>
                </a:spcAft>
                <a:buClr>
                  <a:srgbClr val="000000"/>
                </a:buClr>
                <a:buSzPts val="1500"/>
                <a:buFont typeface="Arial"/>
                <a:buNone/>
              </a:pPr>
              <a:r>
                <a:t/>
              </a:r>
              <a:endParaRPr b="1" i="0" sz="1500" u="none" cap="none" strike="noStrike">
                <a:solidFill>
                  <a:schemeClr val="dk2"/>
                </a:solidFill>
                <a:latin typeface="Libre Franklin"/>
                <a:ea typeface="Libre Franklin"/>
                <a:cs typeface="Libre Franklin"/>
                <a:sym typeface="Libre Franklin"/>
              </a:endParaRPr>
            </a:p>
          </p:txBody>
        </p:sp>
        <p:sp>
          <p:nvSpPr>
            <p:cNvPr id="277" name="Google Shape;277;p49"/>
            <p:cNvSpPr/>
            <p:nvPr/>
          </p:nvSpPr>
          <p:spPr>
            <a:xfrm>
              <a:off x="4213937" y="111312"/>
              <a:ext cx="1664495" cy="1624373"/>
            </a:xfrm>
            <a:prstGeom prst="roundRect">
              <a:avLst>
                <a:gd fmla="val 10000" name="adj"/>
              </a:avLst>
            </a:prstGeom>
            <a:no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8" name="Google Shape;278;p49"/>
            <p:cNvSpPr txBox="1"/>
            <p:nvPr/>
          </p:nvSpPr>
          <p:spPr>
            <a:xfrm>
              <a:off x="4299042" y="-212365"/>
              <a:ext cx="1569343" cy="1978861"/>
            </a:xfrm>
            <a:prstGeom prst="rect">
              <a:avLst/>
            </a:prstGeom>
            <a:solidFill>
              <a:schemeClr val="accent6"/>
            </a:solidFill>
            <a:ln cap="flat" cmpd="sng" w="9525">
              <a:solidFill>
                <a:srgbClr val="7F7F7F"/>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Short-term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&amp;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Protracted</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p:txBody>
        </p:sp>
        <p:sp>
          <p:nvSpPr>
            <p:cNvPr id="279" name="Google Shape;279;p49"/>
            <p:cNvSpPr/>
            <p:nvPr/>
          </p:nvSpPr>
          <p:spPr>
            <a:xfrm>
              <a:off x="4380387" y="1735685"/>
              <a:ext cx="425458" cy="904112"/>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80" name="Google Shape;280;p49"/>
            <p:cNvSpPr/>
            <p:nvPr/>
          </p:nvSpPr>
          <p:spPr>
            <a:xfrm>
              <a:off x="4805845" y="2042418"/>
              <a:ext cx="1331596" cy="1194758"/>
            </a:xfrm>
            <a:prstGeom prst="roundRect">
              <a:avLst>
                <a:gd fmla="val 10000" name="adj"/>
              </a:avLst>
            </a:prstGeom>
            <a:solidFill>
              <a:schemeClr val="lt1">
                <a:alpha val="88627"/>
              </a:schemeClr>
            </a:solidFill>
            <a:ln cap="flat" cmpd="sng" w="34925">
              <a:solidFill>
                <a:srgbClr val="7F7F7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81" name="Google Shape;281;p49"/>
            <p:cNvSpPr txBox="1"/>
            <p:nvPr/>
          </p:nvSpPr>
          <p:spPr>
            <a:xfrm>
              <a:off x="4749302" y="2633070"/>
              <a:ext cx="1388140" cy="60959"/>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Floods </a:t>
              </a:r>
              <a:endParaRPr b="1" i="0" sz="20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vs </a:t>
              </a:r>
              <a:endParaRPr b="1" i="0" sz="20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Darfur</a:t>
              </a:r>
              <a:endParaRPr b="1" i="0" sz="2000" u="none" cap="none" strike="noStrike">
                <a:solidFill>
                  <a:schemeClr val="dk2"/>
                </a:solidFill>
                <a:latin typeface="Calibri"/>
                <a:ea typeface="Calibri"/>
                <a:cs typeface="Calibri"/>
                <a:sym typeface="Calibri"/>
              </a:endParaRPr>
            </a:p>
          </p:txBody>
        </p:sp>
        <p:sp>
          <p:nvSpPr>
            <p:cNvPr id="282" name="Google Shape;282;p49"/>
            <p:cNvSpPr/>
            <p:nvPr/>
          </p:nvSpPr>
          <p:spPr>
            <a:xfrm>
              <a:off x="6415619" y="1769932"/>
              <a:ext cx="91440" cy="1284652"/>
            </a:xfrm>
            <a:custGeom>
              <a:rect b="b" l="l" r="r" t="t"/>
              <a:pathLst>
                <a:path extrusionOk="0" h="120000" w="120000">
                  <a:moveTo>
                    <a:pt x="60000" y="0"/>
                  </a:moveTo>
                  <a:lnTo>
                    <a:pt x="60000" y="120000"/>
                  </a:lnTo>
                  <a:lnTo>
                    <a:pt x="99948" y="120000"/>
                  </a:lnTo>
                </a:path>
              </a:pathLst>
            </a:custGeom>
            <a:noFill/>
            <a:ln cap="flat" cmpd="sng" w="34925">
              <a:solidFill>
                <a:schemeClr val="accent5"/>
              </a:solidFill>
              <a:prstDash val="solid"/>
              <a:round/>
              <a:headEnd len="sm" w="sm" type="none"/>
              <a:tailEnd len="sm" w="sm" type="none"/>
            </a:ln>
          </p:spPr>
        </p:sp>
        <p:sp>
          <p:nvSpPr>
            <p:cNvPr id="283" name="Google Shape;283;p49"/>
            <p:cNvSpPr/>
            <p:nvPr/>
          </p:nvSpPr>
          <p:spPr>
            <a:xfrm>
              <a:off x="6491780" y="2089306"/>
              <a:ext cx="2315446" cy="1930557"/>
            </a:xfrm>
            <a:prstGeom prst="roundRect">
              <a:avLst>
                <a:gd fmla="val 10000" name="adj"/>
              </a:avLst>
            </a:prstGeom>
            <a:solidFill>
              <a:schemeClr val="lt1">
                <a:alpha val="88627"/>
              </a:schemeClr>
            </a:solidFill>
            <a:ln cap="flat" cmpd="sng" w="34925">
              <a:solidFill>
                <a:srgbClr val="759FBB"/>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84" name="Google Shape;284;p49"/>
            <p:cNvSpPr txBox="1"/>
            <p:nvPr/>
          </p:nvSpPr>
          <p:spPr>
            <a:xfrm>
              <a:off x="6500121" y="2170090"/>
              <a:ext cx="2202358" cy="1817469"/>
            </a:xfrm>
            <a:prstGeom prst="rect">
              <a:avLst/>
            </a:prstGeom>
            <a:noFill/>
            <a:ln>
              <a:noFill/>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Earthquake in rural Pakistan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vs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Earthquake in Haiti</a:t>
              </a:r>
              <a:endParaRPr b="1" i="0" sz="2000" u="none" cap="none" strike="noStrike">
                <a:solidFill>
                  <a:schemeClr val="dk2"/>
                </a:solidFill>
                <a:latin typeface="Calibri"/>
                <a:ea typeface="Calibri"/>
                <a:cs typeface="Calibri"/>
                <a:sym typeface="Calibri"/>
              </a:endParaRPr>
            </a:p>
          </p:txBody>
        </p:sp>
      </p:grpSp>
      <p:sp>
        <p:nvSpPr>
          <p:cNvPr id="285" name="Google Shape;285;p49"/>
          <p:cNvSpPr/>
          <p:nvPr/>
        </p:nvSpPr>
        <p:spPr>
          <a:xfrm>
            <a:off x="1447174" y="5106048"/>
            <a:ext cx="6264020" cy="1091231"/>
          </a:xfrm>
          <a:prstGeom prst="roundRect">
            <a:avLst>
              <a:gd fmla="val 16667" name="adj"/>
            </a:avLst>
          </a:prstGeom>
          <a:solidFill>
            <a:schemeClr val="accent1"/>
          </a:solidFill>
          <a:ln cap="flat" cmpd="sng" w="34925">
            <a:solidFill>
              <a:srgbClr val="66666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2F2F2"/>
                </a:solidFill>
                <a:latin typeface="Calibri"/>
                <a:ea typeface="Calibri"/>
                <a:cs typeface="Calibri"/>
                <a:sym typeface="Calibri"/>
              </a:rPr>
              <a:t>Overall increasing in numbers and in complexity </a:t>
            </a:r>
            <a:endParaRPr b="1" i="0" sz="2800" u="none" cap="none" strike="noStrike">
              <a:solidFill>
                <a:srgbClr val="F2F2F2"/>
              </a:solidFill>
              <a:latin typeface="Calibri"/>
              <a:ea typeface="Calibri"/>
              <a:cs typeface="Calibri"/>
              <a:sym typeface="Calibri"/>
            </a:endParaRPr>
          </a:p>
        </p:txBody>
      </p:sp>
      <p:sp>
        <p:nvSpPr>
          <p:cNvPr id="286" name="Google Shape;286;p49"/>
          <p:cNvSpPr txBox="1"/>
          <p:nvPr>
            <p:ph idx="12" type="sldNum"/>
          </p:nvPr>
        </p:nvSpPr>
        <p:spPr>
          <a:xfrm>
            <a:off x="7442850" y="631721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t>‹#›</a:t>
            </a:fld>
            <a:endParaRPr sz="1200"/>
          </a:p>
        </p:txBody>
      </p:sp>
      <p:sp>
        <p:nvSpPr>
          <p:cNvPr id="287" name="Google Shape;287;p49"/>
          <p:cNvSpPr txBox="1"/>
          <p:nvPr/>
        </p:nvSpPr>
        <p:spPr>
          <a:xfrm>
            <a:off x="6279999" y="1542970"/>
            <a:ext cx="1261751" cy="1501620"/>
          </a:xfrm>
          <a:prstGeom prst="rect">
            <a:avLst/>
          </a:prstGeom>
          <a:solidFill>
            <a:schemeClr val="dk2"/>
          </a:solidFill>
          <a:ln cap="flat" cmpd="sng" w="9525">
            <a:solidFill>
              <a:schemeClr val="accent2"/>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Rural </a:t>
            </a:r>
            <a:endParaRPr b="1"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&amp; </a:t>
            </a:r>
            <a:endParaRPr b="1"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Urban</a:t>
            </a:r>
            <a:endParaRPr b="1" i="0" sz="2000" u="none" cap="none" strike="noStrike">
              <a:solidFill>
                <a:schemeClr val="lt1"/>
              </a:solidFill>
              <a:latin typeface="Calibri"/>
              <a:ea typeface="Calibri"/>
              <a:cs typeface="Calibri"/>
              <a:sym typeface="Calibri"/>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94"/>
          <p:cNvSpPr txBox="1"/>
          <p:nvPr>
            <p:ph type="title"/>
          </p:nvPr>
        </p:nvSpPr>
        <p:spPr>
          <a:xfrm>
            <a:off x="738253" y="459549"/>
            <a:ext cx="5400675" cy="11144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Summary</a:t>
            </a:r>
            <a:endParaRPr sz="4400">
              <a:latin typeface="Calibri"/>
              <a:ea typeface="Calibri"/>
              <a:cs typeface="Calibri"/>
              <a:sym typeface="Calibri"/>
            </a:endParaRPr>
          </a:p>
        </p:txBody>
      </p:sp>
      <p:sp>
        <p:nvSpPr>
          <p:cNvPr id="726" name="Google Shape;726;p94"/>
          <p:cNvSpPr txBox="1"/>
          <p:nvPr>
            <p:ph idx="1" type="body"/>
          </p:nvPr>
        </p:nvSpPr>
        <p:spPr>
          <a:xfrm>
            <a:off x="964504" y="1781215"/>
            <a:ext cx="7578247" cy="4181174"/>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2000"/>
              <a:buChar char="■"/>
            </a:pPr>
            <a:r>
              <a:rPr lang="en-US" sz="2800">
                <a:solidFill>
                  <a:schemeClr val="dk2"/>
                </a:solidFill>
                <a:latin typeface="Calibri"/>
                <a:ea typeface="Calibri"/>
                <a:cs typeface="Calibri"/>
                <a:sym typeface="Calibri"/>
              </a:rPr>
              <a:t>LARCs are over 99 percent effective at preventing pregnancy and can be used by almost all women, including postpartum and postabortion, and among adolescents and those who have never had children.</a:t>
            </a:r>
            <a:endParaRPr sz="2800">
              <a:solidFill>
                <a:schemeClr val="dk2"/>
              </a:solidFill>
              <a:latin typeface="Calibri"/>
              <a:ea typeface="Calibri"/>
              <a:cs typeface="Calibri"/>
              <a:sym typeface="Calibri"/>
            </a:endParaRPr>
          </a:p>
          <a:p>
            <a:pPr indent="-288036" lvl="0" marL="288036" rtl="0" algn="l">
              <a:lnSpc>
                <a:spcPct val="94000"/>
              </a:lnSpc>
              <a:spcBef>
                <a:spcPts val="825"/>
              </a:spcBef>
              <a:spcAft>
                <a:spcPts val="0"/>
              </a:spcAft>
              <a:buClr>
                <a:schemeClr val="dk2"/>
              </a:buClr>
              <a:buSzPts val="2000"/>
              <a:buFont typeface="Arial"/>
              <a:buChar char="■"/>
            </a:pPr>
            <a:r>
              <a:rPr lang="en-US" sz="2800">
                <a:solidFill>
                  <a:schemeClr val="dk2"/>
                </a:solidFill>
                <a:latin typeface="Calibri"/>
                <a:ea typeface="Calibri"/>
                <a:cs typeface="Calibri"/>
                <a:sym typeface="Calibri"/>
              </a:rPr>
              <a:t>LARCs </a:t>
            </a:r>
            <a:r>
              <a:rPr b="1" lang="en-US" sz="2800">
                <a:solidFill>
                  <a:schemeClr val="accent1"/>
                </a:solidFill>
                <a:latin typeface="Calibri"/>
                <a:ea typeface="Calibri"/>
                <a:cs typeface="Calibri"/>
                <a:sym typeface="Calibri"/>
              </a:rPr>
              <a:t>are safe, highly effective, long-acting,  and reversible </a:t>
            </a:r>
            <a:r>
              <a:rPr lang="en-US" sz="2800">
                <a:solidFill>
                  <a:schemeClr val="dk2"/>
                </a:solidFill>
                <a:latin typeface="Calibri"/>
                <a:ea typeface="Calibri"/>
                <a:cs typeface="Calibri"/>
                <a:sym typeface="Calibri"/>
              </a:rPr>
              <a:t>and require little to no maintenance.</a:t>
            </a:r>
            <a:endParaRPr sz="2800">
              <a:solidFill>
                <a:schemeClr val="dk2"/>
              </a:solidFill>
              <a:latin typeface="Calibri"/>
              <a:ea typeface="Calibri"/>
              <a:cs typeface="Calibri"/>
              <a:sym typeface="Calibri"/>
            </a:endParaRPr>
          </a:p>
          <a:p>
            <a:pPr indent="-161036" lvl="0" marL="288036" rtl="0" algn="l">
              <a:lnSpc>
                <a:spcPct val="94000"/>
              </a:lnSpc>
              <a:spcBef>
                <a:spcPts val="825"/>
              </a:spcBef>
              <a:spcAft>
                <a:spcPts val="0"/>
              </a:spcAft>
              <a:buClr>
                <a:schemeClr val="dk2"/>
              </a:buClr>
              <a:buSzPts val="2000"/>
              <a:buNone/>
            </a:pPr>
            <a:r>
              <a:t/>
            </a:r>
            <a:endParaRPr>
              <a:latin typeface="Arial"/>
              <a:ea typeface="Arial"/>
              <a:cs typeface="Arial"/>
              <a:sym typeface="Arial"/>
            </a:endParaRPr>
          </a:p>
          <a:p>
            <a:pPr indent="-192786" lvl="0" marL="288036" rtl="0" algn="l">
              <a:lnSpc>
                <a:spcPct val="94000"/>
              </a:lnSpc>
              <a:spcBef>
                <a:spcPts val="900"/>
              </a:spcBef>
              <a:spcAft>
                <a:spcPts val="0"/>
              </a:spcAft>
              <a:buClr>
                <a:schemeClr val="dk2"/>
              </a:buClr>
              <a:buSzPts val="2000"/>
              <a:buNone/>
            </a:pPr>
            <a:r>
              <a:t/>
            </a:r>
            <a:endParaRPr/>
          </a:p>
          <a:p>
            <a:pPr indent="-192786" lvl="0" marL="288036" rtl="0" algn="l">
              <a:lnSpc>
                <a:spcPct val="94000"/>
              </a:lnSpc>
              <a:spcBef>
                <a:spcPts val="900"/>
              </a:spcBef>
              <a:spcAft>
                <a:spcPts val="0"/>
              </a:spcAft>
              <a:buClr>
                <a:schemeClr val="dk2"/>
              </a:buClr>
              <a:buSzPts val="2000"/>
              <a:buNone/>
            </a:pPr>
            <a:r>
              <a:t/>
            </a:r>
            <a:endParaRPr/>
          </a:p>
          <a:p>
            <a:pPr indent="-192786" lvl="0" marL="288036" rtl="0" algn="l">
              <a:lnSpc>
                <a:spcPct val="94000"/>
              </a:lnSpc>
              <a:spcBef>
                <a:spcPts val="900"/>
              </a:spcBef>
              <a:spcAft>
                <a:spcPts val="0"/>
              </a:spcAft>
              <a:buClr>
                <a:schemeClr val="dk2"/>
              </a:buClr>
              <a:buSzPts val="2000"/>
              <a:buNone/>
            </a:pPr>
            <a:r>
              <a:t/>
            </a:r>
            <a:endParaRPr/>
          </a:p>
          <a:p>
            <a:pPr indent="-192786" lvl="0" marL="288036" rtl="0" algn="l">
              <a:lnSpc>
                <a:spcPct val="94000"/>
              </a:lnSpc>
              <a:spcBef>
                <a:spcPts val="900"/>
              </a:spcBef>
              <a:spcAft>
                <a:spcPts val="0"/>
              </a:spcAft>
              <a:buClr>
                <a:schemeClr val="dk2"/>
              </a:buClr>
              <a:buSzPts val="2000"/>
              <a:buNone/>
            </a:pPr>
            <a:r>
              <a:t/>
            </a:r>
            <a:endParaRPr/>
          </a:p>
          <a:p>
            <a:pPr indent="-192786" lvl="0" marL="288036" rtl="0" algn="l">
              <a:lnSpc>
                <a:spcPct val="94000"/>
              </a:lnSpc>
              <a:spcBef>
                <a:spcPts val="900"/>
              </a:spcBef>
              <a:spcAft>
                <a:spcPts val="0"/>
              </a:spcAft>
              <a:buClr>
                <a:schemeClr val="dk2"/>
              </a:buClr>
              <a:buSzPts val="2000"/>
              <a:buNone/>
            </a:pPr>
            <a:r>
              <a:t/>
            </a:r>
            <a:endParaRPr/>
          </a:p>
        </p:txBody>
      </p:sp>
      <p:sp>
        <p:nvSpPr>
          <p:cNvPr id="727" name="Google Shape;727;p9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95"/>
          <p:cNvSpPr txBox="1"/>
          <p:nvPr>
            <p:ph type="ctrTitle"/>
          </p:nvPr>
        </p:nvSpPr>
        <p:spPr>
          <a:xfrm>
            <a:off x="130629" y="366148"/>
            <a:ext cx="8882742" cy="1470025"/>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90000"/>
              </a:lnSpc>
              <a:spcBef>
                <a:spcPts val="0"/>
              </a:spcBef>
              <a:spcAft>
                <a:spcPts val="0"/>
              </a:spcAft>
              <a:buClr>
                <a:schemeClr val="accent1"/>
              </a:buClr>
              <a:buSzPct val="168350"/>
              <a:buFont typeface="Calibri"/>
              <a:buNone/>
            </a:pPr>
            <a:br>
              <a:rPr lang="en-US" sz="4900" cap="small"/>
            </a:br>
            <a:br>
              <a:rPr lang="en-US" sz="4900" cap="small"/>
            </a:br>
            <a:r>
              <a:rPr lang="en-US" sz="4900" cap="small"/>
              <a:t>SESSION 6: </a:t>
            </a:r>
            <a:r>
              <a:rPr lang="en-US" sz="4900">
                <a:solidFill>
                  <a:schemeClr val="dk2"/>
                </a:solidFill>
                <a:latin typeface="Calibri"/>
                <a:ea typeface="Calibri"/>
                <a:cs typeface="Calibri"/>
                <a:sym typeface="Calibri"/>
              </a:rPr>
              <a:t>INFECTION PREVENTION FOR PROVISION OF LARC SERVICES</a:t>
            </a:r>
            <a:br>
              <a:rPr lang="en-US" sz="4900" cap="small"/>
            </a:br>
            <a:br>
              <a:rPr lang="en-US" cap="small"/>
            </a:br>
            <a:endParaRPr/>
          </a:p>
        </p:txBody>
      </p:sp>
      <p:sp>
        <p:nvSpPr>
          <p:cNvPr id="733" name="Google Shape;733;p9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lang="en-US">
                <a:solidFill>
                  <a:schemeClr val="dk2"/>
                </a:solidFill>
              </a:rPr>
              <a:t>Unit 2 </a:t>
            </a:r>
            <a:endParaRPr b="1"/>
          </a:p>
        </p:txBody>
      </p:sp>
      <p:sp>
        <p:nvSpPr>
          <p:cNvPr id="734" name="Google Shape;734;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pic>
        <p:nvPicPr>
          <p:cNvPr descr="jhpiego logo. " id="735" name="Google Shape;735;p95"/>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736" name="Google Shape;736;p95"/>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96"/>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lang="en-US" sz="4400">
                <a:latin typeface="Calibri"/>
                <a:ea typeface="Calibri"/>
                <a:cs typeface="Calibri"/>
                <a:sym typeface="Calibri"/>
              </a:rPr>
              <a:t>Session 6 Objectives </a:t>
            </a:r>
            <a:endParaRPr sz="4400"/>
          </a:p>
        </p:txBody>
      </p:sp>
      <p:sp>
        <p:nvSpPr>
          <p:cNvPr id="742" name="Google Shape;742;p96"/>
          <p:cNvSpPr txBox="1"/>
          <p:nvPr>
            <p:ph idx="1" type="body"/>
          </p:nvPr>
        </p:nvSpPr>
        <p:spPr>
          <a:xfrm>
            <a:off x="457200" y="1371600"/>
            <a:ext cx="8229600" cy="43434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SzPts val="2400"/>
              <a:buNone/>
            </a:pPr>
            <a:r>
              <a:rPr lang="en-US" sz="2800">
                <a:solidFill>
                  <a:schemeClr val="dk2"/>
                </a:solidFill>
                <a:latin typeface="Calibri"/>
                <a:ea typeface="Calibri"/>
                <a:cs typeface="Calibri"/>
                <a:sym typeface="Calibri"/>
              </a:rPr>
              <a:t>By the end of the session, participants will be able to: </a:t>
            </a:r>
            <a:endParaRPr/>
          </a:p>
          <a:p>
            <a:pPr indent="-171450" lvl="1" marL="685800" rtl="0" algn="l">
              <a:lnSpc>
                <a:spcPct val="94000"/>
              </a:lnSpc>
              <a:spcBef>
                <a:spcPts val="600"/>
              </a:spcBef>
              <a:spcAft>
                <a:spcPts val="0"/>
              </a:spcAft>
              <a:buSzPts val="2000"/>
              <a:buChar char="•"/>
            </a:pPr>
            <a:r>
              <a:rPr lang="en-US" sz="2800">
                <a:solidFill>
                  <a:schemeClr val="dk2"/>
                </a:solidFill>
                <a:latin typeface="Calibri"/>
                <a:ea typeface="Calibri"/>
                <a:cs typeface="Calibri"/>
                <a:sym typeface="Calibri"/>
              </a:rPr>
              <a:t>Describe standard precautions for infection control and prevention</a:t>
            </a:r>
            <a:endParaRPr/>
          </a:p>
          <a:p>
            <a:pPr indent="-171450" lvl="1" marL="685800" rtl="0" algn="l">
              <a:lnSpc>
                <a:spcPct val="94000"/>
              </a:lnSpc>
              <a:spcBef>
                <a:spcPts val="600"/>
              </a:spcBef>
              <a:spcAft>
                <a:spcPts val="0"/>
              </a:spcAft>
              <a:buSzPts val="2000"/>
              <a:buChar char="•"/>
            </a:pPr>
            <a:r>
              <a:rPr lang="en-US" sz="2800">
                <a:solidFill>
                  <a:schemeClr val="dk2"/>
                </a:solidFill>
                <a:latin typeface="Calibri"/>
                <a:ea typeface="Calibri"/>
                <a:cs typeface="Calibri"/>
                <a:sym typeface="Calibri"/>
              </a:rPr>
              <a:t>Demonstrate the steps for handling and processing instruments</a:t>
            </a:r>
            <a:endParaRPr/>
          </a:p>
          <a:p>
            <a:pPr indent="-171450" lvl="1" marL="685800" rtl="0" algn="l">
              <a:lnSpc>
                <a:spcPct val="94000"/>
              </a:lnSpc>
              <a:spcBef>
                <a:spcPts val="600"/>
              </a:spcBef>
              <a:spcAft>
                <a:spcPts val="0"/>
              </a:spcAft>
              <a:buSzPts val="2000"/>
              <a:buChar char="•"/>
            </a:pPr>
            <a:r>
              <a:rPr lang="en-US" sz="2800">
                <a:solidFill>
                  <a:schemeClr val="dk2"/>
                </a:solidFill>
                <a:latin typeface="Calibri"/>
                <a:ea typeface="Calibri"/>
                <a:cs typeface="Calibri"/>
                <a:sym typeface="Calibri"/>
              </a:rPr>
              <a:t>Explain how to handle, segregate, and dispose of contaminated and non-contaminated waste</a:t>
            </a:r>
            <a:endParaRPr/>
          </a:p>
          <a:p>
            <a:pPr indent="-171450" lvl="1" marL="685800" rtl="0" algn="l">
              <a:lnSpc>
                <a:spcPct val="94000"/>
              </a:lnSpc>
              <a:spcBef>
                <a:spcPts val="600"/>
              </a:spcBef>
              <a:spcAft>
                <a:spcPts val="0"/>
              </a:spcAft>
              <a:buSzPts val="2000"/>
              <a:buChar char="•"/>
            </a:pPr>
            <a:r>
              <a:rPr lang="en-US" sz="2800">
                <a:solidFill>
                  <a:schemeClr val="dk2"/>
                </a:solidFill>
                <a:latin typeface="Calibri"/>
                <a:ea typeface="Calibri"/>
                <a:cs typeface="Calibri"/>
                <a:sym typeface="Calibri"/>
              </a:rPr>
              <a:t>Describe infection prevention practices recommended for the provision of LARC services</a:t>
            </a:r>
            <a:endParaRPr/>
          </a:p>
          <a:p>
            <a:pPr indent="0" lvl="0" marL="76200" rtl="0" algn="l">
              <a:lnSpc>
                <a:spcPct val="94000"/>
              </a:lnSpc>
              <a:spcBef>
                <a:spcPts val="750"/>
              </a:spcBef>
              <a:spcAft>
                <a:spcPts val="0"/>
              </a:spcAft>
              <a:buSzPts val="2400"/>
              <a:buNone/>
            </a:pPr>
            <a:r>
              <a:t/>
            </a:r>
            <a:endParaRPr/>
          </a:p>
        </p:txBody>
      </p:sp>
      <p:sp>
        <p:nvSpPr>
          <p:cNvPr id="743" name="Google Shape;743;p96"/>
          <p:cNvSpPr txBox="1"/>
          <p:nvPr>
            <p:ph idx="12" type="sldNum"/>
          </p:nvPr>
        </p:nvSpPr>
        <p:spPr>
          <a:xfrm>
            <a:off x="7364044" y="6198493"/>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7"/>
          <p:cNvSpPr txBox="1"/>
          <p:nvPr>
            <p:ph type="title"/>
          </p:nvPr>
        </p:nvSpPr>
        <p:spPr>
          <a:xfrm>
            <a:off x="419725" y="585788"/>
            <a:ext cx="8304550"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Arial"/>
              <a:buNone/>
            </a:pPr>
            <a:r>
              <a:rPr lang="en-US" sz="4400">
                <a:latin typeface="Calibri"/>
                <a:ea typeface="Calibri"/>
                <a:cs typeface="Calibri"/>
                <a:sym typeface="Calibri"/>
              </a:rPr>
              <a:t>Infection Prevention Overview</a:t>
            </a:r>
            <a:endParaRPr sz="4400">
              <a:latin typeface="Calibri"/>
              <a:ea typeface="Calibri"/>
              <a:cs typeface="Calibri"/>
              <a:sym typeface="Calibri"/>
            </a:endParaRPr>
          </a:p>
        </p:txBody>
      </p:sp>
      <p:sp>
        <p:nvSpPr>
          <p:cNvPr id="750" name="Google Shape;750;p97"/>
          <p:cNvSpPr txBox="1"/>
          <p:nvPr>
            <p:ph idx="1" type="body"/>
          </p:nvPr>
        </p:nvSpPr>
        <p:spPr>
          <a:xfrm>
            <a:off x="419725" y="1828799"/>
            <a:ext cx="8184629" cy="3552669"/>
          </a:xfrm>
          <a:prstGeom prst="rect">
            <a:avLst/>
          </a:prstGeom>
          <a:noFill/>
          <a:ln>
            <a:noFill/>
          </a:ln>
        </p:spPr>
        <p:txBody>
          <a:bodyPr anchorCtr="0" anchor="t" bIns="34275" lIns="68550" spcFirstLastPara="1" rIns="68550" wrap="square" tIns="34275">
            <a:noAutofit/>
          </a:bodyPr>
          <a:lstStyle/>
          <a:p>
            <a:pPr indent="0" lvl="0" marL="0" rtl="0" algn="l">
              <a:lnSpc>
                <a:spcPct val="84000"/>
              </a:lnSpc>
              <a:spcBef>
                <a:spcPts val="0"/>
              </a:spcBef>
              <a:spcAft>
                <a:spcPts val="0"/>
              </a:spcAft>
              <a:buClr>
                <a:schemeClr val="dk2"/>
              </a:buClr>
              <a:buSzPts val="2800"/>
              <a:buNone/>
            </a:pPr>
            <a:r>
              <a:rPr lang="en-US" sz="2800">
                <a:solidFill>
                  <a:schemeClr val="dk2"/>
                </a:solidFill>
                <a:latin typeface="Calibri"/>
                <a:ea typeface="Calibri"/>
                <a:cs typeface="Calibri"/>
                <a:sym typeface="Calibri"/>
              </a:rPr>
              <a:t>Presentation Outline:</a:t>
            </a:r>
            <a:endParaRPr/>
          </a:p>
          <a:p>
            <a:pPr indent="0" lvl="0" marL="0" rtl="0" algn="l">
              <a:lnSpc>
                <a:spcPct val="84000"/>
              </a:lnSpc>
              <a:spcBef>
                <a:spcPts val="0"/>
              </a:spcBef>
              <a:spcAft>
                <a:spcPts val="0"/>
              </a:spcAft>
              <a:buClr>
                <a:schemeClr val="dk2"/>
              </a:buClr>
              <a:buSzPts val="2800"/>
              <a:buNone/>
            </a:pPr>
            <a:r>
              <a:t/>
            </a:r>
            <a:endParaRPr sz="2800">
              <a:solidFill>
                <a:schemeClr val="dk2"/>
              </a:solidFill>
              <a:latin typeface="Calibri"/>
              <a:ea typeface="Calibri"/>
              <a:cs typeface="Calibri"/>
              <a:sym typeface="Calibri"/>
            </a:endParaRPr>
          </a:p>
          <a:p>
            <a:pPr indent="-342900" lvl="1" marL="800100" rtl="0" algn="l">
              <a:lnSpc>
                <a:spcPct val="84000"/>
              </a:lnSpc>
              <a:spcBef>
                <a:spcPts val="0"/>
              </a:spcBef>
              <a:spcAft>
                <a:spcPts val="0"/>
              </a:spcAft>
              <a:buClr>
                <a:schemeClr val="dk2"/>
              </a:buClr>
              <a:buSzPts val="2800"/>
              <a:buFont typeface="Arial"/>
              <a:buChar char="•"/>
            </a:pPr>
            <a:r>
              <a:rPr lang="en-US" sz="2800">
                <a:solidFill>
                  <a:schemeClr val="dk2"/>
                </a:solidFill>
                <a:latin typeface="Calibri"/>
                <a:ea typeface="Calibri"/>
                <a:cs typeface="Calibri"/>
                <a:sym typeface="Calibri"/>
              </a:rPr>
              <a:t>The infection transmission cycle</a:t>
            </a:r>
            <a:endParaRPr sz="2800">
              <a:solidFill>
                <a:schemeClr val="dk2"/>
              </a:solidFill>
              <a:latin typeface="Calibri"/>
              <a:ea typeface="Calibri"/>
              <a:cs typeface="Calibri"/>
              <a:sym typeface="Calibri"/>
            </a:endParaRPr>
          </a:p>
          <a:p>
            <a:pPr indent="-342900" lvl="1" marL="800100" rtl="0" algn="l">
              <a:lnSpc>
                <a:spcPct val="84000"/>
              </a:lnSpc>
              <a:spcBef>
                <a:spcPts val="0"/>
              </a:spcBef>
              <a:spcAft>
                <a:spcPts val="0"/>
              </a:spcAft>
              <a:buClr>
                <a:schemeClr val="dk2"/>
              </a:buClr>
              <a:buSzPts val="2800"/>
              <a:buFont typeface="Arial"/>
              <a:buChar char="•"/>
            </a:pPr>
            <a:r>
              <a:rPr lang="en-US" sz="2800">
                <a:solidFill>
                  <a:schemeClr val="dk2"/>
                </a:solidFill>
                <a:latin typeface="Calibri"/>
                <a:ea typeface="Calibri"/>
                <a:cs typeface="Calibri"/>
                <a:sym typeface="Calibri"/>
              </a:rPr>
              <a:t>Standard precautions </a:t>
            </a:r>
            <a:endParaRPr sz="2800">
              <a:solidFill>
                <a:schemeClr val="dk2"/>
              </a:solidFill>
              <a:latin typeface="Calibri"/>
              <a:ea typeface="Calibri"/>
              <a:cs typeface="Calibri"/>
              <a:sym typeface="Calibri"/>
            </a:endParaRPr>
          </a:p>
          <a:p>
            <a:pPr indent="-342900" lvl="1" marL="800100" rtl="0" algn="l">
              <a:lnSpc>
                <a:spcPct val="84000"/>
              </a:lnSpc>
              <a:spcBef>
                <a:spcPts val="0"/>
              </a:spcBef>
              <a:spcAft>
                <a:spcPts val="0"/>
              </a:spcAft>
              <a:buClr>
                <a:schemeClr val="dk2"/>
              </a:buClr>
              <a:buSzPts val="2800"/>
              <a:buFont typeface="Arial"/>
              <a:buChar char="•"/>
            </a:pPr>
            <a:r>
              <a:rPr lang="en-US" sz="2800">
                <a:solidFill>
                  <a:schemeClr val="dk2"/>
                </a:solidFill>
                <a:latin typeface="Calibri"/>
                <a:ea typeface="Calibri"/>
                <a:cs typeface="Calibri"/>
                <a:sym typeface="Calibri"/>
              </a:rPr>
              <a:t>Steps for instrument processing</a:t>
            </a:r>
            <a:endParaRPr sz="2800">
              <a:solidFill>
                <a:schemeClr val="dk2"/>
              </a:solidFill>
              <a:latin typeface="Calibri"/>
              <a:ea typeface="Calibri"/>
              <a:cs typeface="Calibri"/>
              <a:sym typeface="Calibri"/>
            </a:endParaRPr>
          </a:p>
          <a:p>
            <a:pPr indent="-342900" lvl="1" marL="800100" rtl="0" algn="l">
              <a:lnSpc>
                <a:spcPct val="84000"/>
              </a:lnSpc>
              <a:spcBef>
                <a:spcPts val="0"/>
              </a:spcBef>
              <a:spcAft>
                <a:spcPts val="0"/>
              </a:spcAft>
              <a:buClr>
                <a:schemeClr val="dk2"/>
              </a:buClr>
              <a:buSzPts val="2800"/>
              <a:buFont typeface="Arial"/>
              <a:buChar char="•"/>
            </a:pPr>
            <a:r>
              <a:rPr lang="en-US" sz="2800">
                <a:solidFill>
                  <a:schemeClr val="dk2"/>
                </a:solidFill>
                <a:latin typeface="Calibri"/>
                <a:ea typeface="Calibri"/>
                <a:cs typeface="Calibri"/>
                <a:sym typeface="Calibri"/>
              </a:rPr>
              <a:t>Waste management and safe handling of sharps</a:t>
            </a:r>
            <a:endParaRPr sz="2800">
              <a:solidFill>
                <a:schemeClr val="dk2"/>
              </a:solidFill>
              <a:latin typeface="Calibri"/>
              <a:ea typeface="Calibri"/>
              <a:cs typeface="Calibri"/>
              <a:sym typeface="Calibri"/>
            </a:endParaRPr>
          </a:p>
          <a:p>
            <a:pPr indent="-342900" lvl="1" marL="800100" rtl="0" algn="l">
              <a:lnSpc>
                <a:spcPct val="84000"/>
              </a:lnSpc>
              <a:spcBef>
                <a:spcPts val="0"/>
              </a:spcBef>
              <a:spcAft>
                <a:spcPts val="0"/>
              </a:spcAft>
              <a:buClr>
                <a:schemeClr val="dk2"/>
              </a:buClr>
              <a:buSzPts val="2800"/>
              <a:buFont typeface="Arial"/>
              <a:buChar char="•"/>
            </a:pPr>
            <a:r>
              <a:rPr lang="en-US" sz="2800">
                <a:solidFill>
                  <a:schemeClr val="dk2"/>
                </a:solidFill>
                <a:latin typeface="Calibri"/>
                <a:ea typeface="Calibri"/>
                <a:cs typeface="Calibri"/>
                <a:sym typeface="Calibri"/>
              </a:rPr>
              <a:t>Infection prevention practices during LARC insertion and removal procedures</a:t>
            </a:r>
            <a:endParaRPr sz="2800">
              <a:solidFill>
                <a:schemeClr val="dk2"/>
              </a:solidFill>
              <a:latin typeface="Calibri"/>
              <a:ea typeface="Calibri"/>
              <a:cs typeface="Calibri"/>
              <a:sym typeface="Calibri"/>
            </a:endParaRPr>
          </a:p>
          <a:p>
            <a:pPr indent="-199930" lvl="0" marL="288036" rtl="0" algn="l">
              <a:lnSpc>
                <a:spcPct val="84000"/>
              </a:lnSpc>
              <a:spcBef>
                <a:spcPts val="900"/>
              </a:spcBef>
              <a:spcAft>
                <a:spcPts val="0"/>
              </a:spcAft>
              <a:buClr>
                <a:schemeClr val="dk2"/>
              </a:buClr>
              <a:buSzPts val="1943"/>
              <a:buNone/>
            </a:pPr>
            <a:r>
              <a:t/>
            </a:r>
            <a:endParaRPr sz="1943">
              <a:latin typeface="Arial"/>
              <a:ea typeface="Arial"/>
              <a:cs typeface="Arial"/>
              <a:sym typeface="Arial"/>
            </a:endParaRPr>
          </a:p>
        </p:txBody>
      </p:sp>
      <p:sp>
        <p:nvSpPr>
          <p:cNvPr id="751" name="Google Shape;751;p9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98"/>
          <p:cNvSpPr txBox="1"/>
          <p:nvPr>
            <p:ph type="title"/>
          </p:nvPr>
        </p:nvSpPr>
        <p:spPr>
          <a:xfrm>
            <a:off x="1005840" y="499138"/>
            <a:ext cx="7213434"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Arial"/>
              <a:buNone/>
            </a:pPr>
            <a:r>
              <a:rPr lang="en-US" sz="4400">
                <a:latin typeface="Calibri"/>
                <a:ea typeface="Calibri"/>
                <a:cs typeface="Calibri"/>
                <a:sym typeface="Calibri"/>
              </a:rPr>
              <a:t>How Are Infections Spread?</a:t>
            </a:r>
            <a:endParaRPr sz="4400">
              <a:latin typeface="Calibri"/>
              <a:ea typeface="Calibri"/>
              <a:cs typeface="Calibri"/>
              <a:sym typeface="Calibri"/>
            </a:endParaRPr>
          </a:p>
        </p:txBody>
      </p:sp>
      <p:sp>
        <p:nvSpPr>
          <p:cNvPr id="758" name="Google Shape;758;p98"/>
          <p:cNvSpPr txBox="1"/>
          <p:nvPr>
            <p:ph idx="1" type="body"/>
          </p:nvPr>
        </p:nvSpPr>
        <p:spPr>
          <a:xfrm>
            <a:off x="808649" y="1478329"/>
            <a:ext cx="3335840" cy="2279470"/>
          </a:xfrm>
          <a:prstGeom prst="rect">
            <a:avLst/>
          </a:prstGeom>
          <a:noFill/>
          <a:ln>
            <a:noFill/>
          </a:ln>
        </p:spPr>
        <p:txBody>
          <a:bodyPr anchorCtr="0" anchor="t" bIns="34275" lIns="68550" spcFirstLastPara="1" rIns="68550" wrap="square" tIns="34275">
            <a:noAutofit/>
          </a:bodyPr>
          <a:lstStyle/>
          <a:p>
            <a:pPr indent="-173736" lvl="0" marL="288036" rtl="0" algn="l">
              <a:lnSpc>
                <a:spcPct val="100000"/>
              </a:lnSpc>
              <a:spcBef>
                <a:spcPts val="0"/>
              </a:spcBef>
              <a:spcAft>
                <a:spcPts val="0"/>
              </a:spcAft>
              <a:buClr>
                <a:schemeClr val="dk1"/>
              </a:buClr>
              <a:buSzPts val="2400"/>
              <a:buNone/>
            </a:pPr>
            <a:r>
              <a:t/>
            </a:r>
            <a:endParaRPr sz="2800">
              <a:latin typeface="Calibri"/>
              <a:ea typeface="Calibri"/>
              <a:cs typeface="Calibri"/>
              <a:sym typeface="Calibri"/>
            </a:endParaRPr>
          </a:p>
          <a:p>
            <a:pPr indent="0" lvl="0" marL="0" rtl="0" algn="l">
              <a:lnSpc>
                <a:spcPct val="100000"/>
              </a:lnSpc>
              <a:spcBef>
                <a:spcPts val="900"/>
              </a:spcBef>
              <a:spcAft>
                <a:spcPts val="0"/>
              </a:spcAft>
              <a:buClr>
                <a:schemeClr val="dk1"/>
              </a:buClr>
              <a:buSzPts val="2400"/>
              <a:buNone/>
            </a:pPr>
            <a:r>
              <a:rPr lang="en-US" sz="2800">
                <a:solidFill>
                  <a:schemeClr val="dk2"/>
                </a:solidFill>
                <a:latin typeface="Calibri"/>
                <a:ea typeface="Calibri"/>
                <a:cs typeface="Calibri"/>
                <a:sym typeface="Calibri"/>
              </a:rPr>
              <a:t>Use of bad or unsafe practices leading to transmission of infection following the </a:t>
            </a:r>
            <a:r>
              <a:rPr b="1" lang="en-US" sz="2800">
                <a:solidFill>
                  <a:schemeClr val="accent1"/>
                </a:solidFill>
                <a:latin typeface="Calibri"/>
                <a:ea typeface="Calibri"/>
                <a:cs typeface="Calibri"/>
                <a:sym typeface="Calibri"/>
              </a:rPr>
              <a:t>Infection Transmission Cycle </a:t>
            </a:r>
            <a:endParaRPr sz="2800">
              <a:solidFill>
                <a:schemeClr val="accent1"/>
              </a:solidFill>
              <a:latin typeface="Calibri"/>
              <a:ea typeface="Calibri"/>
              <a:cs typeface="Calibri"/>
              <a:sym typeface="Calibri"/>
            </a:endParaRPr>
          </a:p>
        </p:txBody>
      </p:sp>
      <p:pic>
        <p:nvPicPr>
          <p:cNvPr descr="cartoon of a woman sneezing. " id="759" name="Google Shape;759;p98"/>
          <p:cNvPicPr preferRelativeResize="0"/>
          <p:nvPr/>
        </p:nvPicPr>
        <p:blipFill rotWithShape="1">
          <a:blip r:embed="rId3">
            <a:alphaModFix/>
          </a:blip>
          <a:srcRect b="0" l="0" r="0" t="0"/>
          <a:stretch/>
        </p:blipFill>
        <p:spPr>
          <a:xfrm>
            <a:off x="4247201" y="1613563"/>
            <a:ext cx="4498887" cy="4288473"/>
          </a:xfrm>
          <a:prstGeom prst="rect">
            <a:avLst/>
          </a:prstGeom>
          <a:noFill/>
          <a:ln>
            <a:noFill/>
          </a:ln>
        </p:spPr>
      </p:pic>
      <p:sp>
        <p:nvSpPr>
          <p:cNvPr id="760" name="Google Shape;760;p9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99"/>
          <p:cNvSpPr txBox="1"/>
          <p:nvPr>
            <p:ph type="title"/>
          </p:nvPr>
        </p:nvSpPr>
        <p:spPr>
          <a:xfrm>
            <a:off x="783772" y="348457"/>
            <a:ext cx="8360228"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Font typeface="Arial"/>
              <a:buNone/>
            </a:pPr>
            <a:r>
              <a:rPr lang="en-US" sz="4400">
                <a:latin typeface="Calibri"/>
                <a:ea typeface="Calibri"/>
                <a:cs typeface="Calibri"/>
                <a:sym typeface="Calibri"/>
              </a:rPr>
              <a:t>Infection Transmission Cycle</a:t>
            </a:r>
            <a:endParaRPr sz="4400">
              <a:latin typeface="Calibri"/>
              <a:ea typeface="Calibri"/>
              <a:cs typeface="Calibri"/>
              <a:sym typeface="Calibri"/>
            </a:endParaRPr>
          </a:p>
        </p:txBody>
      </p:sp>
      <p:grpSp>
        <p:nvGrpSpPr>
          <p:cNvPr id="767" name="Google Shape;767;p99"/>
          <p:cNvGrpSpPr/>
          <p:nvPr/>
        </p:nvGrpSpPr>
        <p:grpSpPr>
          <a:xfrm>
            <a:off x="891951" y="1306944"/>
            <a:ext cx="7603299" cy="5094325"/>
            <a:chOff x="304793" y="-34134"/>
            <a:chExt cx="7784330" cy="6374842"/>
          </a:xfrm>
        </p:grpSpPr>
        <p:sp>
          <p:nvSpPr>
            <p:cNvPr id="768" name="Google Shape;768;p99"/>
            <p:cNvSpPr/>
            <p:nvPr/>
          </p:nvSpPr>
          <p:spPr>
            <a:xfrm>
              <a:off x="2385419" y="-34134"/>
              <a:ext cx="3517125" cy="1004893"/>
            </a:xfrm>
            <a:prstGeom prst="roundRect">
              <a:avLst>
                <a:gd fmla="val 16667" name="adj"/>
              </a:avLst>
            </a:prstGeom>
            <a:solidFill>
              <a:srgbClr val="F4E5C2"/>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69" name="Google Shape;769;p99"/>
            <p:cNvSpPr txBox="1"/>
            <p:nvPr/>
          </p:nvSpPr>
          <p:spPr>
            <a:xfrm>
              <a:off x="2434474" y="-2550"/>
              <a:ext cx="3606407" cy="1144206"/>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n-US" sz="2000" u="none" cap="none" strike="noStrike">
                  <a:solidFill>
                    <a:schemeClr val="dk2"/>
                  </a:solidFill>
                  <a:latin typeface="Calibri"/>
                  <a:ea typeface="Calibri"/>
                  <a:cs typeface="Calibri"/>
                  <a:sym typeface="Calibri"/>
                </a:rPr>
                <a:t>Agent</a:t>
              </a:r>
              <a:endParaRPr b="0" i="0" sz="20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50"/>
                <a:buFont typeface="Arial"/>
                <a:buNone/>
              </a:pPr>
              <a:r>
                <a:rPr b="0" i="0" lang="en-US" sz="2000" u="none" cap="none" strike="noStrike">
                  <a:solidFill>
                    <a:schemeClr val="dk2"/>
                  </a:solidFill>
                  <a:latin typeface="Calibri"/>
                  <a:ea typeface="Calibri"/>
                  <a:cs typeface="Calibri"/>
                  <a:sym typeface="Calibri"/>
                </a:rPr>
                <a:t>Disease-producing microorganisms</a:t>
              </a:r>
              <a:endParaRPr b="0" i="0" sz="2000" u="none" cap="none" strike="noStrike">
                <a:solidFill>
                  <a:schemeClr val="dk2"/>
                </a:solidFill>
                <a:latin typeface="Calibri"/>
                <a:ea typeface="Calibri"/>
                <a:cs typeface="Calibri"/>
                <a:sym typeface="Calibri"/>
              </a:endParaRPr>
            </a:p>
          </p:txBody>
        </p:sp>
        <p:sp>
          <p:nvSpPr>
            <p:cNvPr id="770" name="Google Shape;770;p99"/>
            <p:cNvSpPr/>
            <p:nvPr/>
          </p:nvSpPr>
          <p:spPr>
            <a:xfrm>
              <a:off x="4571998" y="1447796"/>
              <a:ext cx="3517125" cy="1004893"/>
            </a:xfrm>
            <a:prstGeom prst="roundRect">
              <a:avLst>
                <a:gd fmla="val 16667" name="adj"/>
              </a:avLst>
            </a:prstGeom>
            <a:solidFill>
              <a:srgbClr val="FAF1DF"/>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71" name="Google Shape;771;p99"/>
            <p:cNvSpPr txBox="1"/>
            <p:nvPr/>
          </p:nvSpPr>
          <p:spPr>
            <a:xfrm>
              <a:off x="4571996" y="1256788"/>
              <a:ext cx="3468067" cy="1385242"/>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n-US" sz="2200" u="none" cap="none" strike="noStrike">
                  <a:solidFill>
                    <a:schemeClr val="dk2"/>
                  </a:solidFill>
                  <a:latin typeface="Calibri"/>
                  <a:ea typeface="Calibri"/>
                  <a:cs typeface="Calibri"/>
                  <a:sym typeface="Calibri"/>
                </a:rPr>
                <a:t>Reservoir</a:t>
              </a:r>
              <a:endParaRPr b="0" i="0" sz="2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50"/>
                <a:buFont typeface="Arial"/>
                <a:buNone/>
              </a:pPr>
              <a:r>
                <a:rPr b="0" i="0" lang="en-US" sz="2000" u="none" cap="none" strike="noStrike">
                  <a:solidFill>
                    <a:schemeClr val="dk2"/>
                  </a:solidFill>
                  <a:latin typeface="Calibri"/>
                  <a:ea typeface="Calibri"/>
                  <a:cs typeface="Calibri"/>
                  <a:sym typeface="Calibri"/>
                </a:rPr>
                <a:t>Place where the agent lives: in or on humans, animals, plants, soil, water, or air</a:t>
              </a:r>
              <a:endParaRPr b="0" i="0" sz="2000" u="none" cap="none" strike="noStrike">
                <a:solidFill>
                  <a:schemeClr val="dk2"/>
                </a:solidFill>
                <a:latin typeface="Calibri"/>
                <a:ea typeface="Calibri"/>
                <a:cs typeface="Calibri"/>
                <a:sym typeface="Calibri"/>
              </a:endParaRPr>
            </a:p>
          </p:txBody>
        </p:sp>
        <p:sp>
          <p:nvSpPr>
            <p:cNvPr id="772" name="Google Shape;772;p99"/>
            <p:cNvSpPr txBox="1"/>
            <p:nvPr/>
          </p:nvSpPr>
          <p:spPr>
            <a:xfrm>
              <a:off x="4522937" y="2922747"/>
              <a:ext cx="3517125" cy="1169350"/>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n-US" sz="2200" u="none" cap="none" strike="noStrike">
                  <a:solidFill>
                    <a:schemeClr val="dk2"/>
                  </a:solidFill>
                  <a:latin typeface="Calibri"/>
                  <a:ea typeface="Calibri"/>
                  <a:cs typeface="Calibri"/>
                  <a:sym typeface="Calibri"/>
                </a:rPr>
                <a:t>Mode of Escape</a:t>
              </a:r>
              <a:endParaRPr b="0" i="0" sz="2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50"/>
                <a:buFont typeface="Arial"/>
                <a:buNone/>
              </a:pPr>
              <a:r>
                <a:rPr b="0" i="0" lang="en-US" sz="2200" u="none" cap="none" strike="noStrike">
                  <a:solidFill>
                    <a:schemeClr val="dk2"/>
                  </a:solidFill>
                  <a:latin typeface="Calibri"/>
                  <a:ea typeface="Calibri"/>
                  <a:cs typeface="Calibri"/>
                  <a:sym typeface="Calibri"/>
                </a:rPr>
                <a:t>Where the agent leaves the host</a:t>
              </a:r>
              <a:endParaRPr b="0" i="0" sz="2200" u="none" cap="none" strike="noStrike">
                <a:solidFill>
                  <a:schemeClr val="dk2"/>
                </a:solidFill>
                <a:latin typeface="Calibri"/>
                <a:ea typeface="Calibri"/>
                <a:cs typeface="Calibri"/>
                <a:sym typeface="Calibri"/>
              </a:endParaRPr>
            </a:p>
          </p:txBody>
        </p:sp>
        <p:sp>
          <p:nvSpPr>
            <p:cNvPr id="773" name="Google Shape;773;p99"/>
            <p:cNvSpPr/>
            <p:nvPr/>
          </p:nvSpPr>
          <p:spPr>
            <a:xfrm>
              <a:off x="2226824" y="4363240"/>
              <a:ext cx="3792975" cy="1004893"/>
            </a:xfrm>
            <a:prstGeom prst="roundRect">
              <a:avLst>
                <a:gd fmla="val 16667" name="adj"/>
              </a:avLst>
            </a:prstGeom>
            <a:solidFill>
              <a:srgbClr val="FAF1DF"/>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74" name="Google Shape;774;p99"/>
            <p:cNvSpPr txBox="1"/>
            <p:nvPr/>
          </p:nvSpPr>
          <p:spPr>
            <a:xfrm>
              <a:off x="2275879" y="4220266"/>
              <a:ext cx="3694865" cy="2120442"/>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n-US" sz="2200" u="none" cap="none" strike="noStrike">
                  <a:solidFill>
                    <a:schemeClr val="dk2"/>
                  </a:solidFill>
                  <a:latin typeface="Calibri"/>
                  <a:ea typeface="Calibri"/>
                  <a:cs typeface="Calibri"/>
                  <a:sym typeface="Calibri"/>
                </a:rPr>
                <a:t>Mode of Transmission</a:t>
              </a:r>
              <a:endParaRPr b="0" i="0" sz="2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50"/>
                <a:buFont typeface="Arial"/>
                <a:buNone/>
              </a:pPr>
              <a:r>
                <a:rPr b="0" i="0" lang="en-US" sz="2200" u="none" cap="none" strike="noStrike">
                  <a:solidFill>
                    <a:schemeClr val="dk2"/>
                  </a:solidFill>
                  <a:latin typeface="Calibri"/>
                  <a:ea typeface="Calibri"/>
                  <a:cs typeface="Calibri"/>
                  <a:sym typeface="Calibri"/>
                </a:rPr>
                <a:t>How the agent travels from place to place; </a:t>
              </a:r>
              <a:endParaRPr b="0" i="0" sz="2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50"/>
                <a:buFont typeface="Arial"/>
                <a:buNone/>
              </a:pPr>
              <a:r>
                <a:rPr b="0" i="0" lang="en-US" sz="2200" u="none" cap="none" strike="noStrike">
                  <a:solidFill>
                    <a:schemeClr val="dk2"/>
                  </a:solidFill>
                  <a:latin typeface="Calibri"/>
                  <a:ea typeface="Calibri"/>
                  <a:cs typeface="Calibri"/>
                  <a:sym typeface="Calibri"/>
                </a:rPr>
                <a:t>a break in the cycle will stop the transmission of infection</a:t>
              </a:r>
              <a:endParaRPr b="0" i="0" sz="2200" u="none" cap="none" strike="noStrike">
                <a:solidFill>
                  <a:schemeClr val="dk2"/>
                </a:solidFill>
                <a:latin typeface="Calibri"/>
                <a:ea typeface="Calibri"/>
                <a:cs typeface="Calibri"/>
                <a:sym typeface="Calibri"/>
              </a:endParaRPr>
            </a:p>
          </p:txBody>
        </p:sp>
        <p:sp>
          <p:nvSpPr>
            <p:cNvPr id="775" name="Google Shape;775;p99"/>
            <p:cNvSpPr/>
            <p:nvPr/>
          </p:nvSpPr>
          <p:spPr>
            <a:xfrm>
              <a:off x="304793" y="2971803"/>
              <a:ext cx="3517125" cy="1004893"/>
            </a:xfrm>
            <a:prstGeom prst="roundRect">
              <a:avLst>
                <a:gd fmla="val 16667" name="adj"/>
              </a:avLst>
            </a:prstGeom>
            <a:solidFill>
              <a:srgbClr val="FAF1DF"/>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76" name="Google Shape;776;p99"/>
            <p:cNvSpPr txBox="1"/>
            <p:nvPr/>
          </p:nvSpPr>
          <p:spPr>
            <a:xfrm>
              <a:off x="353848" y="2827324"/>
              <a:ext cx="3468067" cy="1222045"/>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n-US" sz="2200" u="none" cap="none" strike="noStrike">
                  <a:solidFill>
                    <a:schemeClr val="dk2"/>
                  </a:solidFill>
                  <a:latin typeface="Calibri"/>
                  <a:ea typeface="Calibri"/>
                  <a:cs typeface="Calibri"/>
                  <a:sym typeface="Calibri"/>
                </a:rPr>
                <a:t>Place of Entry</a:t>
              </a:r>
              <a:endParaRPr b="0" i="0" sz="2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50"/>
                <a:buFont typeface="Arial"/>
                <a:buNone/>
              </a:pPr>
              <a:r>
                <a:rPr b="0" i="0" lang="en-US" sz="2200" u="none" cap="none" strike="noStrike">
                  <a:solidFill>
                    <a:schemeClr val="dk2"/>
                  </a:solidFill>
                  <a:latin typeface="Calibri"/>
                  <a:ea typeface="Calibri"/>
                  <a:cs typeface="Calibri"/>
                  <a:sym typeface="Calibri"/>
                </a:rPr>
                <a:t>Where the agent enters the next host</a:t>
              </a:r>
              <a:endParaRPr b="0" i="0" sz="2200" u="none" cap="none" strike="noStrike">
                <a:solidFill>
                  <a:schemeClr val="dk2"/>
                </a:solidFill>
                <a:latin typeface="Calibri"/>
                <a:ea typeface="Calibri"/>
                <a:cs typeface="Calibri"/>
                <a:sym typeface="Calibri"/>
              </a:endParaRPr>
            </a:p>
          </p:txBody>
        </p:sp>
        <p:sp>
          <p:nvSpPr>
            <p:cNvPr id="777" name="Google Shape;777;p99"/>
            <p:cNvSpPr/>
            <p:nvPr/>
          </p:nvSpPr>
          <p:spPr>
            <a:xfrm>
              <a:off x="304796" y="1447796"/>
              <a:ext cx="3517125" cy="1004893"/>
            </a:xfrm>
            <a:prstGeom prst="roundRect">
              <a:avLst>
                <a:gd fmla="val 16667" name="adj"/>
              </a:avLst>
            </a:prstGeom>
            <a:solidFill>
              <a:srgbClr val="FAF1DF"/>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78" name="Google Shape;778;p99"/>
            <p:cNvSpPr txBox="1"/>
            <p:nvPr/>
          </p:nvSpPr>
          <p:spPr>
            <a:xfrm>
              <a:off x="353851" y="1241902"/>
              <a:ext cx="3468067" cy="1306210"/>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n-US" sz="2200" u="none" cap="none" strike="noStrike">
                  <a:solidFill>
                    <a:schemeClr val="dk2"/>
                  </a:solidFill>
                  <a:latin typeface="Calibri"/>
                  <a:ea typeface="Calibri"/>
                  <a:cs typeface="Calibri"/>
                  <a:sym typeface="Calibri"/>
                </a:rPr>
                <a:t>Susceptible Host</a:t>
              </a:r>
              <a:endParaRPr b="0" i="0" sz="2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50"/>
                <a:buFont typeface="Arial"/>
                <a:buNone/>
              </a:pPr>
              <a:r>
                <a:rPr b="0" i="0" lang="en-US" sz="2200" u="none" cap="none" strike="noStrike">
                  <a:solidFill>
                    <a:schemeClr val="dk2"/>
                  </a:solidFill>
                  <a:latin typeface="Calibri"/>
                  <a:ea typeface="Calibri"/>
                  <a:cs typeface="Calibri"/>
                  <a:sym typeface="Calibri"/>
                </a:rPr>
                <a:t>Person who can become infected</a:t>
              </a:r>
              <a:endParaRPr b="0" i="0" sz="2200" u="none" cap="none" strike="noStrike">
                <a:solidFill>
                  <a:schemeClr val="dk2"/>
                </a:solidFill>
                <a:latin typeface="Calibri"/>
                <a:ea typeface="Calibri"/>
                <a:cs typeface="Calibri"/>
                <a:sym typeface="Calibri"/>
              </a:endParaRPr>
            </a:p>
          </p:txBody>
        </p:sp>
      </p:grpSp>
      <p:sp>
        <p:nvSpPr>
          <p:cNvPr id="779" name="Google Shape;779;p99"/>
          <p:cNvSpPr txBox="1"/>
          <p:nvPr>
            <p:ph idx="12" type="sldNum"/>
          </p:nvPr>
        </p:nvSpPr>
        <p:spPr>
          <a:xfrm>
            <a:off x="6705478" y="6163144"/>
            <a:ext cx="2133600" cy="476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US" sz="1200">
                <a:solidFill>
                  <a:schemeClr val="dk2"/>
                </a:solidFill>
                <a:latin typeface="Calibri"/>
                <a:ea typeface="Calibri"/>
                <a:cs typeface="Calibri"/>
                <a:sym typeface="Calibri"/>
              </a:rPr>
              <a:t>‹#›</a:t>
            </a:fld>
            <a:endParaRPr sz="1200">
              <a:solidFill>
                <a:schemeClr val="dk2"/>
              </a:solidFill>
              <a:latin typeface="Calibri"/>
              <a:ea typeface="Calibri"/>
              <a:cs typeface="Calibri"/>
              <a:sym typeface="Calibri"/>
            </a:endParaRPr>
          </a:p>
        </p:txBody>
      </p:sp>
      <p:sp>
        <p:nvSpPr>
          <p:cNvPr id="780" name="Google Shape;780;p99"/>
          <p:cNvSpPr/>
          <p:nvPr/>
        </p:nvSpPr>
        <p:spPr>
          <a:xfrm>
            <a:off x="6020176" y="1336372"/>
            <a:ext cx="1682024" cy="1825325"/>
          </a:xfrm>
          <a:prstGeom prst="arc">
            <a:avLst>
              <a:gd fmla="val 15010686" name="adj1"/>
              <a:gd fmla="val 386849" name="adj2"/>
            </a:avLst>
          </a:prstGeom>
          <a:noFill/>
          <a:ln cap="flat" cmpd="sng" w="57150">
            <a:solidFill>
              <a:schemeClr val="dk2"/>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81" name="Google Shape;781;p99"/>
          <p:cNvSpPr/>
          <p:nvPr/>
        </p:nvSpPr>
        <p:spPr>
          <a:xfrm rot="10457083">
            <a:off x="1730063" y="4302781"/>
            <a:ext cx="1758501" cy="1461676"/>
          </a:xfrm>
          <a:prstGeom prst="arc">
            <a:avLst>
              <a:gd fmla="val 15524183" name="adj1"/>
              <a:gd fmla="val 2324552" name="adj2"/>
            </a:avLst>
          </a:prstGeom>
          <a:noFill/>
          <a:ln cap="flat" cmpd="sng" w="57150">
            <a:solidFill>
              <a:schemeClr val="dk2"/>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cxnSp>
        <p:nvCxnSpPr>
          <p:cNvPr id="782" name="Google Shape;782;p99"/>
          <p:cNvCxnSpPr/>
          <p:nvPr/>
        </p:nvCxnSpPr>
        <p:spPr>
          <a:xfrm>
            <a:off x="7742468" y="3429000"/>
            <a:ext cx="0" cy="281067"/>
          </a:xfrm>
          <a:prstGeom prst="straightConnector1">
            <a:avLst/>
          </a:prstGeom>
          <a:noFill/>
          <a:ln cap="flat" cmpd="sng" w="57150">
            <a:solidFill>
              <a:schemeClr val="dk2"/>
            </a:solidFill>
            <a:prstDash val="solid"/>
            <a:round/>
            <a:headEnd len="sm" w="sm" type="none"/>
            <a:tailEnd len="med" w="med" type="triangle"/>
          </a:ln>
        </p:spPr>
      </p:cxnSp>
      <p:cxnSp>
        <p:nvCxnSpPr>
          <p:cNvPr id="783" name="Google Shape;783;p99"/>
          <p:cNvCxnSpPr/>
          <p:nvPr/>
        </p:nvCxnSpPr>
        <p:spPr>
          <a:xfrm rot="10800000">
            <a:off x="1839864" y="3294238"/>
            <a:ext cx="0" cy="349176"/>
          </a:xfrm>
          <a:prstGeom prst="straightConnector1">
            <a:avLst/>
          </a:prstGeom>
          <a:noFill/>
          <a:ln cap="flat" cmpd="sng" w="57150">
            <a:solidFill>
              <a:schemeClr val="dk2"/>
            </a:solidFill>
            <a:prstDash val="solid"/>
            <a:round/>
            <a:headEnd len="sm" w="sm" type="none"/>
            <a:tailEnd len="med" w="med" type="triangle"/>
          </a:ln>
        </p:spPr>
      </p:cxnSp>
      <p:sp>
        <p:nvSpPr>
          <p:cNvPr id="784" name="Google Shape;784;p99"/>
          <p:cNvSpPr/>
          <p:nvPr/>
        </p:nvSpPr>
        <p:spPr>
          <a:xfrm rot="6982623">
            <a:off x="6038423" y="3925953"/>
            <a:ext cx="1645531" cy="1908091"/>
          </a:xfrm>
          <a:prstGeom prst="arc">
            <a:avLst>
              <a:gd fmla="val 13467264" name="adj1"/>
              <a:gd fmla="val 386849" name="adj2"/>
            </a:avLst>
          </a:prstGeom>
          <a:noFill/>
          <a:ln cap="flat" cmpd="sng" w="57150">
            <a:solidFill>
              <a:schemeClr val="dk2"/>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85" name="Google Shape;785;p99"/>
          <p:cNvSpPr/>
          <p:nvPr/>
        </p:nvSpPr>
        <p:spPr>
          <a:xfrm rot="-3381235">
            <a:off x="1668184" y="1302053"/>
            <a:ext cx="1506316" cy="1725771"/>
          </a:xfrm>
          <a:prstGeom prst="arc">
            <a:avLst>
              <a:gd fmla="val 13467264" name="adj1"/>
              <a:gd fmla="val 386849" name="adj2"/>
            </a:avLst>
          </a:prstGeom>
          <a:noFill/>
          <a:ln cap="flat" cmpd="sng" w="57150">
            <a:solidFill>
              <a:schemeClr val="dk2"/>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0"/>
          <p:cNvSpPr txBox="1"/>
          <p:nvPr>
            <p:ph type="title"/>
          </p:nvPr>
        </p:nvSpPr>
        <p:spPr>
          <a:xfrm>
            <a:off x="895787" y="679537"/>
            <a:ext cx="8217074"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Arial"/>
              <a:buNone/>
            </a:pPr>
            <a:r>
              <a:rPr lang="en-US" sz="4400">
                <a:latin typeface="Calibri"/>
                <a:ea typeface="Calibri"/>
                <a:cs typeface="Calibri"/>
                <a:sym typeface="Calibri"/>
              </a:rPr>
              <a:t>How You Can Help To Prevent Infection</a:t>
            </a:r>
            <a:endParaRPr sz="4400">
              <a:latin typeface="Calibri"/>
              <a:ea typeface="Calibri"/>
              <a:cs typeface="Calibri"/>
              <a:sym typeface="Calibri"/>
            </a:endParaRPr>
          </a:p>
        </p:txBody>
      </p:sp>
      <p:sp>
        <p:nvSpPr>
          <p:cNvPr id="792" name="Google Shape;792;p100"/>
          <p:cNvSpPr txBox="1"/>
          <p:nvPr>
            <p:ph idx="1" type="body"/>
          </p:nvPr>
        </p:nvSpPr>
        <p:spPr>
          <a:xfrm>
            <a:off x="895787" y="2571751"/>
            <a:ext cx="4069392" cy="2686051"/>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800"/>
              <a:buChar char="•"/>
            </a:pPr>
            <a:r>
              <a:rPr lang="en-US" sz="2800">
                <a:solidFill>
                  <a:schemeClr val="dk2"/>
                </a:solidFill>
                <a:latin typeface="Calibri"/>
                <a:ea typeface="Calibri"/>
                <a:cs typeface="Calibri"/>
                <a:sym typeface="Calibri"/>
              </a:rPr>
              <a:t>By using a basic set of infection prevention practices to break the transmission cycle </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Use of </a:t>
            </a:r>
            <a:r>
              <a:rPr b="1" lang="en-US" sz="2800">
                <a:solidFill>
                  <a:schemeClr val="accent1"/>
                </a:solidFill>
                <a:latin typeface="Calibri"/>
                <a:ea typeface="Calibri"/>
                <a:cs typeface="Calibri"/>
                <a:sym typeface="Calibri"/>
              </a:rPr>
              <a:t>Standard Precautions</a:t>
            </a:r>
            <a:endParaRPr b="1" sz="2800">
              <a:solidFill>
                <a:schemeClr val="accent1"/>
              </a:solidFill>
              <a:latin typeface="Calibri"/>
              <a:ea typeface="Calibri"/>
              <a:cs typeface="Calibri"/>
              <a:sym typeface="Calibri"/>
            </a:endParaRPr>
          </a:p>
        </p:txBody>
      </p:sp>
      <p:pic>
        <p:nvPicPr>
          <p:cNvPr descr="decontaminate2" id="793" name="Google Shape;793;p100"/>
          <p:cNvPicPr preferRelativeResize="0"/>
          <p:nvPr>
            <p:ph idx="2" type="body"/>
          </p:nvPr>
        </p:nvPicPr>
        <p:blipFill rotWithShape="1">
          <a:blip r:embed="rId3">
            <a:alphaModFix/>
          </a:blip>
          <a:srcRect b="0" l="0" r="0" t="0"/>
          <a:stretch/>
        </p:blipFill>
        <p:spPr>
          <a:xfrm>
            <a:off x="4690508" y="1793962"/>
            <a:ext cx="3521950" cy="4461797"/>
          </a:xfrm>
          <a:prstGeom prst="rect">
            <a:avLst/>
          </a:prstGeom>
          <a:noFill/>
          <a:ln>
            <a:noFill/>
          </a:ln>
        </p:spPr>
      </p:pic>
      <p:sp>
        <p:nvSpPr>
          <p:cNvPr id="794" name="Google Shape;794;p100"/>
          <p:cNvSpPr txBox="1"/>
          <p:nvPr>
            <p:ph idx="12" type="sldNum"/>
          </p:nvPr>
        </p:nvSpPr>
        <p:spPr>
          <a:xfrm>
            <a:off x="6553200" y="629456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01"/>
          <p:cNvSpPr txBox="1"/>
          <p:nvPr>
            <p:ph type="title"/>
          </p:nvPr>
        </p:nvSpPr>
        <p:spPr>
          <a:xfrm>
            <a:off x="582460" y="317997"/>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1800"/>
              <a:buNone/>
            </a:pPr>
            <a:r>
              <a:rPr lang="en-US" sz="4400"/>
              <a:t>Standard Precautions </a:t>
            </a:r>
            <a:endParaRPr sz="4400"/>
          </a:p>
        </p:txBody>
      </p:sp>
      <p:sp>
        <p:nvSpPr>
          <p:cNvPr id="801" name="Google Shape;801;p101"/>
          <p:cNvSpPr txBox="1"/>
          <p:nvPr>
            <p:ph idx="1" type="body"/>
          </p:nvPr>
        </p:nvSpPr>
        <p:spPr>
          <a:xfrm>
            <a:off x="582460" y="1458030"/>
            <a:ext cx="5001254" cy="4525963"/>
          </a:xfrm>
          <a:prstGeom prst="rect">
            <a:avLst/>
          </a:prstGeom>
          <a:noFill/>
          <a:ln>
            <a:noFill/>
          </a:ln>
        </p:spPr>
        <p:txBody>
          <a:bodyPr anchorCtr="0" anchor="t" bIns="45700" lIns="91425" spcFirstLastPara="1" rIns="91425" wrap="square" tIns="45700">
            <a:normAutofit fontScale="25000" lnSpcReduction="20000"/>
          </a:bodyPr>
          <a:lstStyle/>
          <a:p>
            <a:pPr indent="0" lvl="0" marL="114300" rtl="0" algn="l">
              <a:lnSpc>
                <a:spcPct val="100000"/>
              </a:lnSpc>
              <a:spcBef>
                <a:spcPts val="420"/>
              </a:spcBef>
              <a:spcAft>
                <a:spcPts val="0"/>
              </a:spcAft>
              <a:buClr>
                <a:schemeClr val="dk2"/>
              </a:buClr>
              <a:buSzPct val="108108"/>
              <a:buNone/>
            </a:pPr>
            <a:r>
              <a:rPr b="1" lang="en-US" sz="9600">
                <a:solidFill>
                  <a:schemeClr val="dk2"/>
                </a:solidFill>
              </a:rPr>
              <a:t>Standard precautions are the basic level of IPC precautions to be used for </a:t>
            </a:r>
            <a:r>
              <a:rPr b="1" lang="en-US" sz="9600">
                <a:solidFill>
                  <a:schemeClr val="accent1"/>
                </a:solidFill>
              </a:rPr>
              <a:t>ALL</a:t>
            </a:r>
            <a:r>
              <a:rPr b="1" lang="en-US" sz="9600">
                <a:solidFill>
                  <a:schemeClr val="dk2"/>
                </a:solidFill>
              </a:rPr>
              <a:t> patients at </a:t>
            </a:r>
            <a:r>
              <a:rPr b="1" lang="en-US" sz="9600">
                <a:solidFill>
                  <a:schemeClr val="accent1"/>
                </a:solidFill>
              </a:rPr>
              <a:t>ALL</a:t>
            </a:r>
            <a:r>
              <a:rPr b="1" lang="en-US" sz="9600">
                <a:solidFill>
                  <a:schemeClr val="dk2"/>
                </a:solidFill>
              </a:rPr>
              <a:t> times.</a:t>
            </a:r>
            <a:endParaRPr sz="9600">
              <a:solidFill>
                <a:schemeClr val="dk2"/>
              </a:solidFill>
            </a:endParaRPr>
          </a:p>
          <a:p>
            <a:pPr indent="0" lvl="0" marL="114300" rtl="0" algn="l">
              <a:lnSpc>
                <a:spcPct val="100000"/>
              </a:lnSpc>
              <a:spcBef>
                <a:spcPts val="420"/>
              </a:spcBef>
              <a:spcAft>
                <a:spcPts val="0"/>
              </a:spcAft>
              <a:buClr>
                <a:schemeClr val="dk2"/>
              </a:buClr>
              <a:buSzPct val="108108"/>
              <a:buNone/>
            </a:pPr>
            <a:r>
              <a:t/>
            </a:r>
            <a:endParaRPr b="1" sz="9600"/>
          </a:p>
          <a:p>
            <a:pPr indent="-361950" lvl="0" marL="457200" rtl="0" algn="l">
              <a:lnSpc>
                <a:spcPct val="100000"/>
              </a:lnSpc>
              <a:spcBef>
                <a:spcPts val="420"/>
              </a:spcBef>
              <a:spcAft>
                <a:spcPts val="0"/>
              </a:spcAft>
              <a:buClr>
                <a:schemeClr val="dk2"/>
              </a:buClr>
              <a:buSzPct val="108108"/>
              <a:buFont typeface="Arial"/>
              <a:buChar char="•"/>
            </a:pPr>
            <a:r>
              <a:rPr lang="en-US" sz="9600">
                <a:solidFill>
                  <a:schemeClr val="dk2"/>
                </a:solidFill>
              </a:rPr>
              <a:t>The minimum precaution measures that apply at all times to all patient care regardless of suspected or confirmed status of the patient.</a:t>
            </a:r>
            <a:endParaRPr sz="9600">
              <a:solidFill>
                <a:schemeClr val="dk2"/>
              </a:solidFill>
            </a:endParaRPr>
          </a:p>
          <a:p>
            <a:pPr indent="-361950" lvl="0" marL="457200" rtl="0" algn="l">
              <a:lnSpc>
                <a:spcPct val="100000"/>
              </a:lnSpc>
              <a:spcBef>
                <a:spcPts val="420"/>
              </a:spcBef>
              <a:spcAft>
                <a:spcPts val="0"/>
              </a:spcAft>
              <a:buClr>
                <a:schemeClr val="dk2"/>
              </a:buClr>
              <a:buSzPct val="108108"/>
              <a:buFont typeface="Arial"/>
              <a:buChar char="•"/>
            </a:pPr>
            <a:r>
              <a:rPr lang="en-US" sz="9600">
                <a:solidFill>
                  <a:schemeClr val="dk2"/>
                </a:solidFill>
              </a:rPr>
              <a:t>Risk assessment is critical for all activities, e.g.,  assess each health care activity and determine the PPE that is needed for adequate protection </a:t>
            </a:r>
            <a:endParaRPr sz="9600">
              <a:solidFill>
                <a:schemeClr val="dk2"/>
              </a:solidFill>
            </a:endParaRPr>
          </a:p>
          <a:p>
            <a:pPr indent="-228600" lvl="1" marL="914400" rtl="0" algn="l">
              <a:lnSpc>
                <a:spcPct val="100000"/>
              </a:lnSpc>
              <a:spcBef>
                <a:spcPts val="420"/>
              </a:spcBef>
              <a:spcAft>
                <a:spcPts val="0"/>
              </a:spcAft>
              <a:buClr>
                <a:schemeClr val="dk2"/>
              </a:buClr>
              <a:buSzPct val="108107"/>
              <a:buNone/>
            </a:pPr>
            <a:r>
              <a:t/>
            </a:r>
            <a:endParaRPr sz="4000">
              <a:solidFill>
                <a:schemeClr val="dk2"/>
              </a:solidFill>
            </a:endParaRPr>
          </a:p>
          <a:p>
            <a:pPr indent="-228600" lvl="1" marL="914400" rtl="0" algn="l">
              <a:lnSpc>
                <a:spcPct val="100000"/>
              </a:lnSpc>
              <a:spcBef>
                <a:spcPts val="420"/>
              </a:spcBef>
              <a:spcAft>
                <a:spcPts val="0"/>
              </a:spcAft>
              <a:buClr>
                <a:schemeClr val="dk2"/>
              </a:buClr>
              <a:buSzPct val="108107"/>
              <a:buNone/>
            </a:pPr>
            <a:r>
              <a:t/>
            </a:r>
            <a:endParaRPr sz="4000">
              <a:solidFill>
                <a:schemeClr val="dk2"/>
              </a:solidFill>
            </a:endParaRPr>
          </a:p>
          <a:p>
            <a:pPr indent="-228600" lvl="1" marL="914400" rtl="0" algn="l">
              <a:lnSpc>
                <a:spcPct val="100000"/>
              </a:lnSpc>
              <a:spcBef>
                <a:spcPts val="420"/>
              </a:spcBef>
              <a:spcAft>
                <a:spcPts val="0"/>
              </a:spcAft>
              <a:buClr>
                <a:schemeClr val="dk2"/>
              </a:buClr>
              <a:buSzPct val="108107"/>
              <a:buNone/>
            </a:pPr>
            <a:r>
              <a:t/>
            </a:r>
            <a:endParaRPr sz="4000">
              <a:solidFill>
                <a:schemeClr val="dk2"/>
              </a:solidFill>
            </a:endParaRPr>
          </a:p>
          <a:p>
            <a:pPr indent="-228600" lvl="1" marL="914400" rtl="0" algn="l">
              <a:lnSpc>
                <a:spcPct val="100000"/>
              </a:lnSpc>
              <a:spcBef>
                <a:spcPts val="420"/>
              </a:spcBef>
              <a:spcAft>
                <a:spcPts val="0"/>
              </a:spcAft>
              <a:buClr>
                <a:schemeClr val="dk2"/>
              </a:buClr>
              <a:buSzPct val="108107"/>
              <a:buNone/>
            </a:pPr>
            <a:r>
              <a:t/>
            </a:r>
            <a:endParaRPr sz="4000">
              <a:solidFill>
                <a:schemeClr val="dk2"/>
              </a:solidFill>
            </a:endParaRPr>
          </a:p>
          <a:p>
            <a:pPr indent="0" lvl="1" marL="571500" rtl="0" algn="l">
              <a:lnSpc>
                <a:spcPct val="100000"/>
              </a:lnSpc>
              <a:spcBef>
                <a:spcPts val="420"/>
              </a:spcBef>
              <a:spcAft>
                <a:spcPts val="0"/>
              </a:spcAft>
              <a:buClr>
                <a:schemeClr val="dk2"/>
              </a:buClr>
              <a:buSzPct val="141891"/>
              <a:buNone/>
            </a:pPr>
            <a:r>
              <a:rPr i="1" lang="en-US" sz="4000">
                <a:solidFill>
                  <a:schemeClr val="dk2"/>
                </a:solidFill>
              </a:rPr>
              <a:t>Source : WHO IPC online training course: Module 3 IPC in the context of COVID -19, standard precaution and specific recommendations</a:t>
            </a:r>
            <a:endParaRPr sz="4000">
              <a:solidFill>
                <a:schemeClr val="dk2"/>
              </a:solidFill>
            </a:endParaRPr>
          </a:p>
        </p:txBody>
      </p:sp>
      <p:pic>
        <p:nvPicPr>
          <p:cNvPr descr="Image of a safety poster for standard precautions, showing handwashing, gowns, gloves, masks or faceshields, sharps disposal, and body substances. " id="802" name="Google Shape;802;p101"/>
          <p:cNvPicPr preferRelativeResize="0"/>
          <p:nvPr/>
        </p:nvPicPr>
        <p:blipFill rotWithShape="1">
          <a:blip r:embed="rId3">
            <a:alphaModFix/>
          </a:blip>
          <a:srcRect b="0" l="0" r="0" t="0"/>
          <a:stretch/>
        </p:blipFill>
        <p:spPr>
          <a:xfrm>
            <a:off x="5586129" y="1318493"/>
            <a:ext cx="3225931" cy="4525963"/>
          </a:xfrm>
          <a:prstGeom prst="rect">
            <a:avLst/>
          </a:prstGeom>
          <a:noFill/>
          <a:ln>
            <a:noFill/>
          </a:ln>
        </p:spPr>
      </p:pic>
      <p:sp>
        <p:nvSpPr>
          <p:cNvPr id="803" name="Google Shape;803;p101"/>
          <p:cNvSpPr txBox="1"/>
          <p:nvPr>
            <p:ph idx="12" type="sldNum"/>
          </p:nvPr>
        </p:nvSpPr>
        <p:spPr>
          <a:xfrm>
            <a:off x="6553199" y="6212064"/>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02"/>
          <p:cNvSpPr txBox="1"/>
          <p:nvPr>
            <p:ph type="title"/>
          </p:nvPr>
        </p:nvSpPr>
        <p:spPr>
          <a:xfrm>
            <a:off x="883085" y="625127"/>
            <a:ext cx="5404981"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Arial"/>
              <a:buNone/>
            </a:pPr>
            <a:r>
              <a:rPr lang="en-US" sz="4400">
                <a:latin typeface="Calibri"/>
                <a:ea typeface="Calibri"/>
                <a:cs typeface="Calibri"/>
                <a:sym typeface="Calibri"/>
              </a:rPr>
              <a:t>Standard Precautions</a:t>
            </a:r>
            <a:endParaRPr sz="4400">
              <a:latin typeface="Calibri"/>
              <a:ea typeface="Calibri"/>
              <a:cs typeface="Calibri"/>
              <a:sym typeface="Calibri"/>
            </a:endParaRPr>
          </a:p>
        </p:txBody>
      </p:sp>
      <p:sp>
        <p:nvSpPr>
          <p:cNvPr id="810" name="Google Shape;810;p102"/>
          <p:cNvSpPr txBox="1"/>
          <p:nvPr>
            <p:ph idx="1" type="body"/>
          </p:nvPr>
        </p:nvSpPr>
        <p:spPr>
          <a:xfrm>
            <a:off x="1294095" y="1600200"/>
            <a:ext cx="7486650" cy="3657600"/>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800"/>
              <a:buChar char="•"/>
            </a:pPr>
            <a:r>
              <a:rPr lang="en-US" sz="2800">
                <a:solidFill>
                  <a:schemeClr val="dk2"/>
                </a:solidFill>
                <a:latin typeface="Calibri"/>
                <a:ea typeface="Calibri"/>
                <a:cs typeface="Calibri"/>
                <a:sym typeface="Calibri"/>
              </a:rPr>
              <a:t>Hand Hygiene</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Use of personal protective equipment (PPE)</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Processing of used instruments</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Handling and disposing of sharps</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Environmental cleaning</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Waste management</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Injection safety</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Respiratory hygiene and cough etiquette</a:t>
            </a:r>
            <a:endParaRPr sz="2800">
              <a:solidFill>
                <a:schemeClr val="dk2"/>
              </a:solidFill>
              <a:latin typeface="Calibri"/>
              <a:ea typeface="Calibri"/>
              <a:cs typeface="Calibri"/>
              <a:sym typeface="Calibri"/>
            </a:endParaRPr>
          </a:p>
        </p:txBody>
      </p:sp>
      <p:sp>
        <p:nvSpPr>
          <p:cNvPr id="811" name="Google Shape;811;p10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10">
                                            <p:txEl>
                                              <p:pRg end="0" st="0"/>
                                            </p:txEl>
                                          </p:spTgt>
                                        </p:tgtEl>
                                        <p:attrNameLst>
                                          <p:attrName>style.visibility</p:attrName>
                                        </p:attrNameLst>
                                      </p:cBhvr>
                                      <p:to>
                                        <p:strVal val="visible"/>
                                      </p:to>
                                    </p:set>
                                    <p:anim calcmode="lin" valueType="num">
                                      <p:cBhvr additive="base">
                                        <p:cTn dur="500"/>
                                        <p:tgtEl>
                                          <p:spTgt spid="810">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0">
                                            <p:txEl>
                                              <p:pRg end="1" st="1"/>
                                            </p:txEl>
                                          </p:spTgt>
                                        </p:tgtEl>
                                        <p:attrNameLst>
                                          <p:attrName>style.visibility</p:attrName>
                                        </p:attrNameLst>
                                      </p:cBhvr>
                                      <p:to>
                                        <p:strVal val="visible"/>
                                      </p:to>
                                    </p:set>
                                    <p:anim calcmode="lin" valueType="num">
                                      <p:cBhvr additive="base">
                                        <p:cTn dur="500"/>
                                        <p:tgtEl>
                                          <p:spTgt spid="810">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0">
                                            <p:txEl>
                                              <p:pRg end="2" st="2"/>
                                            </p:txEl>
                                          </p:spTgt>
                                        </p:tgtEl>
                                        <p:attrNameLst>
                                          <p:attrName>style.visibility</p:attrName>
                                        </p:attrNameLst>
                                      </p:cBhvr>
                                      <p:to>
                                        <p:strVal val="visible"/>
                                      </p:to>
                                    </p:set>
                                    <p:anim calcmode="lin" valueType="num">
                                      <p:cBhvr additive="base">
                                        <p:cTn dur="500"/>
                                        <p:tgtEl>
                                          <p:spTgt spid="810">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0">
                                            <p:txEl>
                                              <p:pRg end="3" st="3"/>
                                            </p:txEl>
                                          </p:spTgt>
                                        </p:tgtEl>
                                        <p:attrNameLst>
                                          <p:attrName>style.visibility</p:attrName>
                                        </p:attrNameLst>
                                      </p:cBhvr>
                                      <p:to>
                                        <p:strVal val="visible"/>
                                      </p:to>
                                    </p:set>
                                    <p:anim calcmode="lin" valueType="num">
                                      <p:cBhvr additive="base">
                                        <p:cTn dur="500"/>
                                        <p:tgtEl>
                                          <p:spTgt spid="810">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0">
                                            <p:txEl>
                                              <p:pRg end="4" st="4"/>
                                            </p:txEl>
                                          </p:spTgt>
                                        </p:tgtEl>
                                        <p:attrNameLst>
                                          <p:attrName>style.visibility</p:attrName>
                                        </p:attrNameLst>
                                      </p:cBhvr>
                                      <p:to>
                                        <p:strVal val="visible"/>
                                      </p:to>
                                    </p:set>
                                    <p:anim calcmode="lin" valueType="num">
                                      <p:cBhvr additive="base">
                                        <p:cTn dur="500"/>
                                        <p:tgtEl>
                                          <p:spTgt spid="810">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0">
                                            <p:txEl>
                                              <p:pRg end="5" st="5"/>
                                            </p:txEl>
                                          </p:spTgt>
                                        </p:tgtEl>
                                        <p:attrNameLst>
                                          <p:attrName>style.visibility</p:attrName>
                                        </p:attrNameLst>
                                      </p:cBhvr>
                                      <p:to>
                                        <p:strVal val="visible"/>
                                      </p:to>
                                    </p:set>
                                    <p:anim calcmode="lin" valueType="num">
                                      <p:cBhvr additive="base">
                                        <p:cTn dur="500"/>
                                        <p:tgtEl>
                                          <p:spTgt spid="810">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0">
                                            <p:txEl>
                                              <p:pRg end="6" st="6"/>
                                            </p:txEl>
                                          </p:spTgt>
                                        </p:tgtEl>
                                        <p:attrNameLst>
                                          <p:attrName>style.visibility</p:attrName>
                                        </p:attrNameLst>
                                      </p:cBhvr>
                                      <p:to>
                                        <p:strVal val="visible"/>
                                      </p:to>
                                    </p:set>
                                    <p:anim calcmode="lin" valueType="num">
                                      <p:cBhvr additive="base">
                                        <p:cTn dur="500"/>
                                        <p:tgtEl>
                                          <p:spTgt spid="810">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0">
                                            <p:txEl>
                                              <p:pRg end="7" st="7"/>
                                            </p:txEl>
                                          </p:spTgt>
                                        </p:tgtEl>
                                        <p:attrNameLst>
                                          <p:attrName>style.visibility</p:attrName>
                                        </p:attrNameLst>
                                      </p:cBhvr>
                                      <p:to>
                                        <p:strVal val="visible"/>
                                      </p:to>
                                    </p:set>
                                    <p:anim calcmode="lin" valueType="num">
                                      <p:cBhvr additive="base">
                                        <p:cTn dur="500"/>
                                        <p:tgtEl>
                                          <p:spTgt spid="810">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03"/>
          <p:cNvSpPr txBox="1"/>
          <p:nvPr>
            <p:ph type="title"/>
          </p:nvPr>
        </p:nvSpPr>
        <p:spPr>
          <a:xfrm>
            <a:off x="1055317" y="910786"/>
            <a:ext cx="7725427"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4400"/>
              <a:buFont typeface="Arial"/>
              <a:buNone/>
            </a:pPr>
            <a:r>
              <a:rPr lang="en-US" sz="4400">
                <a:latin typeface="Calibri"/>
                <a:ea typeface="Calibri"/>
                <a:cs typeface="Calibri"/>
                <a:sym typeface="Calibri"/>
              </a:rPr>
              <a:t>Standard Precautions Include...</a:t>
            </a:r>
            <a:endParaRPr sz="4400">
              <a:latin typeface="Calibri"/>
              <a:ea typeface="Calibri"/>
              <a:cs typeface="Calibri"/>
              <a:sym typeface="Calibri"/>
            </a:endParaRPr>
          </a:p>
        </p:txBody>
      </p:sp>
      <p:sp>
        <p:nvSpPr>
          <p:cNvPr id="818" name="Google Shape;818;p103"/>
          <p:cNvSpPr txBox="1"/>
          <p:nvPr/>
        </p:nvSpPr>
        <p:spPr>
          <a:xfrm>
            <a:off x="3200400" y="1875628"/>
            <a:ext cx="2857500" cy="439064"/>
          </a:xfrm>
          <a:prstGeom prst="rect">
            <a:avLst/>
          </a:prstGeom>
          <a:noFill/>
          <a:ln>
            <a:noFill/>
          </a:ln>
        </p:spPr>
        <p:txBody>
          <a:bodyPr anchorCtr="0" anchor="t" bIns="34500" lIns="69050" spcFirstLastPara="1" rIns="69050" wrap="square" tIns="34500">
            <a:noAutofit/>
          </a:bodyPr>
          <a:lstStyle/>
          <a:p>
            <a:pPr indent="0" lvl="0" marL="0" marR="0" rtl="0" algn="ctr">
              <a:lnSpc>
                <a:spcPct val="100000"/>
              </a:lnSpc>
              <a:spcBef>
                <a:spcPts val="0"/>
              </a:spcBef>
              <a:spcAft>
                <a:spcPts val="0"/>
              </a:spcAft>
              <a:buClr>
                <a:srgbClr val="000000"/>
              </a:buClr>
              <a:buSzPts val="2400"/>
              <a:buFont typeface="Arial"/>
              <a:buNone/>
            </a:pPr>
            <a:r>
              <a:rPr b="1" i="0" lang="en-US" sz="2800" u="none" cap="none" strike="noStrike">
                <a:solidFill>
                  <a:schemeClr val="accent1"/>
                </a:solidFill>
                <a:latin typeface="Calibri"/>
                <a:ea typeface="Calibri"/>
                <a:cs typeface="Calibri"/>
                <a:sym typeface="Calibri"/>
              </a:rPr>
              <a:t>Hand Hygiene</a:t>
            </a:r>
            <a:endParaRPr b="0" i="0" sz="2800" u="none" cap="none" strike="noStrike">
              <a:solidFill>
                <a:schemeClr val="accent1"/>
              </a:solidFill>
              <a:latin typeface="Calibri"/>
              <a:ea typeface="Calibri"/>
              <a:cs typeface="Calibri"/>
              <a:sym typeface="Calibri"/>
            </a:endParaRPr>
          </a:p>
        </p:txBody>
      </p:sp>
      <p:pic>
        <p:nvPicPr>
          <p:cNvPr descr="cartoon of hands washing. " id="819" name="Google Shape;819;p103"/>
          <p:cNvPicPr preferRelativeResize="0"/>
          <p:nvPr/>
        </p:nvPicPr>
        <p:blipFill rotWithShape="1">
          <a:blip r:embed="rId3">
            <a:alphaModFix/>
          </a:blip>
          <a:srcRect b="0" l="0" r="0" t="0"/>
          <a:stretch/>
        </p:blipFill>
        <p:spPr>
          <a:xfrm>
            <a:off x="2713759" y="2397327"/>
            <a:ext cx="3716482" cy="4291964"/>
          </a:xfrm>
          <a:prstGeom prst="rect">
            <a:avLst/>
          </a:prstGeom>
          <a:noFill/>
          <a:ln>
            <a:noFill/>
          </a:ln>
        </p:spPr>
      </p:pic>
      <p:sp>
        <p:nvSpPr>
          <p:cNvPr id="820" name="Google Shape;820;p103"/>
          <p:cNvSpPr txBox="1"/>
          <p:nvPr>
            <p:ph idx="12" type="sldNum"/>
          </p:nvPr>
        </p:nvSpPr>
        <p:spPr>
          <a:xfrm>
            <a:off x="6553200" y="6208071"/>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0"/>
          <p:cNvSpPr txBox="1"/>
          <p:nvPr>
            <p:ph type="title"/>
          </p:nvPr>
        </p:nvSpPr>
        <p:spPr>
          <a:xfrm>
            <a:off x="687289" y="552159"/>
            <a:ext cx="6692654" cy="514350"/>
          </a:xfrm>
          <a:prstGeom prst="rect">
            <a:avLst/>
          </a:prstGeom>
          <a:noFill/>
          <a:ln>
            <a:noFill/>
          </a:ln>
        </p:spPr>
        <p:txBody>
          <a:bodyPr anchorCtr="0" anchor="t" bIns="34275" lIns="68550" spcFirstLastPara="1" rIns="68550" wrap="square" tIns="34275">
            <a:noAutofit/>
          </a:bodyPr>
          <a:lstStyle/>
          <a:p>
            <a:pPr indent="0" lvl="0" marL="0" rtl="0" algn="l">
              <a:lnSpc>
                <a:spcPct val="75000"/>
              </a:lnSpc>
              <a:spcBef>
                <a:spcPts val="0"/>
              </a:spcBef>
              <a:spcAft>
                <a:spcPts val="0"/>
              </a:spcAft>
              <a:buSzPts val="3959"/>
              <a:buNone/>
            </a:pPr>
            <a:r>
              <a:rPr lang="en-US" sz="4400">
                <a:latin typeface="Calibri"/>
                <a:ea typeface="Calibri"/>
                <a:cs typeface="Calibri"/>
                <a:sym typeface="Calibri"/>
              </a:rPr>
              <a:t>Current Context Is Complex and Changing</a:t>
            </a:r>
            <a:endParaRPr/>
          </a:p>
        </p:txBody>
      </p:sp>
      <p:sp>
        <p:nvSpPr>
          <p:cNvPr id="293" name="Google Shape;293;p50"/>
          <p:cNvSpPr/>
          <p:nvPr/>
        </p:nvSpPr>
        <p:spPr>
          <a:xfrm>
            <a:off x="687288" y="1936882"/>
            <a:ext cx="4249043" cy="3584675"/>
          </a:xfrm>
          <a:prstGeom prst="rect">
            <a:avLst/>
          </a:prstGeom>
          <a:noFill/>
          <a:ln>
            <a:noFill/>
          </a:ln>
        </p:spPr>
        <p:txBody>
          <a:bodyPr anchorCtr="0" anchor="t" bIns="34275" lIns="68550" spcFirstLastPara="1" rIns="68550" wrap="square" tIns="34275">
            <a:noAutofit/>
          </a:bodyPr>
          <a:lstStyle/>
          <a:p>
            <a:pPr indent="0" lvl="0" marL="65484" marR="0" rtl="0" algn="l">
              <a:lnSpc>
                <a:spcPct val="80000"/>
              </a:lnSpc>
              <a:spcBef>
                <a:spcPts val="0"/>
              </a:spcBef>
              <a:spcAft>
                <a:spcPts val="0"/>
              </a:spcAft>
              <a:buClr>
                <a:srgbClr val="000000"/>
              </a:buClr>
              <a:buSzPts val="2800"/>
              <a:buFont typeface="Arial"/>
              <a:buNone/>
            </a:pPr>
            <a:r>
              <a:rPr b="0" i="0" lang="en-US" sz="2800" u="none" cap="none" strike="noStrike">
                <a:solidFill>
                  <a:schemeClr val="dk2"/>
                </a:solidFill>
                <a:latin typeface="Calibri"/>
                <a:ea typeface="Calibri"/>
                <a:cs typeface="Calibri"/>
                <a:sym typeface="Calibri"/>
              </a:rPr>
              <a:t>There are: </a:t>
            </a:r>
            <a:endParaRPr b="0" i="0" sz="2800" u="none" cap="none" strike="noStrike">
              <a:solidFill>
                <a:schemeClr val="dk2"/>
              </a:solidFill>
              <a:latin typeface="Calibri"/>
              <a:ea typeface="Calibri"/>
              <a:cs typeface="Calibri"/>
              <a:sym typeface="Calibri"/>
            </a:endParaRPr>
          </a:p>
          <a:p>
            <a:pPr indent="-457200" lvl="0" marL="806054" marR="0" rtl="0" algn="l">
              <a:lnSpc>
                <a:spcPct val="80000"/>
              </a:lnSpc>
              <a:spcBef>
                <a:spcPts val="600"/>
              </a:spcBef>
              <a:spcAft>
                <a:spcPts val="0"/>
              </a:spcAft>
              <a:buClr>
                <a:schemeClr val="dk2"/>
              </a:buClr>
              <a:buSzPts val="3125"/>
              <a:buFont typeface="Arial"/>
              <a:buChar char="•"/>
            </a:pPr>
            <a:r>
              <a:rPr b="0" i="0" lang="en-US" sz="2800" u="none" cap="none" strike="noStrike">
                <a:solidFill>
                  <a:schemeClr val="dk2"/>
                </a:solidFill>
                <a:latin typeface="Calibri"/>
                <a:ea typeface="Calibri"/>
                <a:cs typeface="Calibri"/>
                <a:sym typeface="Calibri"/>
              </a:rPr>
              <a:t>More natural disasters</a:t>
            </a:r>
            <a:endParaRPr b="0" i="0" sz="2800" u="none" cap="none" strike="noStrike">
              <a:solidFill>
                <a:schemeClr val="dk2"/>
              </a:solidFill>
              <a:latin typeface="Calibri"/>
              <a:ea typeface="Calibri"/>
              <a:cs typeface="Calibri"/>
              <a:sym typeface="Calibri"/>
            </a:endParaRPr>
          </a:p>
          <a:p>
            <a:pPr indent="-457200" lvl="0" marL="806054" marR="0" rtl="0" algn="l">
              <a:lnSpc>
                <a:spcPct val="80000"/>
              </a:lnSpc>
              <a:spcBef>
                <a:spcPts val="1200"/>
              </a:spcBef>
              <a:spcAft>
                <a:spcPts val="0"/>
              </a:spcAft>
              <a:buClr>
                <a:schemeClr val="dk2"/>
              </a:buClr>
              <a:buSzPts val="3125"/>
              <a:buFont typeface="Arial"/>
              <a:buChar char="•"/>
            </a:pPr>
            <a:r>
              <a:rPr b="0" i="0" lang="en-US" sz="2800" u="none" cap="none" strike="noStrike">
                <a:solidFill>
                  <a:schemeClr val="dk2"/>
                </a:solidFill>
                <a:latin typeface="Calibri"/>
                <a:ea typeface="Calibri"/>
                <a:cs typeface="Calibri"/>
                <a:sym typeface="Calibri"/>
              </a:rPr>
              <a:t>Fewer new wars, but more long-standing and complex conflicts </a:t>
            </a:r>
            <a:endParaRPr b="0" i="0" sz="2800" u="none" cap="none" strike="noStrike">
              <a:solidFill>
                <a:schemeClr val="dk2"/>
              </a:solidFill>
              <a:latin typeface="Calibri"/>
              <a:ea typeface="Calibri"/>
              <a:cs typeface="Calibri"/>
              <a:sym typeface="Calibri"/>
            </a:endParaRPr>
          </a:p>
          <a:p>
            <a:pPr indent="-457200" lvl="0" marL="806054" marR="0" rtl="0" algn="l">
              <a:lnSpc>
                <a:spcPct val="80000"/>
              </a:lnSpc>
              <a:spcBef>
                <a:spcPts val="1200"/>
              </a:spcBef>
              <a:spcAft>
                <a:spcPts val="0"/>
              </a:spcAft>
              <a:buClr>
                <a:schemeClr val="dk2"/>
              </a:buClr>
              <a:buSzPts val="3125"/>
              <a:buFont typeface="Arial"/>
              <a:buChar char="•"/>
            </a:pPr>
            <a:r>
              <a:rPr b="0" i="0" lang="en-US" sz="2800" u="none" cap="none" strike="noStrike">
                <a:solidFill>
                  <a:schemeClr val="dk2"/>
                </a:solidFill>
                <a:latin typeface="Calibri"/>
                <a:ea typeface="Calibri"/>
                <a:cs typeface="Calibri"/>
                <a:sym typeface="Calibri"/>
              </a:rPr>
              <a:t>Fewer refugees, but more internally displaced persons</a:t>
            </a:r>
            <a:endParaRPr b="0" i="0" sz="2800" u="none" cap="none" strike="noStrike">
              <a:solidFill>
                <a:schemeClr val="dk2"/>
              </a:solidFill>
              <a:latin typeface="Calibri"/>
              <a:ea typeface="Calibri"/>
              <a:cs typeface="Calibri"/>
              <a:sym typeface="Calibri"/>
            </a:endParaRPr>
          </a:p>
          <a:p>
            <a:pPr indent="-457200" lvl="0" marL="806054" marR="0" rtl="0" algn="l">
              <a:lnSpc>
                <a:spcPct val="80000"/>
              </a:lnSpc>
              <a:spcBef>
                <a:spcPts val="1200"/>
              </a:spcBef>
              <a:spcAft>
                <a:spcPts val="0"/>
              </a:spcAft>
              <a:buClr>
                <a:schemeClr val="dk2"/>
              </a:buClr>
              <a:buSzPts val="3125"/>
              <a:buFont typeface="Arial"/>
              <a:buChar char="•"/>
            </a:pPr>
            <a:r>
              <a:rPr b="0" i="0" lang="en-US" sz="2800" u="none" cap="none" strike="noStrike">
                <a:solidFill>
                  <a:schemeClr val="dk2"/>
                </a:solidFill>
                <a:latin typeface="Calibri"/>
                <a:ea typeface="Calibri"/>
                <a:cs typeface="Calibri"/>
                <a:sym typeface="Calibri"/>
              </a:rPr>
              <a:t>More humanitarian actors</a:t>
            </a:r>
            <a:endParaRPr b="0" i="0" sz="2800" u="none" cap="none" strike="noStrike">
              <a:solidFill>
                <a:schemeClr val="dk2"/>
              </a:solidFill>
              <a:latin typeface="Calibri"/>
              <a:ea typeface="Calibri"/>
              <a:cs typeface="Calibri"/>
              <a:sym typeface="Calibri"/>
            </a:endParaRPr>
          </a:p>
          <a:p>
            <a:pPr indent="-188119" lvl="0" marL="402431" marR="0" rtl="0" algn="l">
              <a:lnSpc>
                <a:spcPct val="80000"/>
              </a:lnSpc>
              <a:spcBef>
                <a:spcPts val="975"/>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descr="CARE's base is located at Potibonia Camp, which currently houses 22,000 refugees - more than half of which are children." id="294" name="Google Shape;294;p50"/>
          <p:cNvSpPr/>
          <p:nvPr/>
        </p:nvSpPr>
        <p:spPr>
          <a:xfrm>
            <a:off x="4457700" y="3314700"/>
            <a:ext cx="228600" cy="2286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ibre Franklin"/>
              <a:ea typeface="Libre Franklin"/>
              <a:cs typeface="Libre Franklin"/>
              <a:sym typeface="Libre Franklin"/>
            </a:endParaRPr>
          </a:p>
        </p:txBody>
      </p:sp>
      <p:pic>
        <p:nvPicPr>
          <p:cNvPr descr="CARE's base is located at Potibonia Camp, which currently houses 22,000 refugees - more than half of which are children." id="295" name="Google Shape;295;p50"/>
          <p:cNvPicPr preferRelativeResize="0"/>
          <p:nvPr/>
        </p:nvPicPr>
        <p:blipFill rotWithShape="1">
          <a:blip r:embed="rId3">
            <a:alphaModFix/>
          </a:blip>
          <a:srcRect b="0" l="0" r="0" t="0"/>
          <a:stretch/>
        </p:blipFill>
        <p:spPr>
          <a:xfrm>
            <a:off x="4936331" y="2613308"/>
            <a:ext cx="3935768" cy="2231824"/>
          </a:xfrm>
          <a:prstGeom prst="rect">
            <a:avLst/>
          </a:prstGeom>
          <a:noFill/>
          <a:ln>
            <a:noFill/>
          </a:ln>
        </p:spPr>
      </p:pic>
      <p:sp>
        <p:nvSpPr>
          <p:cNvPr id="296" name="Google Shape;296;p50"/>
          <p:cNvSpPr txBox="1"/>
          <p:nvPr>
            <p:ph idx="12" type="sldNum"/>
          </p:nvPr>
        </p:nvSpPr>
        <p:spPr>
          <a:xfrm>
            <a:off x="7379943" y="6305841"/>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04"/>
          <p:cNvSpPr txBox="1"/>
          <p:nvPr>
            <p:ph type="title"/>
          </p:nvPr>
        </p:nvSpPr>
        <p:spPr>
          <a:xfrm>
            <a:off x="580979" y="424635"/>
            <a:ext cx="8157408"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Arial"/>
              <a:buNone/>
            </a:pPr>
            <a:r>
              <a:rPr lang="en-US" sz="4400">
                <a:latin typeface="Calibri"/>
                <a:ea typeface="Calibri"/>
                <a:cs typeface="Calibri"/>
                <a:sym typeface="Calibri"/>
              </a:rPr>
              <a:t>Personal Protective Equipment (PPE) </a:t>
            </a:r>
            <a:endParaRPr sz="4400">
              <a:latin typeface="Calibri"/>
              <a:ea typeface="Calibri"/>
              <a:cs typeface="Calibri"/>
              <a:sym typeface="Calibri"/>
            </a:endParaRPr>
          </a:p>
        </p:txBody>
      </p:sp>
      <p:sp>
        <p:nvSpPr>
          <p:cNvPr id="827" name="Google Shape;827;p104"/>
          <p:cNvSpPr txBox="1"/>
          <p:nvPr>
            <p:ph idx="1" type="body"/>
          </p:nvPr>
        </p:nvSpPr>
        <p:spPr>
          <a:xfrm>
            <a:off x="1157176" y="2014538"/>
            <a:ext cx="4879516" cy="4098879"/>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400"/>
              <a:buChar char="•"/>
            </a:pPr>
            <a:r>
              <a:rPr lang="en-US" sz="2400">
                <a:solidFill>
                  <a:schemeClr val="dk2"/>
                </a:solidFill>
                <a:latin typeface="Calibri"/>
                <a:ea typeface="Calibri"/>
                <a:cs typeface="Calibri"/>
                <a:sym typeface="Calibri"/>
              </a:rPr>
              <a:t>PPE items are the protective barriers used alone or in combination by a </a:t>
            </a:r>
            <a:r>
              <a:rPr b="1" lang="en-US" sz="2400">
                <a:solidFill>
                  <a:schemeClr val="dk2"/>
                </a:solidFill>
                <a:latin typeface="Calibri"/>
                <a:ea typeface="Calibri"/>
                <a:cs typeface="Calibri"/>
                <a:sym typeface="Calibri"/>
              </a:rPr>
              <a:t>health care worker</a:t>
            </a:r>
            <a:r>
              <a:rPr lang="en-US" sz="2400">
                <a:solidFill>
                  <a:schemeClr val="dk2"/>
                </a:solidFill>
                <a:latin typeface="Calibri"/>
                <a:ea typeface="Calibri"/>
                <a:cs typeface="Calibri"/>
                <a:sym typeface="Calibri"/>
              </a:rPr>
              <a:t> to protect mucous membranes, airways, skin, and clothing from contact with harmful or infectious agents.</a:t>
            </a:r>
            <a:endParaRPr sz="24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lang="en-US" sz="2400">
                <a:solidFill>
                  <a:schemeClr val="dk2"/>
                </a:solidFill>
                <a:latin typeface="Calibri"/>
                <a:ea typeface="Calibri"/>
                <a:cs typeface="Calibri"/>
                <a:sym typeface="Calibri"/>
              </a:rPr>
              <a:t>PPE may also be used by infectious </a:t>
            </a:r>
            <a:r>
              <a:rPr b="1" lang="en-US" sz="2400">
                <a:solidFill>
                  <a:schemeClr val="dk2"/>
                </a:solidFill>
                <a:latin typeface="Calibri"/>
                <a:ea typeface="Calibri"/>
                <a:cs typeface="Calibri"/>
                <a:sym typeface="Calibri"/>
              </a:rPr>
              <a:t>patients </a:t>
            </a:r>
            <a:r>
              <a:rPr lang="en-US" sz="2400">
                <a:solidFill>
                  <a:schemeClr val="dk2"/>
                </a:solidFill>
                <a:latin typeface="Calibri"/>
                <a:ea typeface="Calibri"/>
                <a:cs typeface="Calibri"/>
                <a:sym typeface="Calibri"/>
              </a:rPr>
              <a:t>to prevent the spread of infection. </a:t>
            </a:r>
            <a:endParaRPr sz="2400">
              <a:solidFill>
                <a:schemeClr val="dk2"/>
              </a:solidFill>
              <a:latin typeface="Calibri"/>
              <a:ea typeface="Calibri"/>
              <a:cs typeface="Calibri"/>
              <a:sym typeface="Calibri"/>
            </a:endParaRPr>
          </a:p>
          <a:p>
            <a:pPr indent="-173736" lvl="0" marL="288036" rtl="0" algn="l">
              <a:lnSpc>
                <a:spcPct val="100000"/>
              </a:lnSpc>
              <a:spcBef>
                <a:spcPts val="900"/>
              </a:spcBef>
              <a:spcAft>
                <a:spcPts val="0"/>
              </a:spcAft>
              <a:buClr>
                <a:schemeClr val="dk2"/>
              </a:buClr>
              <a:buSzPts val="2400"/>
              <a:buNone/>
            </a:pPr>
            <a:r>
              <a:t/>
            </a:r>
            <a:endParaRPr sz="2400">
              <a:latin typeface="Arial"/>
              <a:ea typeface="Arial"/>
              <a:cs typeface="Arial"/>
              <a:sym typeface="Arial"/>
            </a:endParaRPr>
          </a:p>
        </p:txBody>
      </p:sp>
      <p:pic>
        <p:nvPicPr>
          <p:cNvPr descr="picture of hands wearing gloves. " id="828" name="Google Shape;828;p104"/>
          <p:cNvPicPr preferRelativeResize="0"/>
          <p:nvPr>
            <p:ph idx="2" type="body"/>
          </p:nvPr>
        </p:nvPicPr>
        <p:blipFill rotWithShape="1">
          <a:blip r:embed="rId3">
            <a:alphaModFix/>
          </a:blip>
          <a:srcRect b="0" l="0" r="0" t="0"/>
          <a:stretch/>
        </p:blipFill>
        <p:spPr>
          <a:xfrm>
            <a:off x="6011873" y="1426374"/>
            <a:ext cx="2296896" cy="2458889"/>
          </a:xfrm>
          <a:prstGeom prst="rect">
            <a:avLst/>
          </a:prstGeom>
          <a:noFill/>
          <a:ln>
            <a:noFill/>
          </a:ln>
        </p:spPr>
      </p:pic>
      <p:pic>
        <p:nvPicPr>
          <p:cNvPr descr="picture of protective eyewear. " id="829" name="Google Shape;829;p104"/>
          <p:cNvPicPr preferRelativeResize="0"/>
          <p:nvPr/>
        </p:nvPicPr>
        <p:blipFill rotWithShape="1">
          <a:blip r:embed="rId4">
            <a:alphaModFix/>
          </a:blip>
          <a:srcRect b="0" l="0" r="0" t="0"/>
          <a:stretch/>
        </p:blipFill>
        <p:spPr>
          <a:xfrm>
            <a:off x="6011873" y="3875885"/>
            <a:ext cx="2296896" cy="2323693"/>
          </a:xfrm>
          <a:prstGeom prst="rect">
            <a:avLst/>
          </a:prstGeom>
          <a:noFill/>
          <a:ln>
            <a:noFill/>
          </a:ln>
        </p:spPr>
      </p:pic>
      <p:sp>
        <p:nvSpPr>
          <p:cNvPr id="830" name="Google Shape;830;p104"/>
          <p:cNvSpPr txBox="1"/>
          <p:nvPr>
            <p:ph idx="12" type="sldNum"/>
          </p:nvPr>
        </p:nvSpPr>
        <p:spPr>
          <a:xfrm>
            <a:off x="6561290" y="625080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831" name="Google Shape;831;p104"/>
          <p:cNvSpPr txBox="1"/>
          <p:nvPr/>
        </p:nvSpPr>
        <p:spPr>
          <a:xfrm>
            <a:off x="1368084" y="6294903"/>
            <a:ext cx="44577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400" u="none" cap="none" strike="noStrike">
                <a:solidFill>
                  <a:schemeClr val="dk2"/>
                </a:solidFill>
                <a:latin typeface="Calibri"/>
                <a:ea typeface="Calibri"/>
                <a:cs typeface="Calibri"/>
                <a:sym typeface="Calibri"/>
              </a:rPr>
              <a:t>Photo Credit : Indian tradebird.com (internet)</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05"/>
          <p:cNvSpPr txBox="1"/>
          <p:nvPr>
            <p:ph type="title"/>
          </p:nvPr>
        </p:nvSpPr>
        <p:spPr>
          <a:xfrm>
            <a:off x="0" y="359410"/>
            <a:ext cx="5400675"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Calibri"/>
              <a:buNone/>
            </a:pPr>
            <a:r>
              <a:rPr lang="en-US" sz="4400"/>
              <a:t>Instrument </a:t>
            </a:r>
            <a:br>
              <a:rPr lang="en-US" sz="4400"/>
            </a:br>
            <a:r>
              <a:rPr lang="en-US" sz="4400"/>
              <a:t>Processing </a:t>
            </a:r>
            <a:endParaRPr sz="4400"/>
          </a:p>
        </p:txBody>
      </p:sp>
      <p:sp>
        <p:nvSpPr>
          <p:cNvPr id="838" name="Google Shape;838;p105"/>
          <p:cNvSpPr txBox="1"/>
          <p:nvPr>
            <p:ph idx="1" type="body"/>
          </p:nvPr>
        </p:nvSpPr>
        <p:spPr>
          <a:xfrm>
            <a:off x="1143000" y="2104419"/>
            <a:ext cx="7742682" cy="3737372"/>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600"/>
              </a:spcBef>
              <a:spcAft>
                <a:spcPts val="0"/>
              </a:spcAft>
              <a:buClr>
                <a:schemeClr val="dk2"/>
              </a:buClr>
              <a:buSzPts val="2600"/>
              <a:buChar char="•"/>
            </a:pPr>
            <a:r>
              <a:rPr b="1" lang="en-US" sz="2600">
                <a:solidFill>
                  <a:schemeClr val="dk2"/>
                </a:solidFill>
                <a:latin typeface="Calibri"/>
                <a:ea typeface="Calibri"/>
                <a:cs typeface="Calibri"/>
                <a:sym typeface="Calibri"/>
              </a:rPr>
              <a:t>Point-of-Use Cleaning</a:t>
            </a:r>
            <a:r>
              <a:rPr lang="en-US" sz="2600">
                <a:solidFill>
                  <a:schemeClr val="dk2"/>
                </a:solidFill>
                <a:latin typeface="Calibri"/>
                <a:ea typeface="Calibri"/>
                <a:cs typeface="Calibri"/>
                <a:sym typeface="Calibri"/>
              </a:rPr>
              <a:t>: Occurs immediately after use </a:t>
            </a:r>
            <a:endParaRPr sz="26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600"/>
              <a:buChar char="•"/>
            </a:pPr>
            <a:r>
              <a:rPr b="1" lang="en-US" sz="2600">
                <a:solidFill>
                  <a:schemeClr val="dk2"/>
                </a:solidFill>
                <a:latin typeface="Calibri"/>
                <a:ea typeface="Calibri"/>
                <a:cs typeface="Calibri"/>
                <a:sym typeface="Calibri"/>
              </a:rPr>
              <a:t>Cleaning: </a:t>
            </a:r>
            <a:r>
              <a:rPr lang="en-US" sz="2600">
                <a:solidFill>
                  <a:schemeClr val="dk2"/>
                </a:solidFill>
                <a:latin typeface="Calibri"/>
                <a:ea typeface="Calibri"/>
                <a:cs typeface="Calibri"/>
                <a:sym typeface="Calibri"/>
              </a:rPr>
              <a:t>Removes a number of microorganism and other organic or in-organic materials  </a:t>
            </a:r>
            <a:endParaRPr b="1" sz="26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600"/>
              <a:buChar char="•"/>
            </a:pPr>
            <a:r>
              <a:rPr b="1" lang="en-US" sz="2600">
                <a:solidFill>
                  <a:schemeClr val="dk2"/>
                </a:solidFill>
                <a:latin typeface="Calibri"/>
                <a:ea typeface="Calibri"/>
                <a:cs typeface="Calibri"/>
                <a:sym typeface="Calibri"/>
              </a:rPr>
              <a:t>High-Level Disinfection (HLD):</a:t>
            </a:r>
            <a:r>
              <a:rPr lang="en-US" sz="2600">
                <a:solidFill>
                  <a:schemeClr val="dk2"/>
                </a:solidFill>
                <a:latin typeface="Calibri"/>
                <a:ea typeface="Calibri"/>
                <a:cs typeface="Calibri"/>
                <a:sym typeface="Calibri"/>
              </a:rPr>
              <a:t> Eliminates all organisms (bacteria, viruses, fungi, and parasites) except some endospores </a:t>
            </a:r>
            <a:endParaRPr sz="26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600"/>
              <a:buChar char="•"/>
            </a:pPr>
            <a:r>
              <a:rPr b="1" lang="en-US" sz="2600">
                <a:solidFill>
                  <a:schemeClr val="dk2"/>
                </a:solidFill>
                <a:latin typeface="Calibri"/>
                <a:ea typeface="Calibri"/>
                <a:cs typeface="Calibri"/>
                <a:sym typeface="Calibri"/>
              </a:rPr>
              <a:t>Sterilization: </a:t>
            </a:r>
            <a:r>
              <a:rPr lang="en-US" sz="2600">
                <a:solidFill>
                  <a:schemeClr val="dk2"/>
                </a:solidFill>
                <a:latin typeface="Calibri"/>
                <a:ea typeface="Calibri"/>
                <a:cs typeface="Calibri"/>
                <a:sym typeface="Calibri"/>
              </a:rPr>
              <a:t>Eliminates all organisms, including bacterial endospores</a:t>
            </a:r>
            <a:endParaRPr sz="26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600"/>
              <a:buChar char="•"/>
            </a:pPr>
            <a:r>
              <a:rPr b="1" lang="en-US" sz="2600">
                <a:solidFill>
                  <a:schemeClr val="dk2"/>
                </a:solidFill>
                <a:latin typeface="Calibri"/>
                <a:ea typeface="Calibri"/>
                <a:cs typeface="Calibri"/>
                <a:sym typeface="Calibri"/>
              </a:rPr>
              <a:t>Storage</a:t>
            </a:r>
            <a:r>
              <a:rPr lang="en-US" sz="2600">
                <a:solidFill>
                  <a:schemeClr val="dk2"/>
                </a:solidFill>
                <a:latin typeface="Calibri"/>
                <a:ea typeface="Calibri"/>
                <a:cs typeface="Calibri"/>
                <a:sym typeface="Calibri"/>
              </a:rPr>
              <a:t> of HLD or sterilized instruments </a:t>
            </a:r>
            <a:endParaRPr sz="2600">
              <a:solidFill>
                <a:schemeClr val="dk2"/>
              </a:solidFill>
              <a:latin typeface="Calibri"/>
              <a:ea typeface="Calibri"/>
              <a:cs typeface="Calibri"/>
              <a:sym typeface="Calibri"/>
            </a:endParaRPr>
          </a:p>
          <a:p>
            <a:pPr indent="-173736" lvl="0" marL="288036" rtl="0" algn="l">
              <a:lnSpc>
                <a:spcPct val="100000"/>
              </a:lnSpc>
              <a:spcBef>
                <a:spcPts val="900"/>
              </a:spcBef>
              <a:spcAft>
                <a:spcPts val="0"/>
              </a:spcAft>
              <a:buClr>
                <a:schemeClr val="dk2"/>
              </a:buClr>
              <a:buSzPts val="2600"/>
              <a:buNone/>
            </a:pPr>
            <a:r>
              <a:t/>
            </a:r>
            <a:endParaRPr sz="2600">
              <a:solidFill>
                <a:schemeClr val="dk1"/>
              </a:solidFill>
              <a:latin typeface="Calibri"/>
              <a:ea typeface="Calibri"/>
              <a:cs typeface="Calibri"/>
              <a:sym typeface="Calibri"/>
            </a:endParaRPr>
          </a:p>
          <a:p>
            <a:pPr indent="-173736" lvl="0" marL="288036" rtl="0" algn="l">
              <a:lnSpc>
                <a:spcPct val="100000"/>
              </a:lnSpc>
              <a:spcBef>
                <a:spcPts val="900"/>
              </a:spcBef>
              <a:spcAft>
                <a:spcPts val="0"/>
              </a:spcAft>
              <a:buClr>
                <a:schemeClr val="dk2"/>
              </a:buClr>
              <a:buSzPts val="2600"/>
              <a:buNone/>
            </a:pPr>
            <a:r>
              <a:t/>
            </a:r>
            <a:endParaRPr sz="2600">
              <a:solidFill>
                <a:schemeClr val="dk1"/>
              </a:solidFill>
              <a:latin typeface="Calibri"/>
              <a:ea typeface="Calibri"/>
              <a:cs typeface="Calibri"/>
              <a:sym typeface="Calibri"/>
            </a:endParaRPr>
          </a:p>
          <a:p>
            <a:pPr indent="-173736" lvl="0" marL="288036" rtl="0" algn="l">
              <a:lnSpc>
                <a:spcPct val="100000"/>
              </a:lnSpc>
              <a:spcBef>
                <a:spcPts val="900"/>
              </a:spcBef>
              <a:spcAft>
                <a:spcPts val="0"/>
              </a:spcAft>
              <a:buClr>
                <a:schemeClr val="dk2"/>
              </a:buClr>
              <a:buSzPts val="2600"/>
              <a:buNone/>
            </a:pPr>
            <a:r>
              <a:t/>
            </a:r>
            <a:endParaRPr sz="2600">
              <a:solidFill>
                <a:schemeClr val="dk1"/>
              </a:solidFill>
              <a:latin typeface="Calibri"/>
              <a:ea typeface="Calibri"/>
              <a:cs typeface="Calibri"/>
              <a:sym typeface="Calibri"/>
            </a:endParaRPr>
          </a:p>
          <a:p>
            <a:pPr indent="-173736" lvl="0" marL="288036" rtl="0" algn="l">
              <a:lnSpc>
                <a:spcPct val="100000"/>
              </a:lnSpc>
              <a:spcBef>
                <a:spcPts val="900"/>
              </a:spcBef>
              <a:spcAft>
                <a:spcPts val="0"/>
              </a:spcAft>
              <a:buClr>
                <a:schemeClr val="dk2"/>
              </a:buClr>
              <a:buSzPts val="2600"/>
              <a:buNone/>
            </a:pPr>
            <a:r>
              <a:t/>
            </a:r>
            <a:endParaRPr sz="2600">
              <a:solidFill>
                <a:schemeClr val="dk1"/>
              </a:solidFill>
              <a:latin typeface="Calibri"/>
              <a:ea typeface="Calibri"/>
              <a:cs typeface="Calibri"/>
              <a:sym typeface="Calibri"/>
            </a:endParaRPr>
          </a:p>
          <a:p>
            <a:pPr indent="-173736" lvl="0" marL="288036" rtl="0" algn="l">
              <a:lnSpc>
                <a:spcPct val="100000"/>
              </a:lnSpc>
              <a:spcBef>
                <a:spcPts val="900"/>
              </a:spcBef>
              <a:spcAft>
                <a:spcPts val="0"/>
              </a:spcAft>
              <a:buClr>
                <a:schemeClr val="dk2"/>
              </a:buClr>
              <a:buSzPts val="2600"/>
              <a:buNone/>
            </a:pPr>
            <a:r>
              <a:t/>
            </a:r>
            <a:endParaRPr sz="2600">
              <a:solidFill>
                <a:schemeClr val="dk1"/>
              </a:solidFill>
              <a:latin typeface="Calibri"/>
              <a:ea typeface="Calibri"/>
              <a:cs typeface="Calibri"/>
              <a:sym typeface="Calibri"/>
            </a:endParaRPr>
          </a:p>
        </p:txBody>
      </p:sp>
      <p:sp>
        <p:nvSpPr>
          <p:cNvPr id="839" name="Google Shape;839;p10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840" name="Google Shape;840;p105"/>
          <p:cNvSpPr txBox="1"/>
          <p:nvPr/>
        </p:nvSpPr>
        <p:spPr>
          <a:xfrm>
            <a:off x="4588669" y="450328"/>
            <a:ext cx="3929062" cy="1323439"/>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Decontamination of used instruments in 0.5% chlorine solution is no longer recommended by WHO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06"/>
          <p:cNvSpPr txBox="1"/>
          <p:nvPr>
            <p:ph type="title"/>
          </p:nvPr>
        </p:nvSpPr>
        <p:spPr>
          <a:xfrm>
            <a:off x="966110" y="460605"/>
            <a:ext cx="7200900"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4400"/>
              <a:buFont typeface="Calibri"/>
              <a:buNone/>
            </a:pPr>
            <a:r>
              <a:rPr lang="en-US" sz="4400"/>
              <a:t>Principles of Cleaning</a:t>
            </a:r>
            <a:endParaRPr sz="4400"/>
          </a:p>
        </p:txBody>
      </p:sp>
      <p:sp>
        <p:nvSpPr>
          <p:cNvPr id="847" name="Google Shape;847;p106"/>
          <p:cNvSpPr txBox="1"/>
          <p:nvPr/>
        </p:nvSpPr>
        <p:spPr>
          <a:xfrm>
            <a:off x="976990" y="1463662"/>
            <a:ext cx="7508642" cy="1631175"/>
          </a:xfrm>
          <a:prstGeom prst="rect">
            <a:avLst/>
          </a:prstGeom>
          <a:solidFill>
            <a:srgbClr val="FBEDE7"/>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Definition of cleaning: </a:t>
            </a:r>
            <a:r>
              <a:rPr b="0" i="0" lang="en-US" sz="2000" u="none" cap="none" strike="noStrike">
                <a:solidFill>
                  <a:schemeClr val="dk2"/>
                </a:solidFill>
                <a:latin typeface="Calibri"/>
                <a:ea typeface="Calibri"/>
                <a:cs typeface="Calibri"/>
                <a:sym typeface="Calibri"/>
              </a:rPr>
              <a:t>The physical removal of foreign material (e.g., dust, soil) and organic material (e.g., blood, secretions, excretions, microorganisms). Cleaning physically removes rather than kills microorganisms. It is accomplished with water, detergents, and mechanical action. </a:t>
            </a:r>
            <a:endParaRPr b="0" i="0" sz="1400" u="none" cap="none" strike="noStrike">
              <a:solidFill>
                <a:schemeClr val="dk2"/>
              </a:solidFill>
              <a:latin typeface="Calibri"/>
              <a:ea typeface="Calibri"/>
              <a:cs typeface="Calibri"/>
              <a:sym typeface="Calibri"/>
            </a:endParaRPr>
          </a:p>
        </p:txBody>
      </p:sp>
      <p:sp>
        <p:nvSpPr>
          <p:cNvPr id="848" name="Google Shape;848;p106"/>
          <p:cNvSpPr txBox="1"/>
          <p:nvPr/>
        </p:nvSpPr>
        <p:spPr>
          <a:xfrm>
            <a:off x="976990" y="3483818"/>
            <a:ext cx="7508642" cy="1938992"/>
          </a:xfrm>
          <a:prstGeom prst="rect">
            <a:avLst/>
          </a:prstGeom>
          <a:solidFill>
            <a:srgbClr val="F2F2F2"/>
          </a:solidFill>
          <a:ln cap="flat" cmpd="sng" w="952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2"/>
              </a:buClr>
              <a:buSzPts val="2000"/>
              <a:buFont typeface="Arial"/>
              <a:buChar char="•"/>
            </a:pPr>
            <a:r>
              <a:rPr b="1" i="0" lang="en-US" sz="2000" u="none" cap="none" strike="noStrike">
                <a:solidFill>
                  <a:srgbClr val="506687"/>
                </a:solidFill>
                <a:latin typeface="Calibri"/>
                <a:ea typeface="Calibri"/>
                <a:cs typeface="Calibri"/>
                <a:sym typeface="Calibri"/>
              </a:rPr>
              <a:t>Always be sure to clean patient care equipment between each patient use. </a:t>
            </a:r>
            <a:endParaRPr b="0" i="0" sz="1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000"/>
              <a:buFont typeface="Arial"/>
              <a:buChar char="•"/>
            </a:pPr>
            <a:r>
              <a:rPr b="1" i="0" lang="en-US" sz="2000" u="none" cap="none" strike="noStrike">
                <a:solidFill>
                  <a:srgbClr val="506687"/>
                </a:solidFill>
                <a:latin typeface="Calibri"/>
                <a:ea typeface="Calibri"/>
                <a:cs typeface="Calibri"/>
                <a:sym typeface="Calibri"/>
              </a:rPr>
              <a:t>Where possible, dedicate cleaning supplies in higher risk areas (e.g., isolation, delivery, and operating rooms).</a:t>
            </a:r>
            <a:endParaRPr b="0" i="0" sz="1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000"/>
              <a:buFont typeface="Arial"/>
              <a:buChar char="•"/>
            </a:pPr>
            <a:r>
              <a:rPr b="1" i="0" lang="en-US" sz="2000" u="none" cap="none" strike="noStrike">
                <a:solidFill>
                  <a:srgbClr val="506687"/>
                </a:solidFill>
                <a:latin typeface="Calibri"/>
                <a:ea typeface="Calibri"/>
                <a:cs typeface="Calibri"/>
                <a:sym typeface="Calibri"/>
              </a:rPr>
              <a:t>Cleaning supplies for isolation should be kept in and only used in the isolation area/room.</a:t>
            </a:r>
            <a:endParaRPr b="0" i="0" sz="1400" u="none" cap="none" strike="noStrike">
              <a:solidFill>
                <a:srgbClr val="000000"/>
              </a:solidFill>
              <a:latin typeface="Calibri"/>
              <a:ea typeface="Calibri"/>
              <a:cs typeface="Calibri"/>
              <a:sym typeface="Calibri"/>
            </a:endParaRPr>
          </a:p>
        </p:txBody>
      </p:sp>
      <p:sp>
        <p:nvSpPr>
          <p:cNvPr id="849" name="Google Shape;849;p106"/>
          <p:cNvSpPr txBox="1"/>
          <p:nvPr/>
        </p:nvSpPr>
        <p:spPr>
          <a:xfrm>
            <a:off x="1328060" y="5751064"/>
            <a:ext cx="6477000" cy="5077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2"/>
                </a:solidFill>
                <a:latin typeface="Calibri"/>
                <a:ea typeface="Calibri"/>
                <a:cs typeface="Calibri"/>
                <a:sym typeface="Calibri"/>
              </a:rPr>
              <a:t>CDC and ICAN. Best Practices for Environmental Cleaning in Healthcare Facilities in Resource-Limited Settings. Atlanta, GA: US Department of Health and Human Services, CDC; Cape Town, South Africa: Infection Control Africa Network; 2019. Available at: https://www.cdc.gov/hai/prevent/resource-limited/index.html and http://www.icanetwork.co.za/icanguideline2019/</a:t>
            </a:r>
            <a:endParaRPr b="0" i="0" sz="1400" u="none" cap="none" strike="noStrike">
              <a:solidFill>
                <a:schemeClr val="dk2"/>
              </a:solidFill>
              <a:latin typeface="Calibri"/>
              <a:ea typeface="Calibri"/>
              <a:cs typeface="Calibri"/>
              <a:sym typeface="Calibri"/>
            </a:endParaRPr>
          </a:p>
        </p:txBody>
      </p:sp>
      <p:sp>
        <p:nvSpPr>
          <p:cNvPr id="850" name="Google Shape;850;p106"/>
          <p:cNvSpPr txBox="1"/>
          <p:nvPr>
            <p:ph idx="12" type="sldNum"/>
          </p:nvPr>
        </p:nvSpPr>
        <p:spPr>
          <a:xfrm>
            <a:off x="7429675" y="6172217"/>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07"/>
          <p:cNvSpPr txBox="1"/>
          <p:nvPr>
            <p:ph type="title"/>
          </p:nvPr>
        </p:nvSpPr>
        <p:spPr>
          <a:xfrm>
            <a:off x="1485900" y="565059"/>
            <a:ext cx="6172200" cy="8001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600"/>
              <a:buFont typeface="Calibri"/>
              <a:buNone/>
            </a:pPr>
            <a:r>
              <a:rPr lang="en-US" sz="4400"/>
              <a:t>Handling Sharps</a:t>
            </a:r>
            <a:br>
              <a:rPr lang="en-US" sz="2969">
                <a:latin typeface="Arial"/>
                <a:ea typeface="Arial"/>
                <a:cs typeface="Arial"/>
                <a:sym typeface="Arial"/>
              </a:rPr>
            </a:br>
            <a:endParaRPr sz="2969">
              <a:latin typeface="Arial"/>
              <a:ea typeface="Arial"/>
              <a:cs typeface="Arial"/>
              <a:sym typeface="Arial"/>
            </a:endParaRPr>
          </a:p>
        </p:txBody>
      </p:sp>
      <p:pic>
        <p:nvPicPr>
          <p:cNvPr descr="safezone" id="857" name="Google Shape;857;p107"/>
          <p:cNvPicPr preferRelativeResize="0"/>
          <p:nvPr/>
        </p:nvPicPr>
        <p:blipFill rotWithShape="1">
          <a:blip r:embed="rId3">
            <a:alphaModFix/>
          </a:blip>
          <a:srcRect b="0" l="0" r="0" t="0"/>
          <a:stretch/>
        </p:blipFill>
        <p:spPr>
          <a:xfrm>
            <a:off x="1306286" y="1481727"/>
            <a:ext cx="2491038" cy="2361600"/>
          </a:xfrm>
          <a:prstGeom prst="rect">
            <a:avLst/>
          </a:prstGeom>
          <a:noFill/>
          <a:ln cap="flat" cmpd="sng" w="40625">
            <a:solidFill>
              <a:schemeClr val="accent1"/>
            </a:solidFill>
            <a:prstDash val="solid"/>
            <a:miter lim="800000"/>
            <a:headEnd len="sm" w="sm" type="none"/>
            <a:tailEnd len="sm" w="sm" type="none"/>
          </a:ln>
        </p:spPr>
      </p:pic>
      <p:pic>
        <p:nvPicPr>
          <p:cNvPr descr="blade_removal" id="858" name="Google Shape;858;p107"/>
          <p:cNvPicPr preferRelativeResize="0"/>
          <p:nvPr/>
        </p:nvPicPr>
        <p:blipFill rotWithShape="1">
          <a:blip r:embed="rId4">
            <a:alphaModFix/>
          </a:blip>
          <a:srcRect b="0" l="0" r="0" t="0"/>
          <a:stretch/>
        </p:blipFill>
        <p:spPr>
          <a:xfrm>
            <a:off x="5245926" y="1471849"/>
            <a:ext cx="2976943" cy="2361171"/>
          </a:xfrm>
          <a:prstGeom prst="rect">
            <a:avLst/>
          </a:prstGeom>
          <a:noFill/>
          <a:ln cap="flat" cmpd="sng" w="38100">
            <a:solidFill>
              <a:schemeClr val="accent1"/>
            </a:solidFill>
            <a:prstDash val="solid"/>
            <a:miter lim="800000"/>
            <a:headEnd len="sm" w="sm" type="none"/>
            <a:tailEnd len="sm" w="sm" type="none"/>
          </a:ln>
        </p:spPr>
      </p:pic>
      <p:pic>
        <p:nvPicPr>
          <p:cNvPr descr="image of a needle being properly disposed of. " id="859" name="Google Shape;859;p107"/>
          <p:cNvPicPr preferRelativeResize="0"/>
          <p:nvPr/>
        </p:nvPicPr>
        <p:blipFill rotWithShape="1">
          <a:blip r:embed="rId5">
            <a:alphaModFix/>
          </a:blip>
          <a:srcRect b="0" l="0" r="0" t="0"/>
          <a:stretch/>
        </p:blipFill>
        <p:spPr>
          <a:xfrm>
            <a:off x="3371849" y="3994752"/>
            <a:ext cx="2400301" cy="2361600"/>
          </a:xfrm>
          <a:prstGeom prst="rect">
            <a:avLst/>
          </a:prstGeom>
          <a:noFill/>
          <a:ln cap="flat" cmpd="sng" w="28575">
            <a:solidFill>
              <a:srgbClr val="15395B"/>
            </a:solidFill>
            <a:prstDash val="solid"/>
            <a:round/>
            <a:headEnd len="sm" w="sm" type="none"/>
            <a:tailEnd len="sm" w="sm" type="none"/>
          </a:ln>
        </p:spPr>
      </p:pic>
      <p:sp>
        <p:nvSpPr>
          <p:cNvPr id="860" name="Google Shape;860;p10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08"/>
          <p:cNvSpPr txBox="1"/>
          <p:nvPr>
            <p:ph type="title"/>
          </p:nvPr>
        </p:nvSpPr>
        <p:spPr>
          <a:xfrm>
            <a:off x="568234" y="436999"/>
            <a:ext cx="8340635"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18"/>
              <a:buNone/>
            </a:pPr>
            <a:br>
              <a:rPr lang="en-US" sz="4000"/>
            </a:br>
            <a:r>
              <a:rPr lang="en-US" sz="3800"/>
              <a:t>What Should You Do If You Get a Needle Stick or Injury From Other Sharps?</a:t>
            </a:r>
            <a:br>
              <a:rPr lang="en-US" sz="4000"/>
            </a:br>
            <a:endParaRPr sz="4000"/>
          </a:p>
        </p:txBody>
      </p:sp>
      <p:sp>
        <p:nvSpPr>
          <p:cNvPr id="867" name="Google Shape;867;p10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868" name="Google Shape;868;p108"/>
          <p:cNvSpPr/>
          <p:nvPr/>
        </p:nvSpPr>
        <p:spPr>
          <a:xfrm>
            <a:off x="1214846" y="1841780"/>
            <a:ext cx="7471954" cy="378565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2"/>
              </a:buClr>
              <a:buSzPts val="2400"/>
              <a:buFont typeface="Arial"/>
              <a:buChar char="•"/>
            </a:pPr>
            <a:r>
              <a:rPr b="0" i="0" lang="en-US" sz="2400" u="none" cap="none" strike="noStrike">
                <a:solidFill>
                  <a:srgbClr val="506687"/>
                </a:solidFill>
                <a:latin typeface="Calibri"/>
                <a:ea typeface="Calibri"/>
                <a:cs typeface="Calibri"/>
                <a:sym typeface="Calibri"/>
              </a:rPr>
              <a:t>Encourage the wound to bleed, ideally by holding it under running water</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400"/>
              <a:buFont typeface="Arial"/>
              <a:buChar char="•"/>
            </a:pPr>
            <a:r>
              <a:rPr b="0" i="0" lang="en-US" sz="2400" u="none" cap="none" strike="noStrike">
                <a:solidFill>
                  <a:srgbClr val="506687"/>
                </a:solidFill>
                <a:latin typeface="Calibri"/>
                <a:ea typeface="Calibri"/>
                <a:cs typeface="Calibri"/>
                <a:sym typeface="Calibri"/>
              </a:rPr>
              <a:t>Wash the wound using running water and plenty of soap</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400"/>
              <a:buFont typeface="Arial"/>
              <a:buChar char="•"/>
            </a:pPr>
            <a:r>
              <a:rPr b="0" i="0" lang="en-US" sz="2400" u="none" cap="none" strike="noStrike">
                <a:solidFill>
                  <a:srgbClr val="506687"/>
                </a:solidFill>
                <a:latin typeface="Calibri"/>
                <a:ea typeface="Calibri"/>
                <a:cs typeface="Calibri"/>
                <a:sym typeface="Calibri"/>
              </a:rPr>
              <a:t>Do not scrub the wound while you're washing it</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400"/>
              <a:buFont typeface="Arial"/>
              <a:buChar char="•"/>
            </a:pPr>
            <a:r>
              <a:rPr b="0" i="0" lang="en-US" sz="2400" u="none" cap="none" strike="noStrike">
                <a:solidFill>
                  <a:srgbClr val="506687"/>
                </a:solidFill>
                <a:latin typeface="Calibri"/>
                <a:ea typeface="Calibri"/>
                <a:cs typeface="Calibri"/>
                <a:sym typeface="Calibri"/>
              </a:rPr>
              <a:t>Do not suck the wound</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400"/>
              <a:buFont typeface="Arial"/>
              <a:buChar char="•"/>
            </a:pPr>
            <a:r>
              <a:rPr b="0" i="0" lang="en-US" sz="2400" u="none" cap="none" strike="noStrike">
                <a:solidFill>
                  <a:srgbClr val="506687"/>
                </a:solidFill>
                <a:latin typeface="Calibri"/>
                <a:ea typeface="Calibri"/>
                <a:cs typeface="Calibri"/>
                <a:sym typeface="Calibri"/>
              </a:rPr>
              <a:t>Dry the wound and cover it with a waterproof plaster or dressing</a:t>
            </a:r>
            <a:endParaRPr b="0" i="0" sz="2400" u="none" cap="none" strike="noStrike">
              <a:solidFill>
                <a:srgbClr val="506687"/>
              </a:solidFill>
              <a:latin typeface="Calibri"/>
              <a:ea typeface="Calibri"/>
              <a:cs typeface="Calibri"/>
              <a:sym typeface="Calibri"/>
            </a:endParaRPr>
          </a:p>
          <a:p>
            <a:pPr indent="0" lvl="0" marL="0" marR="0" rtl="0" algn="l">
              <a:lnSpc>
                <a:spcPct val="100000"/>
              </a:lnSpc>
              <a:spcBef>
                <a:spcPts val="0"/>
              </a:spcBef>
              <a:spcAft>
                <a:spcPts val="0"/>
              </a:spcAft>
              <a:buClr>
                <a:schemeClr val="dk2"/>
              </a:buClr>
              <a:buSzPts val="2400"/>
              <a:buFont typeface="Arial"/>
              <a:buNone/>
            </a:pPr>
            <a:r>
              <a:rPr b="1" i="0" lang="en-US" sz="2400" u="none" cap="none" strike="noStrike">
                <a:solidFill>
                  <a:schemeClr val="accent1"/>
                </a:solidFill>
                <a:latin typeface="Calibri"/>
                <a:ea typeface="Calibri"/>
                <a:cs typeface="Calibri"/>
                <a:sym typeface="Calibri"/>
              </a:rPr>
              <a:t>If there is a high risk of infection with HIV, your healthcare professional may consider treatment called post-exposure prophylaxis (PEP).</a:t>
            </a:r>
            <a:endParaRPr b="1" i="0" sz="2400" u="none" cap="none" strike="noStrike">
              <a:solidFill>
                <a:schemeClr val="accen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1800"/>
              <a:buNone/>
            </a:pPr>
            <a:r>
              <a:rPr lang="en-US" sz="4400"/>
              <a:t>The 7 Steps to Safe Injections</a:t>
            </a:r>
            <a:endParaRPr/>
          </a:p>
        </p:txBody>
      </p:sp>
      <p:graphicFrame>
        <p:nvGraphicFramePr>
          <p:cNvPr id="875" name="Google Shape;875;p109"/>
          <p:cNvGraphicFramePr/>
          <p:nvPr/>
        </p:nvGraphicFramePr>
        <p:xfrm>
          <a:off x="1615440" y="1579879"/>
          <a:ext cx="3000000" cy="3000000"/>
        </p:xfrm>
        <a:graphic>
          <a:graphicData uri="http://schemas.openxmlformats.org/drawingml/2006/table">
            <a:tbl>
              <a:tblPr bandRow="1" firstRow="1">
                <a:noFill/>
                <a:tableStyleId>{8CDE786D-3B88-49D4-8341-AE4A628F61DE}</a:tableStyleId>
              </a:tblPr>
              <a:tblGrid>
                <a:gridCol w="6096000"/>
              </a:tblGrid>
              <a:tr h="370850">
                <a:tc>
                  <a:txBody>
                    <a:bodyPr/>
                    <a:lstStyle/>
                    <a:p>
                      <a:pPr indent="0" lvl="0" marL="0" marR="0" rtl="0" algn="l">
                        <a:lnSpc>
                          <a:spcPct val="100000"/>
                        </a:lnSpc>
                        <a:spcBef>
                          <a:spcPts val="0"/>
                        </a:spcBef>
                        <a:spcAft>
                          <a:spcPts val="0"/>
                        </a:spcAft>
                        <a:buNone/>
                      </a:pPr>
                      <a:r>
                        <a:rPr lang="en-US" sz="2800" u="none" cap="none" strike="noStrike">
                          <a:latin typeface="Calibri"/>
                          <a:ea typeface="Calibri"/>
                          <a:cs typeface="Calibri"/>
                          <a:sym typeface="Calibri"/>
                        </a:rPr>
                        <a:t>7 STEPS</a:t>
                      </a:r>
                      <a:endParaRPr/>
                    </a:p>
                  </a:txBody>
                  <a:tcPr marT="45725" marB="45725" marR="91450" marL="91450"/>
                </a:tc>
              </a:tr>
              <a:tr h="370850">
                <a:tc>
                  <a:txBody>
                    <a:bodyPr/>
                    <a:lstStyle/>
                    <a:p>
                      <a:pPr indent="0" lvl="0" marL="0" marR="0" rtl="0" algn="l">
                        <a:lnSpc>
                          <a:spcPct val="100000"/>
                        </a:lnSpc>
                        <a:spcBef>
                          <a:spcPts val="0"/>
                        </a:spcBef>
                        <a:spcAft>
                          <a:spcPts val="0"/>
                        </a:spcAft>
                        <a:buNone/>
                      </a:pPr>
                      <a:r>
                        <a:rPr lang="en-US" sz="2800" u="none" cap="none" strike="noStrike">
                          <a:solidFill>
                            <a:srgbClr val="15395B"/>
                          </a:solidFill>
                          <a:latin typeface="Calibri"/>
                          <a:ea typeface="Calibri"/>
                          <a:cs typeface="Calibri"/>
                          <a:sym typeface="Calibri"/>
                        </a:rPr>
                        <a:t>1. Clean work space</a:t>
                      </a:r>
                      <a:endParaRPr/>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None/>
                      </a:pPr>
                      <a:r>
                        <a:rPr lang="en-US" sz="2800" u="none" cap="none" strike="noStrike">
                          <a:solidFill>
                            <a:srgbClr val="15395B"/>
                          </a:solidFill>
                          <a:latin typeface="Calibri"/>
                          <a:ea typeface="Calibri"/>
                          <a:cs typeface="Calibri"/>
                          <a:sym typeface="Calibri"/>
                        </a:rPr>
                        <a:t>2. Hand hygiene </a:t>
                      </a:r>
                      <a:endParaRPr/>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None/>
                      </a:pPr>
                      <a:r>
                        <a:rPr lang="en-US" sz="2800" u="none" cap="none" strike="noStrike">
                          <a:solidFill>
                            <a:srgbClr val="15395B"/>
                          </a:solidFill>
                          <a:latin typeface="Calibri"/>
                          <a:ea typeface="Calibri"/>
                          <a:cs typeface="Calibri"/>
                          <a:sym typeface="Calibri"/>
                        </a:rPr>
                        <a:t>3. Sterile safety-engineered syringe </a:t>
                      </a:r>
                      <a:endParaRPr/>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None/>
                      </a:pPr>
                      <a:r>
                        <a:rPr lang="en-US" sz="2800" u="none" cap="none" strike="noStrike">
                          <a:solidFill>
                            <a:srgbClr val="15395B"/>
                          </a:solidFill>
                          <a:latin typeface="Calibri"/>
                          <a:ea typeface="Calibri"/>
                          <a:cs typeface="Calibri"/>
                          <a:sym typeface="Calibri"/>
                        </a:rPr>
                        <a:t>4. Sterile vial of medication and diluent</a:t>
                      </a:r>
                      <a:endParaRPr/>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None/>
                      </a:pPr>
                      <a:r>
                        <a:rPr lang="en-US" sz="2800" u="none" cap="none" strike="noStrike">
                          <a:solidFill>
                            <a:srgbClr val="15395B"/>
                          </a:solidFill>
                          <a:latin typeface="Calibri"/>
                          <a:ea typeface="Calibri"/>
                          <a:cs typeface="Calibri"/>
                          <a:sym typeface="Calibri"/>
                        </a:rPr>
                        <a:t>5. Skin cleaning and antisepsis</a:t>
                      </a:r>
                      <a:endParaRPr/>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None/>
                      </a:pPr>
                      <a:r>
                        <a:rPr lang="en-US" sz="2800" u="none" cap="none" strike="noStrike">
                          <a:solidFill>
                            <a:srgbClr val="15395B"/>
                          </a:solidFill>
                          <a:latin typeface="Calibri"/>
                          <a:ea typeface="Calibri"/>
                          <a:cs typeface="Calibri"/>
                          <a:sym typeface="Calibri"/>
                        </a:rPr>
                        <a:t>6. Appropriate collection of sharps</a:t>
                      </a:r>
                      <a:endParaRPr/>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None/>
                      </a:pPr>
                      <a:r>
                        <a:rPr lang="en-US" sz="2800" u="none" cap="none" strike="noStrike">
                          <a:solidFill>
                            <a:srgbClr val="15395B"/>
                          </a:solidFill>
                          <a:latin typeface="Calibri"/>
                          <a:ea typeface="Calibri"/>
                          <a:cs typeface="Calibri"/>
                          <a:sym typeface="Calibri"/>
                        </a:rPr>
                        <a:t>7. Appropriate waste management </a:t>
                      </a:r>
                      <a:endParaRPr/>
                    </a:p>
                  </a:txBody>
                  <a:tcPr marT="45725" marB="45725" marR="91450" marL="91450">
                    <a:solidFill>
                      <a:srgbClr val="CDE0F2"/>
                    </a:solidFill>
                  </a:tcPr>
                </a:tc>
              </a:tr>
            </a:tbl>
          </a:graphicData>
        </a:graphic>
      </p:graphicFrame>
      <p:sp>
        <p:nvSpPr>
          <p:cNvPr id="876" name="Google Shape;876;p109"/>
          <p:cNvSpPr txBox="1"/>
          <p:nvPr/>
        </p:nvSpPr>
        <p:spPr>
          <a:xfrm>
            <a:off x="1615440" y="6012281"/>
            <a:ext cx="60960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2"/>
                </a:solidFill>
                <a:latin typeface="Arial"/>
                <a:ea typeface="Arial"/>
                <a:cs typeface="Arial"/>
                <a:sym typeface="Arial"/>
              </a:rPr>
              <a:t>World Health Organization. </a:t>
            </a:r>
            <a:r>
              <a:rPr b="0" i="1" lang="en-US" sz="1400" u="none" cap="none" strike="noStrike">
                <a:solidFill>
                  <a:schemeClr val="dk2"/>
                </a:solidFill>
                <a:latin typeface="Arial"/>
                <a:ea typeface="Arial"/>
                <a:cs typeface="Arial"/>
                <a:sym typeface="Arial"/>
              </a:rPr>
              <a:t>Advanced Infection Prevention and Control Training: Injection Safety and Safe Injection Practices: Student Handbook</a:t>
            </a:r>
            <a:endParaRPr b="0" i="0" sz="1400" u="none" cap="none" strike="noStrike">
              <a:solidFill>
                <a:schemeClr val="dk2"/>
              </a:solidFill>
              <a:latin typeface="Arial"/>
              <a:ea typeface="Arial"/>
              <a:cs typeface="Arial"/>
              <a:sym typeface="Arial"/>
            </a:endParaRPr>
          </a:p>
        </p:txBody>
      </p:sp>
      <p:sp>
        <p:nvSpPr>
          <p:cNvPr id="877" name="Google Shape;877;p109"/>
          <p:cNvSpPr txBox="1"/>
          <p:nvPr>
            <p:ph idx="12" type="sldNum"/>
          </p:nvPr>
        </p:nvSpPr>
        <p:spPr>
          <a:xfrm>
            <a:off x="7274370" y="6273891"/>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10"/>
          <p:cNvSpPr txBox="1"/>
          <p:nvPr>
            <p:ph type="title"/>
          </p:nvPr>
        </p:nvSpPr>
        <p:spPr>
          <a:xfrm>
            <a:off x="669471" y="549865"/>
            <a:ext cx="7805057"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Calibri"/>
              <a:buNone/>
            </a:pPr>
            <a:r>
              <a:rPr lang="en-US" sz="4400"/>
              <a:t>High Level Disinfection (HLD) and Sterilization </a:t>
            </a:r>
            <a:br>
              <a:rPr lang="en-US" sz="2400">
                <a:latin typeface="Arial"/>
                <a:ea typeface="Arial"/>
                <a:cs typeface="Arial"/>
                <a:sym typeface="Arial"/>
              </a:rPr>
            </a:br>
            <a:r>
              <a:rPr lang="en-US" sz="2400">
                <a:latin typeface="Arial"/>
                <a:ea typeface="Arial"/>
                <a:cs typeface="Arial"/>
                <a:sym typeface="Arial"/>
              </a:rPr>
              <a:t> </a:t>
            </a:r>
            <a:endParaRPr/>
          </a:p>
        </p:txBody>
      </p:sp>
      <p:sp>
        <p:nvSpPr>
          <p:cNvPr id="884" name="Google Shape;884;p110"/>
          <p:cNvSpPr txBox="1"/>
          <p:nvPr>
            <p:ph idx="1" type="body"/>
          </p:nvPr>
        </p:nvSpPr>
        <p:spPr>
          <a:xfrm>
            <a:off x="669471" y="2013549"/>
            <a:ext cx="8304408" cy="4059705"/>
          </a:xfrm>
          <a:prstGeom prst="rect">
            <a:avLst/>
          </a:prstGeom>
          <a:noFill/>
          <a:ln>
            <a:noFill/>
          </a:ln>
        </p:spPr>
        <p:txBody>
          <a:bodyPr anchorCtr="0" anchor="t" bIns="34275" lIns="68550" spcFirstLastPara="1" rIns="68550" wrap="square" tIns="34275">
            <a:normAutofit fontScale="40000" lnSpcReduction="20000"/>
          </a:bodyPr>
          <a:lstStyle/>
          <a:p>
            <a:pPr indent="0" lvl="0" marL="0" rtl="0" algn="l">
              <a:lnSpc>
                <a:spcPct val="100000"/>
              </a:lnSpc>
              <a:spcBef>
                <a:spcPts val="600"/>
              </a:spcBef>
              <a:spcAft>
                <a:spcPts val="0"/>
              </a:spcAft>
              <a:buClr>
                <a:schemeClr val="dk2"/>
              </a:buClr>
              <a:buSzPct val="108107"/>
              <a:buNone/>
            </a:pPr>
            <a:r>
              <a:rPr b="1" lang="en-US" sz="5500">
                <a:solidFill>
                  <a:schemeClr val="accent1"/>
                </a:solidFill>
                <a:latin typeface="Calibri"/>
                <a:ea typeface="Calibri"/>
                <a:cs typeface="Calibri"/>
                <a:sym typeface="Calibri"/>
              </a:rPr>
              <a:t>HLD</a:t>
            </a:r>
            <a:r>
              <a:rPr lang="en-US" sz="5500">
                <a:solidFill>
                  <a:schemeClr val="dk2"/>
                </a:solidFill>
                <a:latin typeface="Calibri"/>
                <a:ea typeface="Calibri"/>
                <a:cs typeface="Calibri"/>
                <a:sym typeface="Calibri"/>
              </a:rPr>
              <a:t> is a process that kills all microorganisms but not necessarily high numbers of bacterial spores.</a:t>
            </a:r>
            <a:r>
              <a:rPr lang="en-US" sz="5500">
                <a:solidFill>
                  <a:schemeClr val="dk2"/>
                </a:solidFill>
              </a:rPr>
              <a:t> </a:t>
            </a:r>
            <a:endParaRPr/>
          </a:p>
          <a:p>
            <a:pPr indent="-571500" lvl="1" marL="1028700" rtl="0" algn="l">
              <a:lnSpc>
                <a:spcPct val="100000"/>
              </a:lnSpc>
              <a:spcBef>
                <a:spcPts val="600"/>
              </a:spcBef>
              <a:spcAft>
                <a:spcPts val="0"/>
              </a:spcAft>
              <a:buClr>
                <a:schemeClr val="dk2"/>
              </a:buClr>
              <a:buSzPct val="108107"/>
              <a:buFont typeface="Noto Sans Symbols"/>
              <a:buChar char="▪"/>
            </a:pPr>
            <a:r>
              <a:rPr lang="en-US" sz="5500">
                <a:solidFill>
                  <a:schemeClr val="dk2"/>
                </a:solidFill>
              </a:rPr>
              <a:t>It </a:t>
            </a:r>
            <a:r>
              <a:rPr lang="en-US" sz="5500">
                <a:solidFill>
                  <a:schemeClr val="dk2"/>
                </a:solidFill>
                <a:latin typeface="Calibri"/>
                <a:ea typeface="Calibri"/>
                <a:cs typeface="Calibri"/>
                <a:sym typeface="Calibri"/>
              </a:rPr>
              <a:t>is achieved by soaking items in liquid chemicals classified as high-level disinfectants: 0.55% </a:t>
            </a:r>
            <a:r>
              <a:rPr i="0" lang="en-US" sz="5500">
                <a:solidFill>
                  <a:schemeClr val="dk2"/>
                </a:solidFill>
                <a:latin typeface="Calibri"/>
                <a:ea typeface="Calibri"/>
                <a:cs typeface="Calibri"/>
                <a:sym typeface="Calibri"/>
              </a:rPr>
              <a:t>Ortho-Phthalaldehyde</a:t>
            </a:r>
            <a:r>
              <a:rPr lang="en-US" sz="5500">
                <a:solidFill>
                  <a:schemeClr val="dk2"/>
                </a:solidFill>
                <a:latin typeface="Calibri"/>
                <a:ea typeface="Calibri"/>
                <a:cs typeface="Calibri"/>
                <a:sym typeface="Calibri"/>
              </a:rPr>
              <a:t>, 2% Glutaraldehyde or 7.5% Hydrogen Peroxide. Rinse well with HLD water and cool before use. </a:t>
            </a:r>
            <a:endParaRPr/>
          </a:p>
          <a:p>
            <a:pPr indent="-571500" lvl="1" marL="1028700" rtl="0" algn="l">
              <a:lnSpc>
                <a:spcPct val="100000"/>
              </a:lnSpc>
              <a:spcBef>
                <a:spcPts val="600"/>
              </a:spcBef>
              <a:spcAft>
                <a:spcPts val="0"/>
              </a:spcAft>
              <a:buClr>
                <a:schemeClr val="dk2"/>
              </a:buClr>
              <a:buSzPct val="108107"/>
              <a:buFont typeface="Noto Sans Symbols"/>
              <a:buChar char="▪"/>
            </a:pPr>
            <a:r>
              <a:rPr lang="en-US" sz="5500">
                <a:solidFill>
                  <a:schemeClr val="dk2"/>
                </a:solidFill>
              </a:rPr>
              <a:t>O</a:t>
            </a:r>
            <a:r>
              <a:rPr lang="en-US" sz="5500">
                <a:solidFill>
                  <a:schemeClr val="dk2"/>
                </a:solidFill>
                <a:latin typeface="Calibri"/>
                <a:ea typeface="Calibri"/>
                <a:cs typeface="Calibri"/>
                <a:sym typeface="Calibri"/>
              </a:rPr>
              <a:t>r by boiling or steaming for the appropriate time (20 minutes).</a:t>
            </a:r>
            <a:endParaRPr sz="4600">
              <a:solidFill>
                <a:schemeClr val="dk2"/>
              </a:solidFill>
              <a:latin typeface="Calibri"/>
              <a:ea typeface="Calibri"/>
              <a:cs typeface="Calibri"/>
              <a:sym typeface="Calibri"/>
            </a:endParaRPr>
          </a:p>
          <a:p>
            <a:pPr indent="0" lvl="0" marL="0" rtl="0" algn="l">
              <a:lnSpc>
                <a:spcPct val="100000"/>
              </a:lnSpc>
              <a:spcBef>
                <a:spcPts val="0"/>
              </a:spcBef>
              <a:spcAft>
                <a:spcPts val="0"/>
              </a:spcAft>
              <a:buClr>
                <a:schemeClr val="dk2"/>
              </a:buClr>
              <a:buSzPct val="54053"/>
              <a:buNone/>
            </a:pPr>
            <a:r>
              <a:rPr b="1" lang="en-US" sz="5500">
                <a:solidFill>
                  <a:schemeClr val="accent1"/>
                </a:solidFill>
                <a:latin typeface="Calibri"/>
                <a:ea typeface="Calibri"/>
                <a:cs typeface="Calibri"/>
                <a:sym typeface="Calibri"/>
              </a:rPr>
              <a:t>Sterilization</a:t>
            </a:r>
            <a:r>
              <a:rPr lang="en-US" sz="5500">
                <a:solidFill>
                  <a:schemeClr val="dk2"/>
                </a:solidFill>
                <a:latin typeface="Calibri"/>
                <a:ea typeface="Calibri"/>
                <a:cs typeface="Calibri"/>
                <a:sym typeface="Calibri"/>
              </a:rPr>
              <a:t> is the process used to render an item free from viable microorganisms, including spores</a:t>
            </a:r>
            <a:r>
              <a:rPr lang="en-US" sz="5500">
                <a:solidFill>
                  <a:schemeClr val="dk2"/>
                </a:solidFill>
              </a:rPr>
              <a:t>. </a:t>
            </a:r>
            <a:endParaRPr sz="5500"/>
          </a:p>
          <a:p>
            <a:pPr indent="-571500" lvl="1" marL="1028700" rtl="0" algn="l">
              <a:lnSpc>
                <a:spcPct val="100000"/>
              </a:lnSpc>
              <a:spcBef>
                <a:spcPts val="0"/>
              </a:spcBef>
              <a:spcAft>
                <a:spcPts val="0"/>
              </a:spcAft>
              <a:buClr>
                <a:schemeClr val="dk2"/>
              </a:buClr>
              <a:buSzPct val="100000"/>
              <a:buFont typeface="Noto Sans Symbols"/>
              <a:buChar char="▪"/>
            </a:pPr>
            <a:r>
              <a:rPr lang="en-US" sz="5500">
                <a:solidFill>
                  <a:schemeClr val="dk2"/>
                </a:solidFill>
              </a:rPr>
              <a:t>Most commonly, instruments and gloves  are sterilized in a steam autoclave at 121°C  and 106kPa for 20 minutes for unwrapped instruments and 30 minutes for wrapped instruments.</a:t>
            </a:r>
            <a:endParaRPr sz="5500"/>
          </a:p>
          <a:p>
            <a:pPr indent="-95250" lvl="0" marL="171450" rtl="0" algn="l">
              <a:lnSpc>
                <a:spcPct val="100000"/>
              </a:lnSpc>
              <a:spcBef>
                <a:spcPts val="0"/>
              </a:spcBef>
              <a:spcAft>
                <a:spcPts val="0"/>
              </a:spcAft>
              <a:buClr>
                <a:schemeClr val="dk2"/>
              </a:buClr>
              <a:buSzPct val="46332"/>
              <a:buNone/>
            </a:pPr>
            <a:r>
              <a:t/>
            </a:r>
            <a:endParaRPr sz="2800">
              <a:solidFill>
                <a:schemeClr val="dk2"/>
              </a:solidFill>
            </a:endParaRPr>
          </a:p>
          <a:p>
            <a:pPr indent="-173736" lvl="0" marL="288036" rtl="0" algn="l">
              <a:lnSpc>
                <a:spcPct val="100000"/>
              </a:lnSpc>
              <a:spcBef>
                <a:spcPts val="900"/>
              </a:spcBef>
              <a:spcAft>
                <a:spcPts val="0"/>
              </a:spcAft>
              <a:buClr>
                <a:schemeClr val="dk2"/>
              </a:buClr>
              <a:buSzPct val="144144"/>
              <a:buNone/>
            </a:pPr>
            <a:r>
              <a:t/>
            </a:r>
            <a:endParaRPr sz="1800">
              <a:solidFill>
                <a:schemeClr val="dk2"/>
              </a:solidFill>
              <a:latin typeface="Arial"/>
              <a:ea typeface="Arial"/>
              <a:cs typeface="Arial"/>
              <a:sym typeface="Arial"/>
            </a:endParaRPr>
          </a:p>
        </p:txBody>
      </p:sp>
      <p:sp>
        <p:nvSpPr>
          <p:cNvPr id="885" name="Google Shape;885;p11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11"/>
          <p:cNvSpPr txBox="1"/>
          <p:nvPr>
            <p:ph type="title"/>
          </p:nvPr>
        </p:nvSpPr>
        <p:spPr>
          <a:xfrm>
            <a:off x="228599"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lang="en-US" sz="4400"/>
              <a:t>Cleaning the Surfaces and Items</a:t>
            </a:r>
            <a:endParaRPr/>
          </a:p>
        </p:txBody>
      </p:sp>
      <p:sp>
        <p:nvSpPr>
          <p:cNvPr id="892" name="Google Shape;892;p11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893" name="Google Shape;893;p111"/>
          <p:cNvSpPr txBox="1"/>
          <p:nvPr/>
        </p:nvSpPr>
        <p:spPr>
          <a:xfrm>
            <a:off x="914400" y="1440191"/>
            <a:ext cx="7772400" cy="489360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2"/>
              </a:buClr>
              <a:buSzPts val="2600"/>
              <a:buFont typeface="Arial"/>
              <a:buChar char="•"/>
            </a:pPr>
            <a:r>
              <a:rPr b="0" i="0" lang="en-US" sz="2400" u="none" cap="none" strike="noStrike">
                <a:solidFill>
                  <a:schemeClr val="dk2"/>
                </a:solidFill>
                <a:latin typeface="Calibri"/>
                <a:ea typeface="Calibri"/>
                <a:cs typeface="Calibri"/>
                <a:sym typeface="Calibri"/>
              </a:rPr>
              <a:t>Wear disposable gloves to clean and disinfect surfaces. </a:t>
            </a:r>
            <a:endParaRPr b="0" i="0" sz="2400" u="none" cap="none" strike="noStrike">
              <a:solidFill>
                <a:schemeClr val="dk2"/>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600"/>
              <a:buFont typeface="Arial"/>
              <a:buChar char="•"/>
            </a:pPr>
            <a:r>
              <a:rPr b="0" i="0" lang="en-US" sz="2400" u="none" cap="none" strike="noStrike">
                <a:solidFill>
                  <a:schemeClr val="dk2"/>
                </a:solidFill>
                <a:latin typeface="Calibri"/>
                <a:ea typeface="Calibri"/>
                <a:cs typeface="Calibri"/>
                <a:sym typeface="Calibri"/>
              </a:rPr>
              <a:t>Clean surfaces using soap and water, then use disinfectant. </a:t>
            </a:r>
            <a:endParaRPr b="0" i="0" sz="2400" u="none" cap="none" strike="noStrike">
              <a:solidFill>
                <a:schemeClr val="dk2"/>
              </a:solidFill>
              <a:latin typeface="Calibri"/>
              <a:ea typeface="Calibri"/>
              <a:cs typeface="Calibri"/>
              <a:sym typeface="Calibri"/>
            </a:endParaRPr>
          </a:p>
          <a:p>
            <a:pPr indent="-342900" lvl="2" marL="342900" marR="0" rtl="0" algn="l">
              <a:lnSpc>
                <a:spcPct val="100000"/>
              </a:lnSpc>
              <a:spcBef>
                <a:spcPts val="0"/>
              </a:spcBef>
              <a:spcAft>
                <a:spcPts val="0"/>
              </a:spcAft>
              <a:buClr>
                <a:schemeClr val="dk2"/>
              </a:buClr>
              <a:buSzPts val="2600"/>
              <a:buFont typeface="Arial"/>
              <a:buChar char="•"/>
            </a:pPr>
            <a:r>
              <a:rPr b="0" i="0" lang="en-US" sz="2400" u="none" cap="none" strike="noStrike">
                <a:solidFill>
                  <a:schemeClr val="dk2"/>
                </a:solidFill>
                <a:latin typeface="Calibri"/>
                <a:ea typeface="Calibri"/>
                <a:cs typeface="Calibri"/>
                <a:sym typeface="Calibri"/>
              </a:rPr>
              <a:t>Cleaning with soap and water reduces the number of germs, dirt, and impurities on the surface. </a:t>
            </a:r>
            <a:endParaRPr b="0" i="0" sz="2400" u="none" cap="none" strike="noStrike">
              <a:solidFill>
                <a:schemeClr val="dk2"/>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600"/>
              <a:buFont typeface="Arial"/>
              <a:buChar char="•"/>
            </a:pPr>
            <a:r>
              <a:rPr b="0" i="0" lang="en-US" sz="2400" u="none" cap="none" strike="noStrike">
                <a:solidFill>
                  <a:schemeClr val="dk2"/>
                </a:solidFill>
                <a:latin typeface="Calibri"/>
                <a:ea typeface="Calibri"/>
                <a:cs typeface="Calibri"/>
                <a:sym typeface="Calibri"/>
              </a:rPr>
              <a:t>Practice routine cleaning of frequently touched surfaces. </a:t>
            </a:r>
            <a:endParaRPr/>
          </a:p>
          <a:p>
            <a:pPr indent="-342900" lvl="0" marL="342900" marR="0" rtl="0" algn="l">
              <a:lnSpc>
                <a:spcPct val="100000"/>
              </a:lnSpc>
              <a:spcBef>
                <a:spcPts val="0"/>
              </a:spcBef>
              <a:spcAft>
                <a:spcPts val="0"/>
              </a:spcAft>
              <a:buClr>
                <a:schemeClr val="dk2"/>
              </a:buClr>
              <a:buSzPts val="2400"/>
              <a:buFont typeface="Arial"/>
              <a:buChar char="•"/>
            </a:pPr>
            <a:r>
              <a:rPr b="0" i="0" lang="en-US" sz="2400" u="none" cap="none" strike="noStrike">
                <a:solidFill>
                  <a:schemeClr val="dk2"/>
                </a:solidFill>
                <a:latin typeface="Calibri"/>
                <a:ea typeface="Calibri"/>
                <a:cs typeface="Calibri"/>
                <a:sym typeface="Calibri"/>
              </a:rPr>
              <a:t>More frequent cleaning and disinfection may be required based on level of use.  </a:t>
            </a:r>
            <a:endParaRPr b="0" i="0" sz="2400" u="none" cap="none" strike="noStrike">
              <a:solidFill>
                <a:schemeClr val="dk2"/>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400"/>
              <a:buFont typeface="Arial"/>
              <a:buChar char="•"/>
            </a:pPr>
            <a:r>
              <a:rPr b="0" i="0" lang="en-US" sz="2400" u="none" cap="none" strike="noStrike">
                <a:solidFill>
                  <a:schemeClr val="dk2"/>
                </a:solidFill>
                <a:latin typeface="Calibri"/>
                <a:ea typeface="Calibri"/>
                <a:cs typeface="Calibri"/>
                <a:sym typeface="Calibri"/>
              </a:rPr>
              <a:t>Surfaces and  objects in hospitals mainly include patient registration counter, pharmacies, outpatient department chairs, doors, seats, behind walls, washrooms, water tanks and points of contact at indoor services. </a:t>
            </a:r>
            <a:endParaRPr b="0"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chemeClr val="dk2"/>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1800"/>
              <a:buNone/>
            </a:pPr>
            <a:r>
              <a:rPr lang="en-US" sz="4400"/>
              <a:t>Disinfection of Surfaces </a:t>
            </a:r>
            <a:endParaRPr sz="4400"/>
          </a:p>
        </p:txBody>
      </p:sp>
      <p:sp>
        <p:nvSpPr>
          <p:cNvPr id="900" name="Google Shape;900;p112"/>
          <p:cNvSpPr txBox="1"/>
          <p:nvPr>
            <p:ph idx="1" type="body"/>
          </p:nvPr>
        </p:nvSpPr>
        <p:spPr>
          <a:xfrm>
            <a:off x="113016" y="1417638"/>
            <a:ext cx="5990952" cy="4708527"/>
          </a:xfrm>
          <a:prstGeom prst="rect">
            <a:avLst/>
          </a:prstGeom>
          <a:noFill/>
          <a:ln>
            <a:noFill/>
          </a:ln>
        </p:spPr>
        <p:txBody>
          <a:bodyPr anchorCtr="0" anchor="t" bIns="45700" lIns="91425" spcFirstLastPara="1" rIns="91425" wrap="square" tIns="45700">
            <a:normAutofit fontScale="92500" lnSpcReduction="20000"/>
          </a:bodyPr>
          <a:lstStyle/>
          <a:p>
            <a:pPr indent="-228600" lvl="1" marL="914400" rtl="0" algn="just">
              <a:lnSpc>
                <a:spcPct val="100000"/>
              </a:lnSpc>
              <a:spcBef>
                <a:spcPts val="360"/>
              </a:spcBef>
              <a:spcAft>
                <a:spcPts val="0"/>
              </a:spcAft>
              <a:buClr>
                <a:schemeClr val="dk2"/>
              </a:buClr>
              <a:buSzPct val="97297"/>
              <a:buNone/>
            </a:pPr>
            <a:r>
              <a:t/>
            </a:r>
            <a:endParaRPr sz="2000">
              <a:solidFill>
                <a:schemeClr val="dk2"/>
              </a:solidFill>
              <a:latin typeface="Quattrocento Sans"/>
              <a:ea typeface="Quattrocento Sans"/>
              <a:cs typeface="Quattrocento Sans"/>
              <a:sym typeface="Quattrocento Sans"/>
            </a:endParaRPr>
          </a:p>
          <a:p>
            <a:pPr indent="-361949" lvl="0" marL="457200" rtl="0" algn="just">
              <a:lnSpc>
                <a:spcPct val="100000"/>
              </a:lnSpc>
              <a:spcBef>
                <a:spcPts val="420"/>
              </a:spcBef>
              <a:spcAft>
                <a:spcPts val="0"/>
              </a:spcAft>
              <a:buClr>
                <a:schemeClr val="dk2"/>
              </a:buClr>
              <a:buSzPct val="113513"/>
              <a:buChar char="•"/>
            </a:pPr>
            <a:r>
              <a:rPr b="1" lang="en-US" sz="2400">
                <a:solidFill>
                  <a:schemeClr val="dk2"/>
                </a:solidFill>
                <a:latin typeface="Calibri"/>
                <a:ea typeface="Calibri"/>
                <a:cs typeface="Calibri"/>
                <a:sym typeface="Calibri"/>
              </a:rPr>
              <a:t>Diluted household bleach solutions may also be used</a:t>
            </a:r>
            <a:r>
              <a:rPr lang="en-US" sz="2400">
                <a:solidFill>
                  <a:schemeClr val="dk2"/>
                </a:solidFill>
                <a:latin typeface="Calibri"/>
                <a:ea typeface="Calibri"/>
                <a:cs typeface="Calibri"/>
                <a:sym typeface="Calibri"/>
              </a:rPr>
              <a:t> for the surface.</a:t>
            </a:r>
            <a:endParaRPr sz="2400">
              <a:solidFill>
                <a:schemeClr val="dk2"/>
              </a:solidFill>
              <a:latin typeface="Calibri"/>
              <a:ea typeface="Calibri"/>
              <a:cs typeface="Calibri"/>
              <a:sym typeface="Calibri"/>
            </a:endParaRPr>
          </a:p>
          <a:p>
            <a:pPr indent="-342900" lvl="1" marL="914400" rtl="0" algn="l">
              <a:lnSpc>
                <a:spcPct val="100000"/>
              </a:lnSpc>
              <a:spcBef>
                <a:spcPts val="360"/>
              </a:spcBef>
              <a:spcAft>
                <a:spcPts val="0"/>
              </a:spcAft>
              <a:buClr>
                <a:schemeClr val="dk2"/>
              </a:buClr>
              <a:buSzPct val="97297"/>
              <a:buChar char="–"/>
            </a:pPr>
            <a:r>
              <a:rPr b="1" lang="en-US" sz="2400">
                <a:solidFill>
                  <a:schemeClr val="accent1"/>
                </a:solidFill>
                <a:latin typeface="Calibri"/>
                <a:ea typeface="Calibri"/>
                <a:cs typeface="Calibri"/>
                <a:sym typeface="Calibri"/>
              </a:rPr>
              <a:t>Never mix household bleach with ammonia or any other cleanser.</a:t>
            </a:r>
            <a:endParaRPr b="1" sz="2400">
              <a:solidFill>
                <a:schemeClr val="accent1"/>
              </a:solidFill>
              <a:latin typeface="Calibri"/>
              <a:ea typeface="Calibri"/>
              <a:cs typeface="Calibri"/>
              <a:sym typeface="Calibri"/>
            </a:endParaRPr>
          </a:p>
          <a:p>
            <a:pPr indent="-342900" lvl="1" marL="914400" rtl="0" algn="l">
              <a:lnSpc>
                <a:spcPct val="100000"/>
              </a:lnSpc>
              <a:spcBef>
                <a:spcPts val="360"/>
              </a:spcBef>
              <a:spcAft>
                <a:spcPts val="0"/>
              </a:spcAft>
              <a:buClr>
                <a:schemeClr val="dk2"/>
              </a:buClr>
              <a:buSzPct val="97297"/>
              <a:buFont typeface="Arial"/>
              <a:buChar char="•"/>
            </a:pPr>
            <a:r>
              <a:rPr b="1" lang="en-US" sz="2400">
                <a:solidFill>
                  <a:schemeClr val="dk2"/>
                </a:solidFill>
                <a:latin typeface="Calibri"/>
                <a:ea typeface="Calibri"/>
                <a:cs typeface="Calibri"/>
                <a:sym typeface="Calibri"/>
              </a:rPr>
              <a:t>To make a 0.5% bleach solution</a:t>
            </a:r>
            <a:r>
              <a:rPr lang="en-US" sz="2400">
                <a:solidFill>
                  <a:schemeClr val="dk2"/>
                </a:solidFill>
                <a:latin typeface="Calibri"/>
                <a:ea typeface="Calibri"/>
                <a:cs typeface="Calibri"/>
                <a:sym typeface="Calibri"/>
              </a:rPr>
              <a:t> from 5% household bleach, mix: 1 part bleach with 9 parts of water.</a:t>
            </a:r>
            <a:endParaRPr sz="2400">
              <a:solidFill>
                <a:schemeClr val="dk2"/>
              </a:solidFill>
              <a:latin typeface="Calibri"/>
              <a:ea typeface="Calibri"/>
              <a:cs typeface="Calibri"/>
              <a:sym typeface="Calibri"/>
            </a:endParaRPr>
          </a:p>
          <a:p>
            <a:pPr indent="-342900" lvl="1" marL="914400" rtl="0" algn="l">
              <a:lnSpc>
                <a:spcPct val="100000"/>
              </a:lnSpc>
              <a:spcBef>
                <a:spcPts val="360"/>
              </a:spcBef>
              <a:spcAft>
                <a:spcPts val="0"/>
              </a:spcAft>
              <a:buClr>
                <a:schemeClr val="dk2"/>
              </a:buClr>
              <a:buSzPct val="97297"/>
              <a:buFont typeface="Arial"/>
              <a:buChar char="•"/>
            </a:pPr>
            <a:r>
              <a:rPr b="1" lang="en-US" sz="2400">
                <a:solidFill>
                  <a:schemeClr val="dk2"/>
                </a:solidFill>
                <a:latin typeface="Calibri"/>
                <a:ea typeface="Calibri"/>
                <a:cs typeface="Calibri"/>
                <a:sym typeface="Calibri"/>
              </a:rPr>
              <a:t>To make 0.1% bleach solution</a:t>
            </a:r>
            <a:r>
              <a:rPr lang="en-US" sz="2400">
                <a:solidFill>
                  <a:schemeClr val="dk2"/>
                </a:solidFill>
                <a:latin typeface="Calibri"/>
                <a:ea typeface="Calibri"/>
                <a:cs typeface="Calibri"/>
                <a:sym typeface="Calibri"/>
              </a:rPr>
              <a:t> from 5% household bleach, mix : 1 part bleach with 49 parts of water.</a:t>
            </a:r>
            <a:endParaRPr sz="2400">
              <a:solidFill>
                <a:schemeClr val="dk2"/>
              </a:solidFill>
              <a:latin typeface="Calibri"/>
              <a:ea typeface="Calibri"/>
              <a:cs typeface="Calibri"/>
              <a:sym typeface="Calibri"/>
            </a:endParaRPr>
          </a:p>
          <a:p>
            <a:pPr indent="-361949" lvl="0" marL="457200" rtl="0" algn="l">
              <a:lnSpc>
                <a:spcPct val="100000"/>
              </a:lnSpc>
              <a:spcBef>
                <a:spcPts val="420"/>
              </a:spcBef>
              <a:spcAft>
                <a:spcPts val="0"/>
              </a:spcAft>
              <a:buClr>
                <a:schemeClr val="dk2"/>
              </a:buClr>
              <a:buSzPct val="113513"/>
              <a:buChar char="•"/>
            </a:pPr>
            <a:r>
              <a:rPr lang="en-US" sz="2400">
                <a:solidFill>
                  <a:schemeClr val="dk2"/>
                </a:solidFill>
                <a:latin typeface="Calibri"/>
                <a:ea typeface="Calibri"/>
                <a:cs typeface="Calibri"/>
                <a:sym typeface="Calibri"/>
              </a:rPr>
              <a:t>Bleach solutions will be effective for disinfection up to 24 hours. Prepare fresh solution daily.</a:t>
            </a:r>
            <a:endParaRPr sz="2400">
              <a:solidFill>
                <a:schemeClr val="dk2"/>
              </a:solidFill>
              <a:latin typeface="Calibri"/>
              <a:ea typeface="Calibri"/>
              <a:cs typeface="Calibri"/>
              <a:sym typeface="Calibri"/>
            </a:endParaRPr>
          </a:p>
          <a:p>
            <a:pPr indent="0" lvl="1" marL="571500" rtl="0" algn="l">
              <a:lnSpc>
                <a:spcPct val="100000"/>
              </a:lnSpc>
              <a:spcBef>
                <a:spcPts val="360"/>
              </a:spcBef>
              <a:spcAft>
                <a:spcPts val="0"/>
              </a:spcAft>
              <a:buClr>
                <a:schemeClr val="dk2"/>
              </a:buClr>
              <a:buSzPct val="97297"/>
              <a:buNone/>
            </a:pPr>
            <a:br>
              <a:rPr lang="en-US" sz="2000">
                <a:latin typeface="Quattrocento Sans"/>
                <a:ea typeface="Quattrocento Sans"/>
                <a:cs typeface="Quattrocento Sans"/>
                <a:sym typeface="Quattrocento Sans"/>
              </a:rPr>
            </a:br>
            <a:endParaRPr/>
          </a:p>
        </p:txBody>
      </p:sp>
      <p:grpSp>
        <p:nvGrpSpPr>
          <p:cNvPr descr="Cartoon of a worker spraying a disinfectant solution onto a toilet. " id="901" name="Google Shape;901;p112"/>
          <p:cNvGrpSpPr/>
          <p:nvPr/>
        </p:nvGrpSpPr>
        <p:grpSpPr>
          <a:xfrm>
            <a:off x="5995645" y="1425075"/>
            <a:ext cx="2879740" cy="4931277"/>
            <a:chOff x="5995645" y="1425075"/>
            <a:chExt cx="2879740" cy="4931277"/>
          </a:xfrm>
        </p:grpSpPr>
        <p:pic>
          <p:nvPicPr>
            <p:cNvPr descr="A white sink in a small room&#10;&#10;Description automatically generated" id="902" name="Google Shape;902;p112"/>
            <p:cNvPicPr preferRelativeResize="0"/>
            <p:nvPr/>
          </p:nvPicPr>
          <p:blipFill rotWithShape="1">
            <a:blip r:embed="rId3">
              <a:alphaModFix/>
            </a:blip>
            <a:srcRect b="0" l="12408" r="0" t="0"/>
            <a:stretch/>
          </p:blipFill>
          <p:spPr>
            <a:xfrm>
              <a:off x="6075908" y="1425075"/>
              <a:ext cx="2799477" cy="4525963"/>
            </a:xfrm>
            <a:prstGeom prst="rect">
              <a:avLst/>
            </a:prstGeom>
            <a:noFill/>
            <a:ln>
              <a:noFill/>
            </a:ln>
          </p:spPr>
        </p:pic>
        <p:pic>
          <p:nvPicPr>
            <p:cNvPr descr="Cartoon of a cleaner spraying a toilet with disinfection solution. " id="903" name="Google Shape;903;p112"/>
            <p:cNvPicPr preferRelativeResize="0"/>
            <p:nvPr/>
          </p:nvPicPr>
          <p:blipFill rotWithShape="1">
            <a:blip r:embed="rId4">
              <a:alphaModFix/>
            </a:blip>
            <a:srcRect b="0" l="0" r="0" t="0"/>
            <a:stretch/>
          </p:blipFill>
          <p:spPr>
            <a:xfrm>
              <a:off x="5995645" y="1647825"/>
              <a:ext cx="2201996" cy="4708527"/>
            </a:xfrm>
            <a:prstGeom prst="rect">
              <a:avLst/>
            </a:prstGeom>
            <a:noFill/>
            <a:ln>
              <a:noFill/>
            </a:ln>
          </p:spPr>
        </p:pic>
      </p:grpSp>
      <p:sp>
        <p:nvSpPr>
          <p:cNvPr id="904" name="Google Shape;904;p11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13"/>
          <p:cNvSpPr txBox="1"/>
          <p:nvPr>
            <p:ph type="title"/>
          </p:nvPr>
        </p:nvSpPr>
        <p:spPr>
          <a:xfrm>
            <a:off x="564078" y="6960446"/>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1800"/>
              <a:buNone/>
            </a:pPr>
            <a:r>
              <a:rPr lang="en-US"/>
              <a:t>How to make .1% chlorine solution </a:t>
            </a:r>
            <a:endParaRPr/>
          </a:p>
        </p:txBody>
      </p:sp>
      <p:pic>
        <p:nvPicPr>
          <p:cNvPr descr="Poster showing steps to make .1% chlorine solution to disinfect surfaces in healthcare settings. " id="911" name="Google Shape;911;p113"/>
          <p:cNvPicPr preferRelativeResize="0"/>
          <p:nvPr/>
        </p:nvPicPr>
        <p:blipFill rotWithShape="1">
          <a:blip r:embed="rId3">
            <a:alphaModFix/>
          </a:blip>
          <a:srcRect b="0" l="0" r="0" t="0"/>
          <a:stretch/>
        </p:blipFill>
        <p:spPr>
          <a:xfrm>
            <a:off x="52387" y="0"/>
            <a:ext cx="9039225" cy="6800300"/>
          </a:xfrm>
          <a:prstGeom prst="rect">
            <a:avLst/>
          </a:prstGeom>
          <a:solidFill>
            <a:schemeClr val="lt1"/>
          </a:solidFill>
          <a:ln>
            <a:noFill/>
          </a:ln>
        </p:spPr>
      </p:pic>
      <p:sp>
        <p:nvSpPr>
          <p:cNvPr id="912" name="Google Shape;912;p11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1"/>
          <p:cNvSpPr txBox="1"/>
          <p:nvPr>
            <p:ph type="title"/>
          </p:nvPr>
        </p:nvSpPr>
        <p:spPr>
          <a:xfrm>
            <a:off x="401540" y="688271"/>
            <a:ext cx="8742460" cy="1013520"/>
          </a:xfrm>
          <a:prstGeom prst="rect">
            <a:avLst/>
          </a:prstGeom>
          <a:noFill/>
          <a:ln>
            <a:noFill/>
          </a:ln>
        </p:spPr>
        <p:txBody>
          <a:bodyPr anchorCtr="0" anchor="t" bIns="34275" lIns="68550" spcFirstLastPara="1" rIns="68550" wrap="square" tIns="34275">
            <a:noAutofit/>
          </a:bodyPr>
          <a:lstStyle/>
          <a:p>
            <a:pPr indent="0" lvl="0" marL="0" rtl="0" algn="l">
              <a:lnSpc>
                <a:spcPct val="75000"/>
              </a:lnSpc>
              <a:spcBef>
                <a:spcPts val="0"/>
              </a:spcBef>
              <a:spcAft>
                <a:spcPts val="0"/>
              </a:spcAft>
              <a:buSzPts val="3959"/>
              <a:buNone/>
            </a:pPr>
            <a:r>
              <a:rPr lang="en-US" sz="4400">
                <a:latin typeface="Calibri"/>
                <a:ea typeface="Calibri"/>
                <a:cs typeface="Calibri"/>
                <a:sym typeface="Calibri"/>
              </a:rPr>
              <a:t>LARC Refresher Training Overview</a:t>
            </a:r>
            <a:endParaRPr/>
          </a:p>
        </p:txBody>
      </p:sp>
      <p:sp>
        <p:nvSpPr>
          <p:cNvPr id="302" name="Google Shape;302;p51"/>
          <p:cNvSpPr/>
          <p:nvPr/>
        </p:nvSpPr>
        <p:spPr>
          <a:xfrm>
            <a:off x="1028700" y="1480094"/>
            <a:ext cx="7315200" cy="3584675"/>
          </a:xfrm>
          <a:prstGeom prst="rect">
            <a:avLst/>
          </a:prstGeom>
          <a:noFill/>
          <a:ln>
            <a:noFill/>
          </a:ln>
        </p:spPr>
        <p:txBody>
          <a:bodyPr anchorCtr="0" anchor="t" bIns="34275" lIns="68550" spcFirstLastPara="1" rIns="68550" wrap="square" tIns="34275">
            <a:noAutofit/>
          </a:bodyPr>
          <a:lstStyle/>
          <a:p>
            <a:pPr indent="-457200" lvl="0" marL="457200" marR="0" rtl="0" algn="l">
              <a:lnSpc>
                <a:spcPct val="100000"/>
              </a:lnSpc>
              <a:spcBef>
                <a:spcPts val="600"/>
              </a:spcBef>
              <a:spcAft>
                <a:spcPts val="0"/>
              </a:spcAft>
              <a:buClr>
                <a:srgbClr val="000000"/>
              </a:buClr>
              <a:buSzPts val="2000"/>
              <a:buFont typeface="Arial"/>
              <a:buChar char="•"/>
            </a:pPr>
            <a:r>
              <a:rPr b="0" i="0" lang="en-US" sz="2600" u="none" cap="none" strike="noStrike">
                <a:solidFill>
                  <a:schemeClr val="dk2"/>
                </a:solidFill>
                <a:latin typeface="Calibri"/>
                <a:ea typeface="Calibri"/>
                <a:cs typeface="Calibri"/>
                <a:sym typeface="Calibri"/>
              </a:rPr>
              <a:t>Designed for those educated on the clinical interventions in the past and now aim to renew their knowledge, skills, and attitudes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200"/>
              </a:spcBef>
              <a:spcAft>
                <a:spcPts val="0"/>
              </a:spcAft>
              <a:buClr>
                <a:srgbClr val="000000"/>
              </a:buClr>
              <a:buSzPts val="2000"/>
              <a:buFont typeface="Arial"/>
              <a:buChar char="•"/>
            </a:pPr>
            <a:r>
              <a:rPr b="0" i="0" lang="en-US" sz="2600" u="none" cap="none" strike="noStrike">
                <a:solidFill>
                  <a:schemeClr val="dk2"/>
                </a:solidFill>
                <a:latin typeface="Calibri"/>
                <a:ea typeface="Calibri"/>
                <a:cs typeface="Calibri"/>
                <a:sym typeface="Calibri"/>
              </a:rPr>
              <a:t>Complementary to existing comprehensive family planning counseling training package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200"/>
              </a:spcBef>
              <a:spcAft>
                <a:spcPts val="0"/>
              </a:spcAft>
              <a:buClr>
                <a:srgbClr val="000000"/>
              </a:buClr>
              <a:buSzPts val="2000"/>
              <a:buFont typeface="Arial"/>
              <a:buChar char="•"/>
            </a:pPr>
            <a:r>
              <a:rPr b="0" i="0" lang="en-US" sz="2600" u="none" cap="none" strike="noStrike">
                <a:solidFill>
                  <a:schemeClr val="dk2"/>
                </a:solidFill>
                <a:latin typeface="Calibri"/>
                <a:ea typeface="Calibri"/>
                <a:cs typeface="Calibri"/>
                <a:sym typeface="Calibri"/>
              </a:rPr>
              <a:t>Focuses on provision of LARC services, as this is an identified </a:t>
            </a:r>
            <a:r>
              <a:rPr b="1" i="0" lang="en-US" sz="2600" u="none" cap="none" strike="noStrike">
                <a:solidFill>
                  <a:schemeClr val="accent1"/>
                </a:solidFill>
                <a:latin typeface="Calibri"/>
                <a:ea typeface="Calibri"/>
                <a:cs typeface="Calibri"/>
                <a:sym typeface="Calibri"/>
              </a:rPr>
              <a:t>capacity gap in crisis-affected settings</a:t>
            </a:r>
            <a:endParaRPr b="0" i="0" sz="1400" u="none" cap="none" strike="noStrike">
              <a:solidFill>
                <a:schemeClr val="accent1"/>
              </a:solidFill>
              <a:latin typeface="Arial"/>
              <a:ea typeface="Arial"/>
              <a:cs typeface="Arial"/>
              <a:sym typeface="Arial"/>
            </a:endParaRPr>
          </a:p>
          <a:p>
            <a:pPr indent="-457200" lvl="0" marL="457200" marR="0" rtl="0" algn="l">
              <a:lnSpc>
                <a:spcPct val="100000"/>
              </a:lnSpc>
              <a:spcBef>
                <a:spcPts val="1200"/>
              </a:spcBef>
              <a:spcAft>
                <a:spcPts val="0"/>
              </a:spcAft>
              <a:buClr>
                <a:srgbClr val="000000"/>
              </a:buClr>
              <a:buSzPts val="2000"/>
              <a:buFont typeface="Arial"/>
              <a:buChar char="•"/>
            </a:pPr>
            <a:r>
              <a:rPr b="0" i="0" lang="en-US" sz="2600" u="none" cap="none" strike="noStrike">
                <a:solidFill>
                  <a:schemeClr val="dk2"/>
                </a:solidFill>
                <a:latin typeface="Calibri"/>
                <a:ea typeface="Calibri"/>
                <a:cs typeface="Calibri"/>
                <a:sym typeface="Calibri"/>
              </a:rPr>
              <a:t>Complementary to</a:t>
            </a:r>
            <a:r>
              <a:rPr b="1" i="0" lang="en-US" sz="2600" u="none" cap="none" strike="noStrike">
                <a:solidFill>
                  <a:schemeClr val="dk2"/>
                </a:solidFill>
                <a:latin typeface="Calibri"/>
                <a:ea typeface="Calibri"/>
                <a:cs typeface="Calibri"/>
                <a:sym typeface="Calibri"/>
              </a:rPr>
              <a:t> </a:t>
            </a:r>
            <a:r>
              <a:rPr b="1" i="0" lang="en-US" sz="2600" u="none" cap="none" strike="noStrike">
                <a:solidFill>
                  <a:schemeClr val="accent1"/>
                </a:solidFill>
                <a:latin typeface="Calibri"/>
                <a:ea typeface="Calibri"/>
                <a:cs typeface="Calibri"/>
                <a:sym typeface="Calibri"/>
              </a:rPr>
              <a:t>the MISP for Sexual and Reproductive Health </a:t>
            </a:r>
            <a:endParaRPr b="0" i="0" sz="2600" u="none" cap="none" strike="noStrike">
              <a:solidFill>
                <a:schemeClr val="accent1"/>
              </a:solidFill>
              <a:latin typeface="Calibri"/>
              <a:ea typeface="Calibri"/>
              <a:cs typeface="Calibri"/>
              <a:sym typeface="Calibri"/>
            </a:endParaRPr>
          </a:p>
          <a:p>
            <a:pPr indent="-188119" lvl="0" marL="402431" marR="0" rtl="0" algn="l">
              <a:lnSpc>
                <a:spcPct val="80000"/>
              </a:lnSpc>
              <a:spcBef>
                <a:spcPts val="975"/>
              </a:spcBef>
              <a:spcAft>
                <a:spcPts val="0"/>
              </a:spcAft>
              <a:buClr>
                <a:srgbClr val="000000"/>
              </a:buClr>
              <a:buSzPts val="2800"/>
              <a:buFont typeface="Arial"/>
              <a:buNone/>
            </a:pPr>
            <a:r>
              <a:t/>
            </a:r>
            <a:endParaRPr b="0" i="0" sz="2800" u="none" cap="none" strike="noStrike">
              <a:solidFill>
                <a:schemeClr val="dk2"/>
              </a:solidFill>
              <a:latin typeface="Calibri"/>
              <a:ea typeface="Calibri"/>
              <a:cs typeface="Calibri"/>
              <a:sym typeface="Calibri"/>
            </a:endParaRPr>
          </a:p>
        </p:txBody>
      </p:sp>
      <p:sp>
        <p:nvSpPr>
          <p:cNvPr descr="CARE's base is located at Potibonia Camp, which currently houses 22,000 refugees - more than half of which are children." id="303" name="Google Shape;303;p51"/>
          <p:cNvSpPr/>
          <p:nvPr/>
        </p:nvSpPr>
        <p:spPr>
          <a:xfrm>
            <a:off x="4457700" y="3314700"/>
            <a:ext cx="228600" cy="2286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ibre Franklin"/>
              <a:ea typeface="Libre Franklin"/>
              <a:cs typeface="Libre Franklin"/>
              <a:sym typeface="Libre Franklin"/>
            </a:endParaRPr>
          </a:p>
        </p:txBody>
      </p:sp>
      <p:sp>
        <p:nvSpPr>
          <p:cNvPr id="304" name="Google Shape;304;p51"/>
          <p:cNvSpPr txBox="1"/>
          <p:nvPr>
            <p:ph idx="12" type="sldNum"/>
          </p:nvPr>
        </p:nvSpPr>
        <p:spPr>
          <a:xfrm>
            <a:off x="7487611" y="620868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t>‹#›</a:t>
            </a:fld>
            <a:endParaRPr sz="1200"/>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114"/>
          <p:cNvSpPr txBox="1"/>
          <p:nvPr>
            <p:ph type="title"/>
          </p:nvPr>
        </p:nvSpPr>
        <p:spPr>
          <a:xfrm>
            <a:off x="1028700" y="1371600"/>
            <a:ext cx="7200900"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300"/>
              <a:buFont typeface="Calibri"/>
              <a:buNone/>
            </a:pPr>
            <a:r>
              <a:rPr lang="en-US"/>
              <a:t>Waste Management Process </a:t>
            </a:r>
            <a:endParaRPr/>
          </a:p>
        </p:txBody>
      </p:sp>
      <p:sp>
        <p:nvSpPr>
          <p:cNvPr id="919" name="Google Shape;919;p114"/>
          <p:cNvSpPr txBox="1"/>
          <p:nvPr>
            <p:ph idx="12" type="sldNum"/>
          </p:nvPr>
        </p:nvSpPr>
        <p:spPr>
          <a:xfrm>
            <a:off x="7425829" y="6000685"/>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pic>
        <p:nvPicPr>
          <p:cNvPr descr="Flowchart showing waste management process steps: &#10;1. minimizing. &#10;2. segregating. &#10;3. collecting. &#10;4. transporting. &#10;5. storing. &#10;6. treating. &#10;7. disposing. " id="920" name="Google Shape;920;p114"/>
          <p:cNvPicPr preferRelativeResize="0"/>
          <p:nvPr/>
        </p:nvPicPr>
        <p:blipFill rotWithShape="1">
          <a:blip r:embed="rId3">
            <a:alphaModFix/>
          </a:blip>
          <a:srcRect b="0" l="0" r="0" t="0"/>
          <a:stretch/>
        </p:blipFill>
        <p:spPr>
          <a:xfrm>
            <a:off x="92400" y="373833"/>
            <a:ext cx="8959200" cy="5143500"/>
          </a:xfrm>
          <a:prstGeom prst="rect">
            <a:avLst/>
          </a:prstGeom>
          <a:noFill/>
          <a:ln>
            <a:noFill/>
          </a:ln>
        </p:spPr>
      </p:pic>
      <p:sp>
        <p:nvSpPr>
          <p:cNvPr id="921" name="Google Shape;921;p114"/>
          <p:cNvSpPr/>
          <p:nvPr/>
        </p:nvSpPr>
        <p:spPr>
          <a:xfrm>
            <a:off x="8623054" y="5053915"/>
            <a:ext cx="174957" cy="64337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15"/>
          <p:cNvSpPr txBox="1"/>
          <p:nvPr>
            <p:ph type="title"/>
          </p:nvPr>
        </p:nvSpPr>
        <p:spPr>
          <a:xfrm>
            <a:off x="653142" y="793568"/>
            <a:ext cx="8072845"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Arial"/>
              <a:buNone/>
            </a:pPr>
            <a:r>
              <a:rPr lang="en-US" sz="4400">
                <a:latin typeface="Calibri"/>
                <a:ea typeface="Calibri"/>
                <a:cs typeface="Calibri"/>
                <a:sym typeface="Calibri"/>
              </a:rPr>
              <a:t>Respiratory and Cough Etiquette </a:t>
            </a:r>
            <a:endParaRPr sz="4400">
              <a:latin typeface="Calibri"/>
              <a:ea typeface="Calibri"/>
              <a:cs typeface="Calibri"/>
              <a:sym typeface="Calibri"/>
            </a:endParaRPr>
          </a:p>
        </p:txBody>
      </p:sp>
      <p:pic>
        <p:nvPicPr>
          <p:cNvPr descr="cartoon showing person blowing their nose in a tissue. " id="928" name="Google Shape;928;p115"/>
          <p:cNvPicPr preferRelativeResize="0"/>
          <p:nvPr/>
        </p:nvPicPr>
        <p:blipFill rotWithShape="1">
          <a:blip r:embed="rId3">
            <a:alphaModFix/>
          </a:blip>
          <a:srcRect b="0" l="0" r="0" t="0"/>
          <a:stretch/>
        </p:blipFill>
        <p:spPr>
          <a:xfrm>
            <a:off x="1714500" y="2400300"/>
            <a:ext cx="2726871" cy="2765466"/>
          </a:xfrm>
          <a:prstGeom prst="rect">
            <a:avLst/>
          </a:prstGeom>
          <a:noFill/>
          <a:ln>
            <a:noFill/>
          </a:ln>
        </p:spPr>
      </p:pic>
      <p:pic>
        <p:nvPicPr>
          <p:cNvPr descr="illustration showing person coughing into their elbow. " id="929" name="Google Shape;929;p115"/>
          <p:cNvPicPr preferRelativeResize="0"/>
          <p:nvPr/>
        </p:nvPicPr>
        <p:blipFill rotWithShape="1">
          <a:blip r:embed="rId4">
            <a:alphaModFix/>
          </a:blip>
          <a:srcRect b="0" l="0" r="0" t="0"/>
          <a:stretch/>
        </p:blipFill>
        <p:spPr>
          <a:xfrm>
            <a:off x="4800600" y="2364581"/>
            <a:ext cx="2858984" cy="2967440"/>
          </a:xfrm>
          <a:prstGeom prst="rect">
            <a:avLst/>
          </a:prstGeom>
          <a:noFill/>
          <a:ln>
            <a:noFill/>
          </a:ln>
        </p:spPr>
      </p:pic>
      <p:sp>
        <p:nvSpPr>
          <p:cNvPr id="930" name="Google Shape;930;p11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t>‹#›</a:t>
            </a:fld>
            <a:endParaRPr sz="12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16"/>
          <p:cNvSpPr txBox="1"/>
          <p:nvPr>
            <p:ph type="title"/>
          </p:nvPr>
        </p:nvSpPr>
        <p:spPr>
          <a:xfrm>
            <a:off x="312816" y="306205"/>
            <a:ext cx="8398047"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Calibri"/>
              <a:buNone/>
            </a:pPr>
            <a:r>
              <a:rPr lang="en-US" sz="4200"/>
              <a:t>Standard Precautions During Provision of LARC Services</a:t>
            </a:r>
            <a:endParaRPr sz="4200"/>
          </a:p>
        </p:txBody>
      </p:sp>
      <p:sp>
        <p:nvSpPr>
          <p:cNvPr id="937" name="Google Shape;937;p116"/>
          <p:cNvSpPr txBox="1"/>
          <p:nvPr>
            <p:ph idx="1" type="body"/>
          </p:nvPr>
        </p:nvSpPr>
        <p:spPr>
          <a:xfrm>
            <a:off x="1483344" y="4446886"/>
            <a:ext cx="6718346" cy="2210852"/>
          </a:xfrm>
          <a:prstGeom prst="rect">
            <a:avLst/>
          </a:prstGeom>
          <a:noFill/>
          <a:ln cap="flat" cmpd="sng" w="952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rtl="0" algn="l">
              <a:lnSpc>
                <a:spcPct val="100000"/>
              </a:lnSpc>
              <a:spcBef>
                <a:spcPts val="600"/>
              </a:spcBef>
              <a:spcAft>
                <a:spcPts val="0"/>
              </a:spcAft>
              <a:buClr>
                <a:schemeClr val="dk2"/>
              </a:buClr>
              <a:buSzPts val="2300"/>
              <a:buNone/>
            </a:pPr>
            <a:r>
              <a:rPr b="1" lang="en-US" sz="1900">
                <a:solidFill>
                  <a:schemeClr val="dk2"/>
                </a:solidFill>
                <a:latin typeface="Calibri"/>
                <a:ea typeface="Calibri"/>
                <a:cs typeface="Calibri"/>
                <a:sym typeface="Calibri"/>
              </a:rPr>
              <a:t>Make sure:</a:t>
            </a:r>
            <a:endParaRPr b="1" sz="19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300"/>
              <a:buChar char="•"/>
            </a:pPr>
            <a:r>
              <a:rPr lang="en-US" sz="1900">
                <a:solidFill>
                  <a:schemeClr val="dk2"/>
                </a:solidFill>
                <a:latin typeface="Calibri"/>
                <a:ea typeface="Calibri"/>
                <a:cs typeface="Calibri"/>
                <a:sym typeface="Calibri"/>
              </a:rPr>
              <a:t>That the insertion table and mattress are clean and free of dust</a:t>
            </a:r>
            <a:endParaRPr sz="19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300"/>
              <a:buChar char="•"/>
            </a:pPr>
            <a:r>
              <a:rPr lang="en-US" sz="1900">
                <a:solidFill>
                  <a:schemeClr val="dk2"/>
                </a:solidFill>
                <a:latin typeface="Calibri"/>
                <a:ea typeface="Calibri"/>
                <a:cs typeface="Calibri"/>
                <a:sym typeface="Calibri"/>
              </a:rPr>
              <a:t>That the IUD/implant packages are unopened or undamaged</a:t>
            </a:r>
            <a:endParaRPr sz="19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300"/>
              <a:buChar char="•"/>
            </a:pPr>
            <a:r>
              <a:rPr lang="en-US" sz="1900">
                <a:solidFill>
                  <a:schemeClr val="dk2"/>
                </a:solidFill>
                <a:latin typeface="Calibri"/>
                <a:ea typeface="Calibri"/>
                <a:cs typeface="Calibri"/>
                <a:sym typeface="Calibri"/>
              </a:rPr>
              <a:t>To wash hands properly with soap and water before and after each procedure</a:t>
            </a:r>
            <a:endParaRPr sz="19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300"/>
              <a:buChar char="•"/>
            </a:pPr>
            <a:r>
              <a:rPr lang="en-US" sz="1900">
                <a:solidFill>
                  <a:schemeClr val="dk2"/>
                </a:solidFill>
                <a:latin typeface="Calibri"/>
                <a:ea typeface="Calibri"/>
                <a:cs typeface="Calibri"/>
                <a:sym typeface="Calibri"/>
              </a:rPr>
              <a:t>To use the “no-touch” technique for IUD Insertion</a:t>
            </a:r>
            <a:endParaRPr sz="1900">
              <a:solidFill>
                <a:schemeClr val="dk2"/>
              </a:solidFill>
              <a:latin typeface="Calibri"/>
              <a:ea typeface="Calibri"/>
              <a:cs typeface="Calibri"/>
              <a:sym typeface="Calibri"/>
            </a:endParaRPr>
          </a:p>
        </p:txBody>
      </p:sp>
      <p:sp>
        <p:nvSpPr>
          <p:cNvPr id="938" name="Google Shape;938;p116"/>
          <p:cNvSpPr txBox="1"/>
          <p:nvPr/>
        </p:nvSpPr>
        <p:spPr>
          <a:xfrm>
            <a:off x="833090" y="1757164"/>
            <a:ext cx="7567863" cy="253916"/>
          </a:xfrm>
          <a:prstGeom prst="rect">
            <a:avLst/>
          </a:prstGeom>
          <a:solidFill>
            <a:schemeClr val="accent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nvGrpSpPr>
          <p:cNvPr id="939" name="Google Shape;939;p116"/>
          <p:cNvGrpSpPr/>
          <p:nvPr/>
        </p:nvGrpSpPr>
        <p:grpSpPr>
          <a:xfrm>
            <a:off x="697560" y="1884122"/>
            <a:ext cx="1571569" cy="2080958"/>
            <a:chOff x="2032153" y="1615240"/>
            <a:chExt cx="2095425" cy="2774610"/>
          </a:xfrm>
        </p:grpSpPr>
        <p:grpSp>
          <p:nvGrpSpPr>
            <p:cNvPr id="940" name="Google Shape;940;p116"/>
            <p:cNvGrpSpPr/>
            <p:nvPr/>
          </p:nvGrpSpPr>
          <p:grpSpPr>
            <a:xfrm>
              <a:off x="2286000" y="1615240"/>
              <a:ext cx="1708484" cy="823160"/>
              <a:chOff x="2286000" y="1615240"/>
              <a:chExt cx="1708484" cy="823160"/>
            </a:xfrm>
          </p:grpSpPr>
          <p:sp>
            <p:nvSpPr>
              <p:cNvPr id="941" name="Google Shape;941;p116"/>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42" name="Google Shape;942;p116"/>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B85231"/>
                    </a:solidFill>
                    <a:latin typeface="Arial Black"/>
                    <a:ea typeface="Arial Black"/>
                    <a:cs typeface="Arial Black"/>
                    <a:sym typeface="Arial Black"/>
                  </a:rPr>
                  <a:t>1</a:t>
                </a:r>
                <a:endParaRPr b="0" i="0" sz="1050" u="none" cap="none" strike="noStrike">
                  <a:solidFill>
                    <a:srgbClr val="B85231"/>
                  </a:solidFill>
                  <a:latin typeface="Arial Black"/>
                  <a:ea typeface="Arial Black"/>
                  <a:cs typeface="Arial Black"/>
                  <a:sym typeface="Arial Black"/>
                </a:endParaRPr>
              </a:p>
            </p:txBody>
          </p:sp>
        </p:grpSp>
        <p:sp>
          <p:nvSpPr>
            <p:cNvPr id="943" name="Google Shape;943;p116"/>
            <p:cNvSpPr txBox="1"/>
            <p:nvPr/>
          </p:nvSpPr>
          <p:spPr>
            <a:xfrm>
              <a:off x="2032153" y="2625265"/>
              <a:ext cx="2095425" cy="17645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506687"/>
                  </a:solidFill>
                  <a:latin typeface="Calibri"/>
                  <a:ea typeface="Calibri"/>
                  <a:cs typeface="Calibri"/>
                  <a:sym typeface="Calibri"/>
                </a:rPr>
                <a:t>Appropriate PPE when providing LARC</a:t>
              </a:r>
              <a:endParaRPr b="0" i="0" sz="1400" u="none" cap="none" strike="noStrike">
                <a:solidFill>
                  <a:srgbClr val="000000"/>
                </a:solidFill>
                <a:latin typeface="Arial"/>
                <a:ea typeface="Arial"/>
                <a:cs typeface="Arial"/>
                <a:sym typeface="Arial"/>
              </a:endParaRPr>
            </a:p>
          </p:txBody>
        </p:sp>
      </p:grpSp>
      <p:grpSp>
        <p:nvGrpSpPr>
          <p:cNvPr id="944" name="Google Shape;944;p116"/>
          <p:cNvGrpSpPr/>
          <p:nvPr/>
        </p:nvGrpSpPr>
        <p:grpSpPr>
          <a:xfrm>
            <a:off x="2149738" y="1880977"/>
            <a:ext cx="1633259" cy="2142348"/>
            <a:chOff x="1998942" y="1615240"/>
            <a:chExt cx="2177678" cy="2856463"/>
          </a:xfrm>
        </p:grpSpPr>
        <p:grpSp>
          <p:nvGrpSpPr>
            <p:cNvPr id="945" name="Google Shape;945;p116"/>
            <p:cNvGrpSpPr/>
            <p:nvPr/>
          </p:nvGrpSpPr>
          <p:grpSpPr>
            <a:xfrm>
              <a:off x="2286000" y="1615240"/>
              <a:ext cx="1708484" cy="823160"/>
              <a:chOff x="2286000" y="1615240"/>
              <a:chExt cx="1708484" cy="823160"/>
            </a:xfrm>
          </p:grpSpPr>
          <p:sp>
            <p:nvSpPr>
              <p:cNvPr id="946" name="Google Shape;946;p116"/>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47" name="Google Shape;947;p116"/>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B85231"/>
                    </a:solidFill>
                    <a:latin typeface="Arial Black"/>
                    <a:ea typeface="Arial Black"/>
                    <a:cs typeface="Arial Black"/>
                    <a:sym typeface="Arial Black"/>
                  </a:rPr>
                  <a:t>2</a:t>
                </a:r>
                <a:endParaRPr b="0" i="0" sz="1050" u="none" cap="none" strike="noStrike">
                  <a:solidFill>
                    <a:srgbClr val="B85231"/>
                  </a:solidFill>
                  <a:latin typeface="Arial Black"/>
                  <a:ea typeface="Arial Black"/>
                  <a:cs typeface="Arial Black"/>
                  <a:sym typeface="Arial Black"/>
                </a:endParaRPr>
              </a:p>
            </p:txBody>
          </p:sp>
        </p:grpSp>
        <p:sp>
          <p:nvSpPr>
            <p:cNvPr id="948" name="Google Shape;948;p116"/>
            <p:cNvSpPr txBox="1"/>
            <p:nvPr/>
          </p:nvSpPr>
          <p:spPr>
            <a:xfrm>
              <a:off x="1998942" y="2707118"/>
              <a:ext cx="2177678" cy="17645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506687"/>
                  </a:solidFill>
                  <a:latin typeface="Calibri"/>
                  <a:ea typeface="Calibri"/>
                  <a:cs typeface="Calibri"/>
                  <a:sym typeface="Calibri"/>
                </a:rPr>
                <a:t>Use HLD or sterile instruments and materials</a:t>
              </a:r>
              <a:endParaRPr b="0" i="0" sz="1400" u="none" cap="none" strike="noStrike">
                <a:solidFill>
                  <a:srgbClr val="000000"/>
                </a:solidFill>
                <a:latin typeface="Arial"/>
                <a:ea typeface="Arial"/>
                <a:cs typeface="Arial"/>
                <a:sym typeface="Arial"/>
              </a:endParaRPr>
            </a:p>
          </p:txBody>
        </p:sp>
      </p:grpSp>
      <p:grpSp>
        <p:nvGrpSpPr>
          <p:cNvPr id="949" name="Google Shape;949;p116"/>
          <p:cNvGrpSpPr/>
          <p:nvPr/>
        </p:nvGrpSpPr>
        <p:grpSpPr>
          <a:xfrm>
            <a:off x="5785042" y="1853865"/>
            <a:ext cx="2833749" cy="2210853"/>
            <a:chOff x="599511" y="1615240"/>
            <a:chExt cx="3778331" cy="3061648"/>
          </a:xfrm>
        </p:grpSpPr>
        <p:grpSp>
          <p:nvGrpSpPr>
            <p:cNvPr id="950" name="Google Shape;950;p116"/>
            <p:cNvGrpSpPr/>
            <p:nvPr/>
          </p:nvGrpSpPr>
          <p:grpSpPr>
            <a:xfrm>
              <a:off x="599511" y="1615240"/>
              <a:ext cx="3394973" cy="884233"/>
              <a:chOff x="599511" y="1615240"/>
              <a:chExt cx="3394973" cy="884233"/>
            </a:xfrm>
          </p:grpSpPr>
          <p:sp>
            <p:nvSpPr>
              <p:cNvPr id="951" name="Google Shape;951;p116"/>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52" name="Google Shape;952;p116"/>
              <p:cNvSpPr/>
              <p:nvPr/>
            </p:nvSpPr>
            <p:spPr>
              <a:xfrm>
                <a:off x="599511" y="1838604"/>
                <a:ext cx="689811" cy="660869"/>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B85231"/>
                    </a:solidFill>
                    <a:latin typeface="Arial Black"/>
                    <a:ea typeface="Arial Black"/>
                    <a:cs typeface="Arial Black"/>
                    <a:sym typeface="Arial Black"/>
                  </a:rPr>
                  <a:t>4</a:t>
                </a:r>
                <a:endParaRPr b="0" i="0" sz="1050" u="none" cap="none" strike="noStrike">
                  <a:solidFill>
                    <a:srgbClr val="B85231"/>
                  </a:solidFill>
                  <a:latin typeface="Arial Black"/>
                  <a:ea typeface="Arial Black"/>
                  <a:cs typeface="Arial Black"/>
                  <a:sym typeface="Arial Black"/>
                </a:endParaRPr>
              </a:p>
            </p:txBody>
          </p:sp>
        </p:grpSp>
        <p:sp>
          <p:nvSpPr>
            <p:cNvPr id="953" name="Google Shape;953;p116"/>
            <p:cNvSpPr txBox="1"/>
            <p:nvPr/>
          </p:nvSpPr>
          <p:spPr>
            <a:xfrm>
              <a:off x="2261732" y="2694476"/>
              <a:ext cx="2116110" cy="19824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506687"/>
                  </a:solidFill>
                  <a:latin typeface="Calibri"/>
                  <a:ea typeface="Calibri"/>
                  <a:cs typeface="Calibri"/>
                  <a:sym typeface="Calibri"/>
                </a:rPr>
                <a:t>Appropriate sharps handling and contaminated waste disposal</a:t>
              </a:r>
              <a:endParaRPr b="0" i="0" sz="1400" u="none" cap="none" strike="noStrike">
                <a:solidFill>
                  <a:srgbClr val="000000"/>
                </a:solidFill>
                <a:latin typeface="Arial"/>
                <a:ea typeface="Arial"/>
                <a:cs typeface="Arial"/>
                <a:sym typeface="Arial"/>
              </a:endParaRPr>
            </a:p>
          </p:txBody>
        </p:sp>
      </p:grpSp>
      <p:grpSp>
        <p:nvGrpSpPr>
          <p:cNvPr id="954" name="Google Shape;954;p116"/>
          <p:cNvGrpSpPr/>
          <p:nvPr/>
        </p:nvGrpSpPr>
        <p:grpSpPr>
          <a:xfrm>
            <a:off x="3842118" y="1880977"/>
            <a:ext cx="1633259" cy="1833932"/>
            <a:chOff x="2107735" y="1615240"/>
            <a:chExt cx="2177679" cy="2445243"/>
          </a:xfrm>
        </p:grpSpPr>
        <p:grpSp>
          <p:nvGrpSpPr>
            <p:cNvPr id="955" name="Google Shape;955;p116"/>
            <p:cNvGrpSpPr/>
            <p:nvPr/>
          </p:nvGrpSpPr>
          <p:grpSpPr>
            <a:xfrm>
              <a:off x="2286000" y="1615240"/>
              <a:ext cx="1708484" cy="823160"/>
              <a:chOff x="2286000" y="1615240"/>
              <a:chExt cx="1708484" cy="823160"/>
            </a:xfrm>
          </p:grpSpPr>
          <p:sp>
            <p:nvSpPr>
              <p:cNvPr id="956" name="Google Shape;956;p116"/>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57" name="Google Shape;957;p116"/>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B85231"/>
                    </a:solidFill>
                    <a:latin typeface="Arial Black"/>
                    <a:ea typeface="Arial Black"/>
                    <a:cs typeface="Arial Black"/>
                    <a:sym typeface="Arial Black"/>
                  </a:rPr>
                  <a:t>3</a:t>
                </a:r>
                <a:endParaRPr b="0" i="0" sz="1050" u="none" cap="none" strike="noStrike">
                  <a:solidFill>
                    <a:srgbClr val="B85231"/>
                  </a:solidFill>
                  <a:latin typeface="Arial Black"/>
                  <a:ea typeface="Arial Black"/>
                  <a:cs typeface="Arial Black"/>
                  <a:sym typeface="Arial Black"/>
                </a:endParaRPr>
              </a:p>
            </p:txBody>
          </p:sp>
        </p:grpSp>
        <p:sp>
          <p:nvSpPr>
            <p:cNvPr id="958" name="Google Shape;958;p116"/>
            <p:cNvSpPr txBox="1"/>
            <p:nvPr/>
          </p:nvSpPr>
          <p:spPr>
            <a:xfrm>
              <a:off x="2107735" y="2706320"/>
              <a:ext cx="2177679" cy="13541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506687"/>
                  </a:solidFill>
                  <a:latin typeface="Calibri"/>
                  <a:ea typeface="Calibri"/>
                  <a:cs typeface="Calibri"/>
                  <a:sym typeface="Calibri"/>
                </a:rPr>
                <a:t>Hand hygiene and aseptic, technique</a:t>
              </a:r>
              <a:endParaRPr b="0" i="0" sz="1400" u="none" cap="none" strike="noStrike">
                <a:solidFill>
                  <a:srgbClr val="000000"/>
                </a:solidFill>
                <a:latin typeface="Arial"/>
                <a:ea typeface="Arial"/>
                <a:cs typeface="Arial"/>
                <a:sym typeface="Arial"/>
              </a:endParaRPr>
            </a:p>
          </p:txBody>
        </p:sp>
      </p:grpSp>
      <p:grpSp>
        <p:nvGrpSpPr>
          <p:cNvPr id="959" name="Google Shape;959;p116"/>
          <p:cNvGrpSpPr/>
          <p:nvPr/>
        </p:nvGrpSpPr>
        <p:grpSpPr>
          <a:xfrm>
            <a:off x="5472669" y="1853865"/>
            <a:ext cx="2478043" cy="2172544"/>
            <a:chOff x="2258503" y="1395349"/>
            <a:chExt cx="3304056" cy="2896727"/>
          </a:xfrm>
        </p:grpSpPr>
        <p:grpSp>
          <p:nvGrpSpPr>
            <p:cNvPr id="960" name="Google Shape;960;p116"/>
            <p:cNvGrpSpPr/>
            <p:nvPr/>
          </p:nvGrpSpPr>
          <p:grpSpPr>
            <a:xfrm>
              <a:off x="2327500" y="1395349"/>
              <a:ext cx="3235059" cy="970331"/>
              <a:chOff x="2327500" y="1395349"/>
              <a:chExt cx="3235059" cy="970331"/>
            </a:xfrm>
          </p:grpSpPr>
          <p:sp>
            <p:nvSpPr>
              <p:cNvPr id="961" name="Google Shape;961;p116"/>
              <p:cNvSpPr txBox="1"/>
              <p:nvPr/>
            </p:nvSpPr>
            <p:spPr>
              <a:xfrm>
                <a:off x="2327500" y="1395349"/>
                <a:ext cx="1708483" cy="338554"/>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62" name="Google Shape;962;p116"/>
              <p:cNvSpPr/>
              <p:nvPr/>
            </p:nvSpPr>
            <p:spPr>
              <a:xfrm>
                <a:off x="4872749" y="1604969"/>
                <a:ext cx="689810" cy="760711"/>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B85231"/>
                    </a:solidFill>
                    <a:latin typeface="Arial Black"/>
                    <a:ea typeface="Arial Black"/>
                    <a:cs typeface="Arial Black"/>
                    <a:sym typeface="Arial Black"/>
                  </a:rPr>
                  <a:t>5</a:t>
                </a:r>
                <a:endParaRPr b="0" i="0" sz="1050" u="none" cap="none" strike="noStrike">
                  <a:solidFill>
                    <a:srgbClr val="B85231"/>
                  </a:solidFill>
                  <a:latin typeface="Arial Black"/>
                  <a:ea typeface="Arial Black"/>
                  <a:cs typeface="Arial Black"/>
                  <a:sym typeface="Arial Black"/>
                </a:endParaRPr>
              </a:p>
            </p:txBody>
          </p:sp>
        </p:grpSp>
        <p:sp>
          <p:nvSpPr>
            <p:cNvPr id="963" name="Google Shape;963;p116"/>
            <p:cNvSpPr txBox="1"/>
            <p:nvPr/>
          </p:nvSpPr>
          <p:spPr>
            <a:xfrm>
              <a:off x="2258503" y="2527543"/>
              <a:ext cx="2095424" cy="176453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506687"/>
                  </a:solidFill>
                  <a:latin typeface="Calibri"/>
                  <a:ea typeface="Calibri"/>
                  <a:cs typeface="Calibri"/>
                  <a:sym typeface="Calibri"/>
                </a:rPr>
                <a:t>“No-touch” technique for IUD insertion</a:t>
              </a:r>
              <a:endParaRPr b="0" i="0" sz="1400" u="none" cap="none" strike="noStrike">
                <a:solidFill>
                  <a:srgbClr val="000000"/>
                </a:solidFill>
                <a:latin typeface="Arial"/>
                <a:ea typeface="Arial"/>
                <a:cs typeface="Arial"/>
                <a:sym typeface="Arial"/>
              </a:endParaRPr>
            </a:p>
          </p:txBody>
        </p:sp>
      </p:grpSp>
      <p:sp>
        <p:nvSpPr>
          <p:cNvPr id="964" name="Google Shape;964;p11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17"/>
          <p:cNvSpPr txBox="1"/>
          <p:nvPr>
            <p:ph idx="4294967295" type="title"/>
          </p:nvPr>
        </p:nvSpPr>
        <p:spPr>
          <a:xfrm>
            <a:off x="457200" y="136523"/>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en-US" sz="4000">
                <a:solidFill>
                  <a:srgbClr val="506687"/>
                </a:solidFill>
                <a:latin typeface="Calibri"/>
                <a:ea typeface="Calibri"/>
                <a:cs typeface="Calibri"/>
                <a:sym typeface="Calibri"/>
              </a:rPr>
              <a:t>Glove Requirements for IUD or Implant Insertion and Removal</a:t>
            </a:r>
            <a:endParaRPr sz="4000"/>
          </a:p>
        </p:txBody>
      </p:sp>
      <p:graphicFrame>
        <p:nvGraphicFramePr>
          <p:cNvPr id="971" name="Google Shape;971;p117"/>
          <p:cNvGraphicFramePr/>
          <p:nvPr/>
        </p:nvGraphicFramePr>
        <p:xfrm>
          <a:off x="1194583" y="1371729"/>
          <a:ext cx="3000000" cy="3000000"/>
        </p:xfrm>
        <a:graphic>
          <a:graphicData uri="http://schemas.openxmlformats.org/drawingml/2006/table">
            <a:tbl>
              <a:tblPr firstRow="1">
                <a:noFill/>
                <a:tableStyleId>{8040E4F4-98A5-4369-B9F0-1F58DAC7343B}</a:tableStyleId>
              </a:tblPr>
              <a:tblGrid>
                <a:gridCol w="2759150"/>
                <a:gridCol w="1844450"/>
                <a:gridCol w="2402850"/>
              </a:tblGrid>
              <a:tr h="424275">
                <a:tc>
                  <a:txBody>
                    <a:bodyPr/>
                    <a:lstStyle/>
                    <a:p>
                      <a:pPr indent="0" lvl="0" marL="0" marR="0" rtl="0" algn="ctr">
                        <a:lnSpc>
                          <a:spcPct val="107000"/>
                        </a:lnSpc>
                        <a:spcBef>
                          <a:spcPts val="0"/>
                        </a:spcBef>
                        <a:spcAft>
                          <a:spcPts val="0"/>
                        </a:spcAft>
                        <a:buClr>
                          <a:schemeClr val="dk1"/>
                        </a:buClr>
                        <a:buSzPts val="1100"/>
                        <a:buFont typeface="Gill Sans"/>
                        <a:buNone/>
                      </a:pPr>
                      <a:r>
                        <a:rPr b="1" lang="en-US" sz="1400" u="none" cap="none" strike="noStrike">
                          <a:solidFill>
                            <a:srgbClr val="15395B"/>
                          </a:solidFill>
                          <a:latin typeface="Calibri"/>
                          <a:ea typeface="Calibri"/>
                          <a:cs typeface="Calibri"/>
                          <a:sym typeface="Calibri"/>
                        </a:rPr>
                        <a:t>Task or Activity</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1" lang="en-US" sz="1400" u="none" cap="none" strike="noStrike">
                          <a:solidFill>
                            <a:srgbClr val="15395B"/>
                          </a:solidFill>
                          <a:latin typeface="Calibri"/>
                          <a:ea typeface="Calibri"/>
                          <a:cs typeface="Calibri"/>
                          <a:sym typeface="Calibri"/>
                        </a:rPr>
                        <a:t>Are Gloves Needed?</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1" lang="en-US" sz="1400" u="none" cap="none" strike="noStrike">
                          <a:solidFill>
                            <a:srgbClr val="15395B"/>
                          </a:solidFill>
                          <a:latin typeface="Calibri"/>
                          <a:ea typeface="Calibri"/>
                          <a:cs typeface="Calibri"/>
                          <a:sym typeface="Calibri"/>
                        </a:rPr>
                        <a:t>Preferred Gloves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Pelvic examination (if necessary)</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New clean examination gloves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6500">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Interval IUD insertion/removal (“no-touch” technique)</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New clean examination gloves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Postpartum IUD </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HLD/sterile</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gridSpan="3">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Implant insertion and removal</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DFF"/>
                    </a:solidFill>
                  </a:tcPr>
                </a:tc>
                <a:tc hMerge="1"/>
                <a:tc hMerge="1"/>
              </a:tr>
              <a:tr h="424275">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Two-rod insertion</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Sterile surgical</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One-rod insertion</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New clean examination gloves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Removal (one-rod and two-rod)</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Sterile surgical</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Handling and cleaning instruments </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Utility</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Handling contaminated waste </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Utility</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Cleaning blood or body fluid spills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Yes</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lang="en-US" sz="1400" u="none" cap="none" strike="noStrike">
                          <a:solidFill>
                            <a:srgbClr val="15395B"/>
                          </a:solidFill>
                          <a:latin typeface="Calibri"/>
                          <a:ea typeface="Calibri"/>
                          <a:cs typeface="Calibri"/>
                          <a:sym typeface="Calibri"/>
                        </a:rPr>
                        <a:t>Utility</a:t>
                      </a:r>
                      <a:endParaRPr sz="14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972" name="Google Shape;972;p11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973" name="Google Shape;973;p117"/>
          <p:cNvSpPr txBox="1"/>
          <p:nvPr/>
        </p:nvSpPr>
        <p:spPr>
          <a:xfrm>
            <a:off x="1320017" y="6264146"/>
            <a:ext cx="710960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2"/>
                </a:solidFill>
                <a:latin typeface="Arial"/>
                <a:ea typeface="Arial"/>
                <a:cs typeface="Arial"/>
                <a:sym typeface="Arial"/>
              </a:rPr>
              <a:t>Source: USAID Maternal &amp; Child Survival Program (MCSP), and Jhpiego. </a:t>
            </a:r>
            <a:r>
              <a:rPr b="0" i="1" lang="en-US" sz="1400" u="none" cap="none" strike="noStrike">
                <a:solidFill>
                  <a:schemeClr val="dk2"/>
                </a:solidFill>
                <a:latin typeface="Arial"/>
                <a:ea typeface="Arial"/>
                <a:cs typeface="Arial"/>
                <a:sym typeface="Arial"/>
              </a:rPr>
              <a:t>Long-Acting Reversible Contraception (LARC) Learning Resource Package</a:t>
            </a:r>
            <a:r>
              <a:rPr b="0" i="0" lang="en-US" sz="1400" u="none" cap="none" strike="noStrike">
                <a:solidFill>
                  <a:schemeClr val="dk2"/>
                </a:solidFill>
                <a:latin typeface="Arial"/>
                <a:ea typeface="Arial"/>
                <a:cs typeface="Arial"/>
                <a:sym typeface="Arial"/>
              </a:rPr>
              <a:t>, 2017. </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18"/>
          <p:cNvSpPr txBox="1"/>
          <p:nvPr>
            <p:ph type="title"/>
          </p:nvPr>
        </p:nvSpPr>
        <p:spPr>
          <a:xfrm>
            <a:off x="764498" y="457202"/>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2"/>
              </a:buClr>
              <a:buSzPct val="111111"/>
              <a:buFont typeface="Calibri"/>
              <a:buNone/>
            </a:pPr>
            <a:r>
              <a:rPr lang="en-US" sz="4900"/>
              <a:t>Preventing Infection During IUD Insertion and Removal </a:t>
            </a:r>
            <a:br>
              <a:rPr lang="en-US"/>
            </a:br>
            <a:endParaRPr/>
          </a:p>
        </p:txBody>
      </p:sp>
      <p:sp>
        <p:nvSpPr>
          <p:cNvPr id="980" name="Google Shape;980;p118"/>
          <p:cNvSpPr txBox="1"/>
          <p:nvPr>
            <p:ph idx="1" type="body"/>
          </p:nvPr>
        </p:nvSpPr>
        <p:spPr>
          <a:xfrm>
            <a:off x="713648" y="1808883"/>
            <a:ext cx="8229600" cy="4525963"/>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Clr>
                <a:schemeClr val="dk2"/>
              </a:buClr>
              <a:buSzPts val="2800"/>
              <a:buChar char="•"/>
            </a:pPr>
            <a:r>
              <a:rPr lang="en-US" sz="2800">
                <a:solidFill>
                  <a:schemeClr val="dk2"/>
                </a:solidFill>
              </a:rPr>
              <a:t>Proper insertion technique</a:t>
            </a:r>
            <a:endParaRPr sz="2800">
              <a:solidFill>
                <a:schemeClr val="dk2"/>
              </a:solidFill>
            </a:endParaRPr>
          </a:p>
          <a:p>
            <a:pPr indent="-342900" lvl="0" marL="457200" rtl="0" algn="l">
              <a:lnSpc>
                <a:spcPct val="100000"/>
              </a:lnSpc>
              <a:spcBef>
                <a:spcPts val="360"/>
              </a:spcBef>
              <a:spcAft>
                <a:spcPts val="0"/>
              </a:spcAft>
              <a:buClr>
                <a:schemeClr val="dk2"/>
              </a:buClr>
              <a:buSzPts val="2800"/>
              <a:buChar char="•"/>
            </a:pPr>
            <a:r>
              <a:rPr lang="en-US" sz="2800">
                <a:solidFill>
                  <a:schemeClr val="dk2"/>
                </a:solidFill>
              </a:rPr>
              <a:t>Follow proper infection prevention procedures</a:t>
            </a:r>
            <a:endParaRPr sz="2800">
              <a:solidFill>
                <a:schemeClr val="dk2"/>
              </a:solidFill>
            </a:endParaRPr>
          </a:p>
          <a:p>
            <a:pPr indent="-342900" lvl="0" marL="457200" rtl="0" algn="l">
              <a:lnSpc>
                <a:spcPct val="100000"/>
              </a:lnSpc>
              <a:spcBef>
                <a:spcPts val="360"/>
              </a:spcBef>
              <a:spcAft>
                <a:spcPts val="0"/>
              </a:spcAft>
              <a:buClr>
                <a:schemeClr val="dk2"/>
              </a:buClr>
              <a:buSzPts val="2800"/>
              <a:buChar char="•"/>
            </a:pPr>
            <a:r>
              <a:rPr lang="en-US" sz="2800">
                <a:solidFill>
                  <a:schemeClr val="dk2"/>
                </a:solidFill>
              </a:rPr>
              <a:t>Use high-level disinfected or sterile instruments</a:t>
            </a:r>
            <a:endParaRPr sz="2800">
              <a:solidFill>
                <a:schemeClr val="dk2"/>
              </a:solidFill>
            </a:endParaRPr>
          </a:p>
          <a:p>
            <a:pPr indent="-342900" lvl="0" marL="457200" rtl="0" algn="l">
              <a:lnSpc>
                <a:spcPct val="100000"/>
              </a:lnSpc>
              <a:spcBef>
                <a:spcPts val="360"/>
              </a:spcBef>
              <a:spcAft>
                <a:spcPts val="0"/>
              </a:spcAft>
              <a:buClr>
                <a:schemeClr val="dk2"/>
              </a:buClr>
              <a:buSzPts val="2800"/>
              <a:buChar char="•"/>
            </a:pPr>
            <a:r>
              <a:rPr lang="en-US" sz="2800">
                <a:solidFill>
                  <a:schemeClr val="dk2"/>
                </a:solidFill>
              </a:rPr>
              <a:t>Use a new, presterilized IUD that is packaged with its inserter</a:t>
            </a:r>
            <a:endParaRPr sz="2800">
              <a:solidFill>
                <a:schemeClr val="dk2"/>
              </a:solidFill>
            </a:endParaRPr>
          </a:p>
          <a:p>
            <a:pPr indent="-342900" lvl="0" marL="457200" rtl="0" algn="l">
              <a:lnSpc>
                <a:spcPct val="100000"/>
              </a:lnSpc>
              <a:spcBef>
                <a:spcPts val="360"/>
              </a:spcBef>
              <a:spcAft>
                <a:spcPts val="0"/>
              </a:spcAft>
              <a:buClr>
                <a:schemeClr val="dk2"/>
              </a:buClr>
              <a:buSzPts val="2800"/>
              <a:buChar char="•"/>
            </a:pPr>
            <a:r>
              <a:rPr lang="en-US" sz="2800">
                <a:solidFill>
                  <a:schemeClr val="dk2"/>
                </a:solidFill>
              </a:rPr>
              <a:t>The “no-touch” insertion technique is safest</a:t>
            </a:r>
            <a:endParaRPr sz="2800">
              <a:solidFill>
                <a:schemeClr val="dk2"/>
              </a:solidFill>
            </a:endParaRPr>
          </a:p>
          <a:p>
            <a:pPr indent="-228600" lvl="0" marL="457200" rtl="0" algn="l">
              <a:lnSpc>
                <a:spcPct val="100000"/>
              </a:lnSpc>
              <a:spcBef>
                <a:spcPts val="360"/>
              </a:spcBef>
              <a:spcAft>
                <a:spcPts val="0"/>
              </a:spcAft>
              <a:buClr>
                <a:schemeClr val="dk2"/>
              </a:buClr>
              <a:buSzPts val="2400"/>
              <a:buNone/>
            </a:pPr>
            <a:r>
              <a:t/>
            </a:r>
            <a:endParaRPr/>
          </a:p>
        </p:txBody>
      </p:sp>
      <p:sp>
        <p:nvSpPr>
          <p:cNvPr id="981" name="Google Shape;981;p118"/>
          <p:cNvSpPr txBox="1"/>
          <p:nvPr/>
        </p:nvSpPr>
        <p:spPr>
          <a:xfrm>
            <a:off x="1423851" y="5050729"/>
            <a:ext cx="6809194" cy="954067"/>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2800" u="none" cap="none" strike="noStrike">
                <a:solidFill>
                  <a:schemeClr val="lt1"/>
                </a:solidFill>
                <a:latin typeface="Arial"/>
                <a:ea typeface="Arial"/>
                <a:cs typeface="Arial"/>
                <a:sym typeface="Arial"/>
              </a:rPr>
              <a:t>Giving antibiotics routinely is generally not recommended</a:t>
            </a:r>
            <a:endParaRPr b="0" i="0" sz="2800" u="none" cap="none" strike="noStrike">
              <a:solidFill>
                <a:schemeClr val="lt1"/>
              </a:solidFill>
              <a:latin typeface="Arial"/>
              <a:ea typeface="Arial"/>
              <a:cs typeface="Arial"/>
              <a:sym typeface="Arial"/>
            </a:endParaRPr>
          </a:p>
        </p:txBody>
      </p:sp>
      <p:sp>
        <p:nvSpPr>
          <p:cNvPr id="982" name="Google Shape;982;p11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19"/>
          <p:cNvSpPr txBox="1"/>
          <p:nvPr>
            <p:ph type="title"/>
          </p:nvPr>
        </p:nvSpPr>
        <p:spPr>
          <a:xfrm>
            <a:off x="1125940" y="315582"/>
            <a:ext cx="7390263"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300"/>
              <a:buFont typeface="Calibri"/>
              <a:buNone/>
            </a:pPr>
            <a:r>
              <a:rPr lang="en-US" sz="4400"/>
              <a:t>“No-Touch” Technique for Inserting an IUD</a:t>
            </a:r>
            <a:endParaRPr sz="4400"/>
          </a:p>
        </p:txBody>
      </p:sp>
      <p:sp>
        <p:nvSpPr>
          <p:cNvPr id="989" name="Google Shape;989;p119"/>
          <p:cNvSpPr txBox="1"/>
          <p:nvPr>
            <p:ph idx="1" type="body"/>
          </p:nvPr>
        </p:nvSpPr>
        <p:spPr>
          <a:xfrm>
            <a:off x="992778" y="1691642"/>
            <a:ext cx="7694022" cy="4525963"/>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00000"/>
              </a:lnSpc>
              <a:spcBef>
                <a:spcPts val="360"/>
              </a:spcBef>
              <a:spcAft>
                <a:spcPts val="0"/>
              </a:spcAft>
              <a:buClr>
                <a:schemeClr val="dk2"/>
              </a:buClr>
              <a:buSzPts val="2800"/>
              <a:buChar char="•"/>
            </a:pPr>
            <a:r>
              <a:rPr lang="en-US" sz="2800">
                <a:solidFill>
                  <a:schemeClr val="dk2"/>
                </a:solidFill>
              </a:rPr>
              <a:t>Loading the IUD into the inserter while the IUD is still in the sterile package, to avoid touching the IUD directly </a:t>
            </a:r>
            <a:endParaRPr sz="2800">
              <a:solidFill>
                <a:schemeClr val="dk2"/>
              </a:solidFill>
            </a:endParaRPr>
          </a:p>
          <a:p>
            <a:pPr indent="-342900" lvl="0" marL="457200" rtl="0" algn="l">
              <a:lnSpc>
                <a:spcPct val="100000"/>
              </a:lnSpc>
              <a:spcBef>
                <a:spcPts val="360"/>
              </a:spcBef>
              <a:spcAft>
                <a:spcPts val="0"/>
              </a:spcAft>
              <a:buClr>
                <a:schemeClr val="dk2"/>
              </a:buClr>
              <a:buSzPts val="2800"/>
              <a:buChar char="•"/>
            </a:pPr>
            <a:r>
              <a:rPr lang="en-US" sz="2800">
                <a:solidFill>
                  <a:schemeClr val="dk2"/>
                </a:solidFill>
              </a:rPr>
              <a:t>Cleaning the cervix thoroughly with antiseptic before IUD insertion </a:t>
            </a:r>
            <a:endParaRPr sz="2800">
              <a:solidFill>
                <a:schemeClr val="dk2"/>
              </a:solidFill>
            </a:endParaRPr>
          </a:p>
          <a:p>
            <a:pPr indent="-342900" lvl="0" marL="457200" rtl="0" algn="l">
              <a:lnSpc>
                <a:spcPct val="100000"/>
              </a:lnSpc>
              <a:spcBef>
                <a:spcPts val="360"/>
              </a:spcBef>
              <a:spcAft>
                <a:spcPts val="0"/>
              </a:spcAft>
              <a:buClr>
                <a:schemeClr val="dk2"/>
              </a:buClr>
              <a:buSzPts val="2800"/>
              <a:buChar char="•"/>
            </a:pPr>
            <a:r>
              <a:rPr lang="en-US" sz="2800">
                <a:solidFill>
                  <a:schemeClr val="dk2"/>
                </a:solidFill>
              </a:rPr>
              <a:t>Being careful not to touch the vaginal wall or speculum blades with the uterine sound or loaded IUD inserter </a:t>
            </a:r>
            <a:endParaRPr sz="2800">
              <a:solidFill>
                <a:schemeClr val="dk2"/>
              </a:solidFill>
            </a:endParaRPr>
          </a:p>
          <a:p>
            <a:pPr indent="-342900" lvl="0" marL="457200" rtl="0" algn="l">
              <a:lnSpc>
                <a:spcPct val="100000"/>
              </a:lnSpc>
              <a:spcBef>
                <a:spcPts val="360"/>
              </a:spcBef>
              <a:spcAft>
                <a:spcPts val="0"/>
              </a:spcAft>
              <a:buClr>
                <a:schemeClr val="dk2"/>
              </a:buClr>
              <a:buSzPts val="2800"/>
              <a:buChar char="•"/>
            </a:pPr>
            <a:r>
              <a:rPr lang="en-US" sz="2800">
                <a:solidFill>
                  <a:schemeClr val="dk2"/>
                </a:solidFill>
              </a:rPr>
              <a:t>Passing both the uterine sound and the loaded IUD inserter only once each through the cervical canal</a:t>
            </a:r>
            <a:endParaRPr sz="2800">
              <a:solidFill>
                <a:schemeClr val="dk2"/>
              </a:solidFill>
            </a:endParaRPr>
          </a:p>
          <a:p>
            <a:pPr indent="-228600" lvl="0" marL="457200" rtl="0" algn="l">
              <a:lnSpc>
                <a:spcPct val="100000"/>
              </a:lnSpc>
              <a:spcBef>
                <a:spcPts val="360"/>
              </a:spcBef>
              <a:spcAft>
                <a:spcPts val="0"/>
              </a:spcAft>
              <a:buClr>
                <a:schemeClr val="dk2"/>
              </a:buClr>
              <a:buSzPts val="2400"/>
              <a:buNone/>
            </a:pPr>
            <a:r>
              <a:t/>
            </a:r>
            <a:endParaRPr/>
          </a:p>
        </p:txBody>
      </p:sp>
      <p:sp>
        <p:nvSpPr>
          <p:cNvPr id="990" name="Google Shape;990;p11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300"/>
              <a:buFont typeface="Calibri"/>
              <a:buNone/>
            </a:pPr>
            <a:r>
              <a:rPr lang="en-US" sz="4400"/>
              <a:t>Preventing Infection During Implant Insertion and Removal</a:t>
            </a:r>
            <a:endParaRPr sz="4400"/>
          </a:p>
        </p:txBody>
      </p:sp>
      <p:sp>
        <p:nvSpPr>
          <p:cNvPr id="997" name="Google Shape;997;p120"/>
          <p:cNvSpPr txBox="1"/>
          <p:nvPr>
            <p:ph idx="1" type="body"/>
          </p:nvPr>
        </p:nvSpPr>
        <p:spPr>
          <a:xfrm>
            <a:off x="875210" y="1600202"/>
            <a:ext cx="7811589" cy="4525963"/>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100000"/>
              </a:lnSpc>
              <a:spcBef>
                <a:spcPts val="360"/>
              </a:spcBef>
              <a:spcAft>
                <a:spcPts val="0"/>
              </a:spcAft>
              <a:buClr>
                <a:schemeClr val="dk2"/>
              </a:buClr>
              <a:buSzPct val="100000"/>
              <a:buChar char="•"/>
            </a:pPr>
            <a:r>
              <a:rPr lang="en-US" sz="2600">
                <a:solidFill>
                  <a:schemeClr val="dk2"/>
                </a:solidFill>
              </a:rPr>
              <a:t>Follow careful infection prevention procedures with every client.</a:t>
            </a:r>
            <a:endParaRPr sz="2600">
              <a:solidFill>
                <a:schemeClr val="dk2"/>
              </a:solidFill>
            </a:endParaRPr>
          </a:p>
          <a:p>
            <a:pPr indent="-342900" lvl="0" marL="457200" rtl="0" algn="l">
              <a:lnSpc>
                <a:spcPct val="100000"/>
              </a:lnSpc>
              <a:spcBef>
                <a:spcPts val="360"/>
              </a:spcBef>
              <a:spcAft>
                <a:spcPts val="0"/>
              </a:spcAft>
              <a:buClr>
                <a:schemeClr val="dk2"/>
              </a:buClr>
              <a:buSzPct val="100000"/>
              <a:buChar char="•"/>
            </a:pPr>
            <a:r>
              <a:rPr lang="en-US" sz="2600">
                <a:solidFill>
                  <a:schemeClr val="dk2"/>
                </a:solidFill>
              </a:rPr>
              <a:t>Use aseptic technique throughout the procedures. </a:t>
            </a:r>
            <a:endParaRPr sz="2600">
              <a:solidFill>
                <a:schemeClr val="dk2"/>
              </a:solidFill>
            </a:endParaRPr>
          </a:p>
          <a:p>
            <a:pPr indent="-342900" lvl="0" marL="457200" rtl="0" algn="l">
              <a:lnSpc>
                <a:spcPct val="100000"/>
              </a:lnSpc>
              <a:spcBef>
                <a:spcPts val="360"/>
              </a:spcBef>
              <a:spcAft>
                <a:spcPts val="0"/>
              </a:spcAft>
              <a:buClr>
                <a:schemeClr val="dk2"/>
              </a:buClr>
              <a:buSzPct val="100000"/>
              <a:buChar char="•"/>
            </a:pPr>
            <a:r>
              <a:rPr lang="en-US" sz="2600">
                <a:solidFill>
                  <a:schemeClr val="dk2"/>
                </a:solidFill>
              </a:rPr>
              <a:t>Adherence to IP practices and standard precautions.</a:t>
            </a:r>
            <a:endParaRPr sz="2600">
              <a:solidFill>
                <a:schemeClr val="dk2"/>
              </a:solidFill>
            </a:endParaRPr>
          </a:p>
          <a:p>
            <a:pPr indent="-342900" lvl="0" marL="457200" rtl="0" algn="l">
              <a:lnSpc>
                <a:spcPct val="100000"/>
              </a:lnSpc>
              <a:spcBef>
                <a:spcPts val="360"/>
              </a:spcBef>
              <a:spcAft>
                <a:spcPts val="0"/>
              </a:spcAft>
              <a:buClr>
                <a:schemeClr val="dk2"/>
              </a:buClr>
              <a:buSzPct val="100000"/>
              <a:buChar char="•"/>
            </a:pPr>
            <a:r>
              <a:rPr lang="en-US" sz="2600">
                <a:solidFill>
                  <a:schemeClr val="dk2"/>
                </a:solidFill>
              </a:rPr>
              <a:t>Prepare a clean instrument tray and open the sterile instrument pack without touching the instruments or other items.</a:t>
            </a:r>
            <a:endParaRPr sz="2600">
              <a:solidFill>
                <a:schemeClr val="dk2"/>
              </a:solidFill>
            </a:endParaRPr>
          </a:p>
          <a:p>
            <a:pPr indent="-342900" lvl="0" marL="457200" rtl="0" algn="l">
              <a:lnSpc>
                <a:spcPct val="100000"/>
              </a:lnSpc>
              <a:spcBef>
                <a:spcPts val="360"/>
              </a:spcBef>
              <a:spcAft>
                <a:spcPts val="0"/>
              </a:spcAft>
              <a:buClr>
                <a:schemeClr val="dk2"/>
              </a:buClr>
              <a:buSzPct val="100000"/>
              <a:buChar char="•"/>
            </a:pPr>
            <a:r>
              <a:rPr b="1" lang="en-US" sz="2600">
                <a:solidFill>
                  <a:schemeClr val="accent1"/>
                </a:solidFill>
              </a:rPr>
              <a:t>Jadelle</a:t>
            </a:r>
            <a:r>
              <a:rPr b="1" lang="en-US" sz="2600">
                <a:solidFill>
                  <a:schemeClr val="dk2"/>
                </a:solidFill>
              </a:rPr>
              <a:t>: </a:t>
            </a:r>
            <a:r>
              <a:rPr lang="en-US" sz="2600">
                <a:solidFill>
                  <a:schemeClr val="dk2"/>
                </a:solidFill>
              </a:rPr>
              <a:t>Carefully open the sterile pouch containing the rods by pulling apart the sheets of the pouch and, without touching the rods, allowing them to fall into a sterile cup or bowl.</a:t>
            </a:r>
            <a:endParaRPr sz="2600">
              <a:solidFill>
                <a:schemeClr val="dk2"/>
              </a:solidFill>
            </a:endParaRPr>
          </a:p>
          <a:p>
            <a:pPr indent="-342900" lvl="0" marL="457200" rtl="0" algn="l">
              <a:lnSpc>
                <a:spcPct val="100000"/>
              </a:lnSpc>
              <a:spcBef>
                <a:spcPts val="360"/>
              </a:spcBef>
              <a:spcAft>
                <a:spcPts val="0"/>
              </a:spcAft>
              <a:buClr>
                <a:schemeClr val="dk2"/>
              </a:buClr>
              <a:buSzPct val="100000"/>
              <a:buChar char="•"/>
            </a:pPr>
            <a:r>
              <a:rPr b="1" lang="en-US" sz="2600">
                <a:solidFill>
                  <a:schemeClr val="accent1"/>
                </a:solidFill>
              </a:rPr>
              <a:t>Implanon NXT</a:t>
            </a:r>
            <a:r>
              <a:rPr b="1" lang="en-US" sz="2600">
                <a:solidFill>
                  <a:schemeClr val="dk2"/>
                </a:solidFill>
              </a:rPr>
              <a:t>: </a:t>
            </a:r>
            <a:r>
              <a:rPr lang="en-US" sz="2600">
                <a:solidFill>
                  <a:schemeClr val="dk2"/>
                </a:solidFill>
              </a:rPr>
              <a:t>Remove sterile applicator with preloaded implant from the package by allowing it to fall on the sterile tray without touching it.</a:t>
            </a:r>
            <a:endParaRPr sz="2600">
              <a:solidFill>
                <a:schemeClr val="dk2"/>
              </a:solidFill>
            </a:endParaRPr>
          </a:p>
          <a:p>
            <a:pPr indent="-228600" lvl="0" marL="457200" rtl="0" algn="l">
              <a:lnSpc>
                <a:spcPct val="100000"/>
              </a:lnSpc>
              <a:spcBef>
                <a:spcPts val="360"/>
              </a:spcBef>
              <a:spcAft>
                <a:spcPts val="0"/>
              </a:spcAft>
              <a:buClr>
                <a:schemeClr val="dk2"/>
              </a:buClr>
              <a:buSzPct val="100000"/>
              <a:buNone/>
            </a:pPr>
            <a:r>
              <a:t/>
            </a:r>
            <a:endParaRPr/>
          </a:p>
        </p:txBody>
      </p:sp>
      <p:sp>
        <p:nvSpPr>
          <p:cNvPr id="998" name="Google Shape;998;p12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21"/>
          <p:cNvSpPr txBox="1"/>
          <p:nvPr>
            <p:ph type="title"/>
          </p:nvPr>
        </p:nvSpPr>
        <p:spPr>
          <a:xfrm>
            <a:off x="457200" y="274638"/>
            <a:ext cx="86868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300"/>
              <a:buFont typeface="Calibri"/>
              <a:buNone/>
            </a:pPr>
            <a:r>
              <a:rPr lang="en-US" sz="4200"/>
              <a:t>Preventing Infection During Implant Insertion and Removal (Cont.)</a:t>
            </a:r>
            <a:endParaRPr sz="4200"/>
          </a:p>
        </p:txBody>
      </p:sp>
      <p:sp>
        <p:nvSpPr>
          <p:cNvPr id="1005" name="Google Shape;1005;p121"/>
          <p:cNvSpPr txBox="1"/>
          <p:nvPr>
            <p:ph idx="1" type="body"/>
          </p:nvPr>
        </p:nvSpPr>
        <p:spPr>
          <a:xfrm>
            <a:off x="718456" y="1547951"/>
            <a:ext cx="7968343" cy="4525963"/>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Clr>
                <a:schemeClr val="dk2"/>
              </a:buClr>
              <a:buSzPts val="2400"/>
              <a:buChar char="•"/>
            </a:pPr>
            <a:r>
              <a:rPr lang="en-US">
                <a:solidFill>
                  <a:schemeClr val="dk2"/>
                </a:solidFill>
              </a:rPr>
              <a:t>Clean the procedure site thoroughly with a cotton or gauze soaked in antiseptic solution and held in a sterile or high-level disinfected forceps.</a:t>
            </a:r>
            <a:endParaRPr>
              <a:solidFill>
                <a:schemeClr val="dk2"/>
              </a:solidFill>
            </a:endParaRPr>
          </a:p>
          <a:p>
            <a:pPr indent="-342900" lvl="0" marL="457200" rtl="0" algn="l">
              <a:lnSpc>
                <a:spcPct val="100000"/>
              </a:lnSpc>
              <a:spcBef>
                <a:spcPts val="360"/>
              </a:spcBef>
              <a:spcAft>
                <a:spcPts val="0"/>
              </a:spcAft>
              <a:buClr>
                <a:schemeClr val="dk2"/>
              </a:buClr>
              <a:buSzPts val="2400"/>
              <a:buChar char="•"/>
            </a:pPr>
            <a:r>
              <a:rPr b="1" lang="en-US">
                <a:solidFill>
                  <a:schemeClr val="accent1"/>
                </a:solidFill>
              </a:rPr>
              <a:t>Two-Rod Implant</a:t>
            </a:r>
            <a:r>
              <a:rPr lang="en-US">
                <a:solidFill>
                  <a:schemeClr val="accent1"/>
                </a:solidFill>
              </a:rPr>
              <a:t>: </a:t>
            </a:r>
            <a:r>
              <a:rPr lang="en-US">
                <a:solidFill>
                  <a:schemeClr val="dk2"/>
                </a:solidFill>
              </a:rPr>
              <a:t>Make sure that the ends of the rods nearest to the incision are not too close (not less than 5 mm) to the incision. If the tip of the rod protrudes from or is too close to the incision, it should be carefully removed and reinserted in the proper position. </a:t>
            </a:r>
            <a:endParaRPr>
              <a:solidFill>
                <a:schemeClr val="dk2"/>
              </a:solidFill>
            </a:endParaRPr>
          </a:p>
          <a:p>
            <a:pPr indent="-342900" lvl="0" marL="457200" rtl="0" algn="l">
              <a:lnSpc>
                <a:spcPct val="100000"/>
              </a:lnSpc>
              <a:spcBef>
                <a:spcPts val="360"/>
              </a:spcBef>
              <a:spcAft>
                <a:spcPts val="0"/>
              </a:spcAft>
              <a:buClr>
                <a:schemeClr val="dk2"/>
              </a:buClr>
              <a:buSzPts val="2400"/>
              <a:buChar char="•"/>
            </a:pPr>
            <a:r>
              <a:rPr b="1" lang="en-US">
                <a:solidFill>
                  <a:schemeClr val="accent1"/>
                </a:solidFill>
              </a:rPr>
              <a:t>Implanon NXT: </a:t>
            </a:r>
            <a:r>
              <a:rPr lang="en-US">
                <a:solidFill>
                  <a:schemeClr val="dk2"/>
                </a:solidFill>
              </a:rPr>
              <a:t>If the rod falls out of the needle accidentally or if otherwise contaminated, use a new package with a new sterile applicator. </a:t>
            </a:r>
            <a:endParaRPr>
              <a:solidFill>
                <a:schemeClr val="dk2"/>
              </a:solidFill>
            </a:endParaRPr>
          </a:p>
          <a:p>
            <a:pPr indent="0" lvl="0" marL="0" rtl="0" algn="l">
              <a:lnSpc>
                <a:spcPct val="100000"/>
              </a:lnSpc>
              <a:spcBef>
                <a:spcPts val="360"/>
              </a:spcBef>
              <a:spcAft>
                <a:spcPts val="0"/>
              </a:spcAft>
              <a:buClr>
                <a:schemeClr val="dk2"/>
              </a:buClr>
              <a:buSzPts val="2400"/>
              <a:buNone/>
            </a:pPr>
            <a:r>
              <a:t/>
            </a:r>
            <a:endParaRPr/>
          </a:p>
          <a:p>
            <a:pPr indent="-228600" lvl="0" marL="457200" rtl="0" algn="l">
              <a:lnSpc>
                <a:spcPct val="100000"/>
              </a:lnSpc>
              <a:spcBef>
                <a:spcPts val="360"/>
              </a:spcBef>
              <a:spcAft>
                <a:spcPts val="0"/>
              </a:spcAft>
              <a:buClr>
                <a:schemeClr val="dk2"/>
              </a:buClr>
              <a:buSzPts val="2400"/>
              <a:buNone/>
            </a:pPr>
            <a:r>
              <a:t/>
            </a:r>
            <a:endParaRPr/>
          </a:p>
        </p:txBody>
      </p:sp>
      <p:sp>
        <p:nvSpPr>
          <p:cNvPr id="1006" name="Google Shape;1006;p121"/>
          <p:cNvSpPr txBox="1"/>
          <p:nvPr/>
        </p:nvSpPr>
        <p:spPr>
          <a:xfrm>
            <a:off x="2009774" y="5954806"/>
            <a:ext cx="6102259" cy="707846"/>
          </a:xfrm>
          <a:prstGeom prst="rect">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US" sz="2000" u="none" cap="none" strike="noStrike">
                <a:solidFill>
                  <a:schemeClr val="lt1"/>
                </a:solidFill>
                <a:latin typeface="Arial"/>
                <a:ea typeface="Arial"/>
                <a:cs typeface="Arial"/>
                <a:sym typeface="Arial"/>
              </a:rPr>
              <a:t>Soaking instrument in 0.5% chlorine solution after use is no more recommended (WHO, 2016)</a:t>
            </a:r>
            <a:endParaRPr b="1" i="0" sz="2000" u="none" cap="none" strike="noStrike">
              <a:solidFill>
                <a:schemeClr val="lt1"/>
              </a:solidFill>
              <a:latin typeface="Arial"/>
              <a:ea typeface="Arial"/>
              <a:cs typeface="Arial"/>
              <a:sym typeface="Arial"/>
            </a:endParaRPr>
          </a:p>
        </p:txBody>
      </p:sp>
      <p:sp>
        <p:nvSpPr>
          <p:cNvPr id="1007" name="Google Shape;1007;p12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22"/>
          <p:cNvSpPr txBox="1"/>
          <p:nvPr>
            <p:ph type="title"/>
          </p:nvPr>
        </p:nvSpPr>
        <p:spPr>
          <a:xfrm>
            <a:off x="678656" y="414338"/>
            <a:ext cx="8022432"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Calibri"/>
              <a:buNone/>
            </a:pPr>
            <a:r>
              <a:rPr lang="en-US" sz="4400"/>
              <a:t>Infection Prevention and Control Is Everyone’s Responsibility </a:t>
            </a:r>
            <a:endParaRPr sz="4400"/>
          </a:p>
        </p:txBody>
      </p:sp>
      <p:sp>
        <p:nvSpPr>
          <p:cNvPr id="1013" name="Google Shape;1013;p122"/>
          <p:cNvSpPr txBox="1"/>
          <p:nvPr>
            <p:ph idx="1" type="body"/>
          </p:nvPr>
        </p:nvSpPr>
        <p:spPr>
          <a:xfrm>
            <a:off x="1464468" y="1957387"/>
            <a:ext cx="6922295" cy="2686050"/>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600"/>
              </a:spcBef>
              <a:spcAft>
                <a:spcPts val="0"/>
              </a:spcAft>
              <a:buClr>
                <a:schemeClr val="dk2"/>
              </a:buClr>
              <a:buSzPts val="2400"/>
              <a:buChar char="•"/>
            </a:pPr>
            <a:r>
              <a:rPr lang="en-US">
                <a:solidFill>
                  <a:schemeClr val="dk2"/>
                </a:solidFill>
              </a:rPr>
              <a:t>Involve all facility team members </a:t>
            </a:r>
            <a:endParaRPr>
              <a:solidFill>
                <a:schemeClr val="dk2"/>
              </a:solidFill>
            </a:endParaRPr>
          </a:p>
          <a:p>
            <a:pPr indent="-288036" lvl="0" marL="288036" rtl="0" algn="l">
              <a:lnSpc>
                <a:spcPct val="100000"/>
              </a:lnSpc>
              <a:spcBef>
                <a:spcPts val="600"/>
              </a:spcBef>
              <a:spcAft>
                <a:spcPts val="0"/>
              </a:spcAft>
              <a:buClr>
                <a:schemeClr val="dk2"/>
              </a:buClr>
              <a:buSzPts val="2400"/>
              <a:buChar char="•"/>
            </a:pPr>
            <a:r>
              <a:rPr lang="en-US">
                <a:solidFill>
                  <a:schemeClr val="dk2"/>
                </a:solidFill>
              </a:rPr>
              <a:t>Create an infection prevention and control (IPC) team and assign responsibilities</a:t>
            </a:r>
            <a:endParaRPr>
              <a:solidFill>
                <a:schemeClr val="dk2"/>
              </a:solidFill>
            </a:endParaRPr>
          </a:p>
          <a:p>
            <a:pPr indent="-288036" lvl="0" marL="288036" rtl="0" algn="l">
              <a:lnSpc>
                <a:spcPct val="100000"/>
              </a:lnSpc>
              <a:spcBef>
                <a:spcPts val="600"/>
              </a:spcBef>
              <a:spcAft>
                <a:spcPts val="0"/>
              </a:spcAft>
              <a:buClr>
                <a:schemeClr val="dk2"/>
              </a:buClr>
              <a:buSzPts val="2400"/>
              <a:buChar char="•"/>
            </a:pPr>
            <a:r>
              <a:rPr lang="en-US">
                <a:solidFill>
                  <a:schemeClr val="dk2"/>
                </a:solidFill>
              </a:rPr>
              <a:t>Define clear guidelines/standards/protocols </a:t>
            </a:r>
            <a:endParaRPr>
              <a:solidFill>
                <a:schemeClr val="dk2"/>
              </a:solidFill>
            </a:endParaRPr>
          </a:p>
          <a:p>
            <a:pPr indent="-288036" lvl="0" marL="288036" rtl="0" algn="l">
              <a:lnSpc>
                <a:spcPct val="100000"/>
              </a:lnSpc>
              <a:spcBef>
                <a:spcPts val="600"/>
              </a:spcBef>
              <a:spcAft>
                <a:spcPts val="0"/>
              </a:spcAft>
              <a:buClr>
                <a:schemeClr val="dk2"/>
              </a:buClr>
              <a:buSzPts val="2400"/>
              <a:buChar char="•"/>
            </a:pPr>
            <a:r>
              <a:rPr lang="en-US">
                <a:solidFill>
                  <a:schemeClr val="dk2"/>
                </a:solidFill>
              </a:rPr>
              <a:t>Implement protocols, guidelines, and standard procedures for IPC</a:t>
            </a:r>
            <a:endParaRPr/>
          </a:p>
          <a:p>
            <a:pPr indent="-288036" lvl="1" marL="630936" rtl="0" algn="l">
              <a:lnSpc>
                <a:spcPct val="100000"/>
              </a:lnSpc>
              <a:spcBef>
                <a:spcPts val="600"/>
              </a:spcBef>
              <a:spcAft>
                <a:spcPts val="0"/>
              </a:spcAft>
              <a:buClr>
                <a:schemeClr val="dk2"/>
              </a:buClr>
              <a:buSzPts val="2400"/>
              <a:buChar char="■"/>
            </a:pPr>
            <a:r>
              <a:rPr lang="en-US" sz="2400">
                <a:solidFill>
                  <a:schemeClr val="dk2"/>
                </a:solidFill>
              </a:rPr>
              <a:t>Ensure that all members are trained in the IPC guidelines and use of PPE</a:t>
            </a:r>
            <a:endParaRPr sz="2400">
              <a:solidFill>
                <a:schemeClr val="dk2"/>
              </a:solidFill>
            </a:endParaRPr>
          </a:p>
          <a:p>
            <a:pPr indent="-288036" lvl="0" marL="288036" rtl="0" algn="l">
              <a:lnSpc>
                <a:spcPct val="100000"/>
              </a:lnSpc>
              <a:spcBef>
                <a:spcPts val="600"/>
              </a:spcBef>
              <a:spcAft>
                <a:spcPts val="0"/>
              </a:spcAft>
              <a:buClr>
                <a:schemeClr val="dk2"/>
              </a:buClr>
              <a:buSzPts val="2400"/>
              <a:buChar char="•"/>
            </a:pPr>
            <a:r>
              <a:rPr lang="en-US">
                <a:solidFill>
                  <a:schemeClr val="dk2"/>
                </a:solidFill>
              </a:rPr>
              <a:t>Measure and monitor progress</a:t>
            </a:r>
            <a:endParaRPr>
              <a:solidFill>
                <a:schemeClr val="dk2"/>
              </a:solidFill>
            </a:endParaRPr>
          </a:p>
          <a:p>
            <a:pPr indent="-288036" lvl="0" marL="288036" rtl="0" algn="l">
              <a:lnSpc>
                <a:spcPct val="100000"/>
              </a:lnSpc>
              <a:spcBef>
                <a:spcPts val="600"/>
              </a:spcBef>
              <a:spcAft>
                <a:spcPts val="0"/>
              </a:spcAft>
              <a:buClr>
                <a:schemeClr val="dk2"/>
              </a:buClr>
              <a:buSzPts val="2400"/>
              <a:buChar char="•"/>
            </a:pPr>
            <a:r>
              <a:rPr lang="en-US">
                <a:solidFill>
                  <a:schemeClr val="dk2"/>
                </a:solidFill>
              </a:rPr>
              <a:t>Celebrate your success</a:t>
            </a:r>
            <a:endParaRPr>
              <a:solidFill>
                <a:schemeClr val="dk2"/>
              </a:solidFill>
            </a:endParaRPr>
          </a:p>
          <a:p>
            <a:pPr indent="-192786" lvl="0" marL="288036" rtl="0" algn="l">
              <a:lnSpc>
                <a:spcPct val="100000"/>
              </a:lnSpc>
              <a:spcBef>
                <a:spcPts val="900"/>
              </a:spcBef>
              <a:spcAft>
                <a:spcPts val="0"/>
              </a:spcAft>
              <a:buClr>
                <a:schemeClr val="dk1"/>
              </a:buClr>
              <a:buSzPts val="2400"/>
              <a:buNone/>
            </a:pPr>
            <a:r>
              <a:t/>
            </a:r>
            <a:endParaRPr/>
          </a:p>
        </p:txBody>
      </p:sp>
      <p:sp>
        <p:nvSpPr>
          <p:cNvPr id="1014" name="Google Shape;1014;p12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23"/>
          <p:cNvSpPr txBox="1"/>
          <p:nvPr>
            <p:ph type="ctrTitle"/>
          </p:nvPr>
        </p:nvSpPr>
        <p:spPr>
          <a:xfrm>
            <a:off x="95003" y="843149"/>
            <a:ext cx="9048997" cy="1503664"/>
          </a:xfrm>
          <a:prstGeom prst="rect">
            <a:avLst/>
          </a:prstGeom>
          <a:noFill/>
          <a:ln>
            <a:noFill/>
          </a:ln>
        </p:spPr>
        <p:txBody>
          <a:bodyPr anchorCtr="0" anchor="b" bIns="34275" lIns="68550" spcFirstLastPara="1" rIns="68550" wrap="square" tIns="34275">
            <a:noAutofit/>
          </a:bodyPr>
          <a:lstStyle/>
          <a:p>
            <a:pPr indent="0" lvl="0" marL="0" rtl="0" algn="ctr">
              <a:lnSpc>
                <a:spcPct val="100000"/>
              </a:lnSpc>
              <a:spcBef>
                <a:spcPts val="0"/>
              </a:spcBef>
              <a:spcAft>
                <a:spcPts val="0"/>
              </a:spcAft>
              <a:buClr>
                <a:schemeClr val="accent1"/>
              </a:buClr>
              <a:buSzPts val="3959"/>
              <a:buFont typeface="Calibri"/>
              <a:buNone/>
            </a:pPr>
            <a:r>
              <a:rPr b="1" lang="en-US"/>
              <a:t>SESSION 10: </a:t>
            </a:r>
            <a:r>
              <a:rPr b="1" lang="en-US">
                <a:solidFill>
                  <a:schemeClr val="dk2"/>
                </a:solidFill>
              </a:rPr>
              <a:t>MANAGING SIDE EFFECTS AND POTENTIAL COMPLICATIONS, AND ADDRESSING MYTHS AND RUMORS ABOUT LARC METHODS</a:t>
            </a:r>
            <a:br>
              <a:rPr b="1" lang="en-US"/>
            </a:br>
            <a:endParaRPr b="1"/>
          </a:p>
        </p:txBody>
      </p:sp>
      <p:sp>
        <p:nvSpPr>
          <p:cNvPr id="1020" name="Google Shape;1020;p123"/>
          <p:cNvSpPr txBox="1"/>
          <p:nvPr/>
        </p:nvSpPr>
        <p:spPr>
          <a:xfrm>
            <a:off x="2700301" y="5750742"/>
            <a:ext cx="3769524" cy="914400"/>
          </a:xfrm>
          <a:prstGeom prst="rect">
            <a:avLst/>
          </a:prstGeom>
          <a:noFill/>
          <a:ln>
            <a:noFill/>
          </a:ln>
        </p:spPr>
        <p:txBody>
          <a:bodyPr anchorCtr="0" anchor="t" bIns="34275" lIns="68550" spcFirstLastPara="1" rIns="68550" wrap="square" tIns="34275">
            <a:noAutofit/>
          </a:bodyPr>
          <a:lstStyle/>
          <a:p>
            <a:pPr indent="0" lvl="0" marL="0" marR="0" rtl="0" algn="ctr">
              <a:lnSpc>
                <a:spcPct val="94000"/>
              </a:lnSpc>
              <a:spcBef>
                <a:spcPts val="0"/>
              </a:spcBef>
              <a:spcAft>
                <a:spcPts val="0"/>
              </a:spcAft>
              <a:buClr>
                <a:srgbClr val="000000"/>
              </a:buClr>
              <a:buSzPts val="2800"/>
              <a:buFont typeface="Arial"/>
              <a:buNone/>
            </a:pPr>
            <a:r>
              <a:rPr b="1" i="0" lang="en-US" sz="2800" u="none" cap="none" strike="noStrike">
                <a:solidFill>
                  <a:schemeClr val="dk2"/>
                </a:solidFill>
                <a:latin typeface="Calibri"/>
                <a:ea typeface="Calibri"/>
                <a:cs typeface="Calibri"/>
                <a:sym typeface="Calibri"/>
              </a:rPr>
              <a:t>Unit 3</a:t>
            </a:r>
            <a:endParaRPr b="1" i="0" sz="2800" u="none" cap="none" strike="noStrike">
              <a:solidFill>
                <a:srgbClr val="000000"/>
              </a:solidFill>
              <a:latin typeface="Calibri"/>
              <a:ea typeface="Calibri"/>
              <a:cs typeface="Calibri"/>
              <a:sym typeface="Calibri"/>
            </a:endParaRPr>
          </a:p>
        </p:txBody>
      </p:sp>
      <p:sp>
        <p:nvSpPr>
          <p:cNvPr id="1021" name="Google Shape;1021;p1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2"/>
                </a:solidFill>
              </a:rPr>
              <a:t>‹#›</a:t>
            </a:fld>
            <a:endParaRPr sz="1200">
              <a:solidFill>
                <a:schemeClr val="dk2"/>
              </a:solidFill>
            </a:endParaRPr>
          </a:p>
        </p:txBody>
      </p:sp>
      <p:pic>
        <p:nvPicPr>
          <p:cNvPr descr="jhpiego logo. " id="1022" name="Google Shape;1022;p123"/>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1023" name="Google Shape;1023;p123"/>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2"/>
          <p:cNvSpPr txBox="1"/>
          <p:nvPr>
            <p:ph type="title"/>
          </p:nvPr>
        </p:nvSpPr>
        <p:spPr>
          <a:xfrm>
            <a:off x="507205" y="800101"/>
            <a:ext cx="8129589"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lang="en-US" sz="3800">
                <a:latin typeface="Calibri"/>
                <a:ea typeface="Calibri"/>
                <a:cs typeface="Calibri"/>
                <a:sym typeface="Calibri"/>
              </a:rPr>
              <a:t>Minimum Initial Service Package (MISP) for Sexual and Reproductive Health </a:t>
            </a:r>
            <a:endParaRPr/>
          </a:p>
        </p:txBody>
      </p:sp>
      <p:sp>
        <p:nvSpPr>
          <p:cNvPr id="310" name="Google Shape;310;p52"/>
          <p:cNvSpPr txBox="1"/>
          <p:nvPr>
            <p:ph idx="1" type="body"/>
          </p:nvPr>
        </p:nvSpPr>
        <p:spPr>
          <a:xfrm>
            <a:off x="507205" y="2514813"/>
            <a:ext cx="7972425" cy="3157537"/>
          </a:xfrm>
          <a:prstGeom prst="rect">
            <a:avLst/>
          </a:prstGeom>
          <a:noFill/>
          <a:ln>
            <a:noFill/>
          </a:ln>
        </p:spPr>
        <p:txBody>
          <a:bodyPr anchorCtr="0" anchor="t" bIns="45700" lIns="91425" spcFirstLastPara="1" rIns="91425" wrap="square" tIns="45700">
            <a:noAutofit/>
          </a:bodyPr>
          <a:lstStyle/>
          <a:p>
            <a:pPr indent="-288036" lvl="0" marL="288036" rtl="0" algn="l">
              <a:lnSpc>
                <a:spcPct val="94000"/>
              </a:lnSpc>
              <a:spcBef>
                <a:spcPts val="0"/>
              </a:spcBef>
              <a:spcAft>
                <a:spcPts val="0"/>
              </a:spcAft>
              <a:buSzPts val="2400"/>
              <a:buFont typeface="Libre Franklin"/>
              <a:buChar char="•"/>
            </a:pPr>
            <a:r>
              <a:rPr b="1" lang="en-US" sz="2800">
                <a:solidFill>
                  <a:schemeClr val="accent1"/>
                </a:solidFill>
                <a:latin typeface="Calibri"/>
                <a:ea typeface="Calibri"/>
                <a:cs typeface="Calibri"/>
                <a:sym typeface="Calibri"/>
              </a:rPr>
              <a:t>Minimum:</a:t>
            </a:r>
            <a:r>
              <a:rPr lang="en-US" sz="2800">
                <a:solidFill>
                  <a:schemeClr val="accent1"/>
                </a:solidFill>
                <a:latin typeface="Calibri"/>
                <a:ea typeface="Calibri"/>
                <a:cs typeface="Calibri"/>
                <a:sym typeface="Calibri"/>
              </a:rPr>
              <a:t> </a:t>
            </a:r>
            <a:r>
              <a:rPr lang="en-US" sz="2800">
                <a:solidFill>
                  <a:schemeClr val="dk2"/>
                </a:solidFill>
                <a:latin typeface="Calibri"/>
                <a:ea typeface="Calibri"/>
                <a:cs typeface="Calibri"/>
                <a:sym typeface="Calibri"/>
              </a:rPr>
              <a:t>Basic and lifesaving sexual and reproductive health services provided </a:t>
            </a:r>
            <a:endParaRPr b="1" sz="28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SzPts val="2400"/>
              <a:buFont typeface="Libre Franklin"/>
              <a:buChar char="•"/>
            </a:pPr>
            <a:r>
              <a:rPr b="1" lang="en-US" sz="2800">
                <a:solidFill>
                  <a:schemeClr val="accent1"/>
                </a:solidFill>
                <a:latin typeface="Calibri"/>
                <a:ea typeface="Calibri"/>
                <a:cs typeface="Calibri"/>
                <a:sym typeface="Calibri"/>
              </a:rPr>
              <a:t>Initial: </a:t>
            </a:r>
            <a:r>
              <a:rPr lang="en-US" sz="2800">
                <a:solidFill>
                  <a:schemeClr val="dk2"/>
                </a:solidFill>
                <a:latin typeface="Calibri"/>
                <a:ea typeface="Calibri"/>
                <a:cs typeface="Calibri"/>
                <a:sym typeface="Calibri"/>
              </a:rPr>
              <a:t>Acute phase in emergencies – no need for assessment</a:t>
            </a:r>
            <a:r>
              <a:rPr b="1" lang="en-US" sz="2800">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SzPts val="2400"/>
              <a:buFont typeface="Libre Franklin"/>
              <a:buChar char="•"/>
            </a:pPr>
            <a:r>
              <a:rPr b="1" lang="en-US" sz="2800">
                <a:solidFill>
                  <a:schemeClr val="accent1"/>
                </a:solidFill>
                <a:latin typeface="Calibri"/>
                <a:ea typeface="Calibri"/>
                <a:cs typeface="Calibri"/>
                <a:sym typeface="Calibri"/>
              </a:rPr>
              <a:t>Service: </a:t>
            </a:r>
            <a:r>
              <a:rPr lang="en-US" sz="2800">
                <a:solidFill>
                  <a:schemeClr val="dk2"/>
                </a:solidFill>
                <a:latin typeface="Calibri"/>
                <a:ea typeface="Calibri"/>
                <a:cs typeface="Calibri"/>
                <a:sym typeface="Calibri"/>
              </a:rPr>
              <a:t>Health care for the population </a:t>
            </a:r>
            <a:r>
              <a:rPr b="1" lang="en-US" sz="2800">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indent="-288036" lvl="0" marL="288036" rtl="0" algn="l">
              <a:lnSpc>
                <a:spcPct val="94000"/>
              </a:lnSpc>
              <a:spcBef>
                <a:spcPts val="900"/>
              </a:spcBef>
              <a:spcAft>
                <a:spcPts val="0"/>
              </a:spcAft>
              <a:buSzPts val="2400"/>
              <a:buFont typeface="Libre Franklin"/>
              <a:buChar char="•"/>
            </a:pPr>
            <a:r>
              <a:rPr b="1" lang="en-US" sz="2800">
                <a:solidFill>
                  <a:schemeClr val="accent1"/>
                </a:solidFill>
                <a:latin typeface="Calibri"/>
                <a:ea typeface="Calibri"/>
                <a:cs typeface="Calibri"/>
                <a:sym typeface="Calibri"/>
              </a:rPr>
              <a:t>Package: </a:t>
            </a:r>
            <a:r>
              <a:rPr lang="en-US" sz="2800">
                <a:solidFill>
                  <a:schemeClr val="dk2"/>
                </a:solidFill>
                <a:latin typeface="Calibri"/>
                <a:ea typeface="Calibri"/>
                <a:cs typeface="Calibri"/>
                <a:sym typeface="Calibri"/>
              </a:rPr>
              <a:t>Activities, supplies, coordination, planning </a:t>
            </a:r>
            <a:r>
              <a:rPr b="1" lang="en-US" sz="2800">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indent="-133350" lvl="0" marL="342900" rtl="0" algn="l">
              <a:lnSpc>
                <a:spcPct val="94000"/>
              </a:lnSpc>
              <a:spcBef>
                <a:spcPts val="750"/>
              </a:spcBef>
              <a:spcAft>
                <a:spcPts val="0"/>
              </a:spcAft>
              <a:buClr>
                <a:schemeClr val="dk2"/>
              </a:buClr>
              <a:buSzPts val="2400"/>
              <a:buFont typeface="Arial"/>
              <a:buNone/>
            </a:pPr>
            <a:r>
              <a:t/>
            </a:r>
            <a:endParaRPr/>
          </a:p>
        </p:txBody>
      </p:sp>
      <p:sp>
        <p:nvSpPr>
          <p:cNvPr id="311" name="Google Shape;311;p52"/>
          <p:cNvSpPr txBox="1"/>
          <p:nvPr>
            <p:ph idx="12" type="sldNum"/>
          </p:nvPr>
        </p:nvSpPr>
        <p:spPr>
          <a:xfrm>
            <a:off x="7549395" y="6296648"/>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n-US" sz="1200"/>
              <a:t>‹#›</a:t>
            </a:fld>
            <a:endParaRPr sz="1200"/>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24"/>
          <p:cNvSpPr txBox="1"/>
          <p:nvPr>
            <p:ph type="title"/>
          </p:nvPr>
        </p:nvSpPr>
        <p:spPr>
          <a:xfrm>
            <a:off x="845820" y="530901"/>
            <a:ext cx="7200900" cy="481469"/>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Calibri"/>
              <a:buNone/>
            </a:pPr>
            <a:r>
              <a:rPr lang="en-US" sz="4400"/>
              <a:t>Session 10 Objectives</a:t>
            </a:r>
            <a:endParaRPr sz="4400"/>
          </a:p>
        </p:txBody>
      </p:sp>
      <p:sp>
        <p:nvSpPr>
          <p:cNvPr id="1029" name="Google Shape;1029;p124"/>
          <p:cNvSpPr txBox="1"/>
          <p:nvPr>
            <p:ph idx="1" type="body"/>
          </p:nvPr>
        </p:nvSpPr>
        <p:spPr>
          <a:xfrm>
            <a:off x="845820" y="1593424"/>
            <a:ext cx="7383780" cy="3442309"/>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600"/>
              </a:spcBef>
              <a:spcAft>
                <a:spcPts val="0"/>
              </a:spcAft>
              <a:buClr>
                <a:schemeClr val="dk2"/>
              </a:buClr>
              <a:buSzPts val="2400"/>
              <a:buNone/>
            </a:pPr>
            <a:r>
              <a:rPr lang="en-US" sz="2800">
                <a:solidFill>
                  <a:schemeClr val="dk2"/>
                </a:solidFill>
                <a:latin typeface="Calibri"/>
                <a:ea typeface="Calibri"/>
                <a:cs typeface="Calibri"/>
                <a:sym typeface="Calibri"/>
              </a:rPr>
              <a:t>By the end of this presentation, participants will be able to:</a:t>
            </a:r>
            <a:endParaRPr sz="2800">
              <a:solidFill>
                <a:schemeClr val="dk2"/>
              </a:solidFill>
              <a:latin typeface="Calibri"/>
              <a:ea typeface="Calibri"/>
              <a:cs typeface="Calibri"/>
              <a:sym typeface="Calibri"/>
            </a:endParaRPr>
          </a:p>
          <a:p>
            <a:pPr indent="-288036" lvl="0" marL="685800" rtl="0" algn="l">
              <a:lnSpc>
                <a:spcPct val="100000"/>
              </a:lnSpc>
              <a:spcBef>
                <a:spcPts val="600"/>
              </a:spcBef>
              <a:spcAft>
                <a:spcPts val="0"/>
              </a:spcAft>
              <a:buClr>
                <a:schemeClr val="dk2"/>
              </a:buClr>
              <a:buSzPts val="2000"/>
              <a:buChar char="•"/>
            </a:pPr>
            <a:r>
              <a:rPr lang="en-US" sz="2800">
                <a:solidFill>
                  <a:schemeClr val="dk2"/>
                </a:solidFill>
                <a:latin typeface="Calibri"/>
                <a:ea typeface="Calibri"/>
                <a:cs typeface="Calibri"/>
                <a:sym typeface="Calibri"/>
              </a:rPr>
              <a:t>Manage common side effects and potential complications with LARC methods</a:t>
            </a:r>
            <a:endParaRPr/>
          </a:p>
          <a:p>
            <a:pPr indent="-288036" lvl="0" marL="685800" rtl="0" algn="l">
              <a:lnSpc>
                <a:spcPct val="100000"/>
              </a:lnSpc>
              <a:spcBef>
                <a:spcPts val="600"/>
              </a:spcBef>
              <a:spcAft>
                <a:spcPts val="0"/>
              </a:spcAft>
              <a:buClr>
                <a:schemeClr val="dk2"/>
              </a:buClr>
              <a:buSzPts val="2000"/>
              <a:buChar char="•"/>
            </a:pPr>
            <a:r>
              <a:rPr lang="en-US" sz="2800">
                <a:solidFill>
                  <a:schemeClr val="dk2"/>
                </a:solidFill>
                <a:latin typeface="Calibri"/>
                <a:ea typeface="Calibri"/>
                <a:cs typeface="Calibri"/>
                <a:sym typeface="Calibri"/>
              </a:rPr>
              <a:t>Address rumors and misconceptions associated with IUDs and implants</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000"/>
              <a:buNone/>
            </a:pPr>
            <a:r>
              <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000"/>
              <a:buNone/>
            </a:pPr>
            <a:r>
              <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000"/>
              <a:buNone/>
            </a:pPr>
            <a:r>
              <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000"/>
              <a:buNone/>
            </a:pPr>
            <a:r>
              <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000"/>
              <a:buNone/>
            </a:pPr>
            <a:r>
              <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000"/>
              <a:buNone/>
            </a:pPr>
            <a:r>
              <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000"/>
              <a:buNone/>
            </a:pPr>
            <a:r>
              <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000"/>
              <a:buNone/>
            </a:pPr>
            <a:r>
              <a:t/>
            </a:r>
            <a:endParaRPr>
              <a:latin typeface="Arial"/>
              <a:ea typeface="Arial"/>
              <a:cs typeface="Arial"/>
              <a:sym typeface="Arial"/>
            </a:endParaRPr>
          </a:p>
        </p:txBody>
      </p:sp>
      <p:sp>
        <p:nvSpPr>
          <p:cNvPr id="1030" name="Google Shape;1030;p12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25"/>
          <p:cNvSpPr txBox="1"/>
          <p:nvPr>
            <p:ph idx="4294967295" type="title"/>
          </p:nvPr>
        </p:nvSpPr>
        <p:spPr>
          <a:xfrm>
            <a:off x="719918" y="365195"/>
            <a:ext cx="8314899" cy="746125"/>
          </a:xfrm>
          <a:prstGeom prst="rect">
            <a:avLst/>
          </a:prstGeom>
          <a:noFill/>
          <a:ln>
            <a:noFill/>
          </a:ln>
        </p:spPr>
        <p:txBody>
          <a:bodyPr anchorCtr="0" anchor="t" bIns="34275" lIns="68550" spcFirstLastPara="1" rIns="68550" wrap="square" tIns="34275">
            <a:noAutofit/>
          </a:bodyPr>
          <a:lstStyle/>
          <a:p>
            <a:pPr indent="0" lvl="0" marL="0" rtl="0" algn="l">
              <a:lnSpc>
                <a:spcPct val="95000"/>
              </a:lnSpc>
              <a:spcBef>
                <a:spcPts val="0"/>
              </a:spcBef>
              <a:spcAft>
                <a:spcPts val="0"/>
              </a:spcAft>
              <a:buClr>
                <a:schemeClr val="dk2"/>
              </a:buClr>
              <a:buSzPts val="2880"/>
              <a:buFont typeface="Arial"/>
              <a:buNone/>
            </a:pPr>
            <a:r>
              <a:rPr b="1" lang="en-US" sz="4400">
                <a:latin typeface="Calibri"/>
                <a:ea typeface="Calibri"/>
                <a:cs typeface="Calibri"/>
                <a:sym typeface="Calibri"/>
              </a:rPr>
              <a:t>How to Provide Counseling on </a:t>
            </a:r>
            <a:br>
              <a:rPr b="1" lang="en-US" sz="4400">
                <a:latin typeface="Calibri"/>
                <a:ea typeface="Calibri"/>
                <a:cs typeface="Calibri"/>
                <a:sym typeface="Calibri"/>
              </a:rPr>
            </a:br>
            <a:r>
              <a:rPr b="1" lang="en-US" sz="4400">
                <a:latin typeface="Calibri"/>
                <a:ea typeface="Calibri"/>
                <a:cs typeface="Calibri"/>
                <a:sym typeface="Calibri"/>
              </a:rPr>
              <a:t>Side Effects</a:t>
            </a:r>
            <a:endParaRPr sz="4400">
              <a:latin typeface="Calibri"/>
              <a:ea typeface="Calibri"/>
              <a:cs typeface="Calibri"/>
              <a:sym typeface="Calibri"/>
            </a:endParaRPr>
          </a:p>
        </p:txBody>
      </p:sp>
      <p:sp>
        <p:nvSpPr>
          <p:cNvPr id="1037" name="Google Shape;1037;p125"/>
          <p:cNvSpPr txBox="1"/>
          <p:nvPr>
            <p:ph idx="4294967295" type="body"/>
          </p:nvPr>
        </p:nvSpPr>
        <p:spPr>
          <a:xfrm>
            <a:off x="1261020" y="1743406"/>
            <a:ext cx="7773797" cy="3757613"/>
          </a:xfrm>
          <a:prstGeom prst="rect">
            <a:avLst/>
          </a:prstGeom>
          <a:noFill/>
          <a:ln>
            <a:noFill/>
          </a:ln>
        </p:spPr>
        <p:txBody>
          <a:bodyPr anchorCtr="0" anchor="t" bIns="34275" lIns="68550" spcFirstLastPara="1" rIns="68550" wrap="square" tIns="34275">
            <a:noAutofit/>
          </a:bodyPr>
          <a:lstStyle/>
          <a:p>
            <a:pPr indent="-288036" lvl="0" marL="288036" rtl="0" algn="l">
              <a:lnSpc>
                <a:spcPct val="95000"/>
              </a:lnSpc>
              <a:spcBef>
                <a:spcPts val="0"/>
              </a:spcBef>
              <a:spcAft>
                <a:spcPts val="0"/>
              </a:spcAft>
              <a:buClr>
                <a:schemeClr val="dk2"/>
              </a:buClr>
              <a:buSzPts val="2600"/>
              <a:buChar char="•"/>
            </a:pPr>
            <a:r>
              <a:rPr lang="en-US" sz="2200">
                <a:solidFill>
                  <a:schemeClr val="dk2"/>
                </a:solidFill>
                <a:latin typeface="Calibri"/>
                <a:ea typeface="Calibri"/>
                <a:cs typeface="Calibri"/>
                <a:sym typeface="Calibri"/>
              </a:rPr>
              <a:t>Before insertion, describe the common side effects of the method:</a:t>
            </a:r>
            <a:endParaRPr sz="2200">
              <a:solidFill>
                <a:schemeClr val="dk2"/>
              </a:solidFill>
              <a:latin typeface="Calibri"/>
              <a:ea typeface="Calibri"/>
              <a:cs typeface="Calibri"/>
              <a:sym typeface="Calibri"/>
            </a:endParaRPr>
          </a:p>
          <a:p>
            <a:pPr indent="-342900" lvl="1" marL="800100" rtl="0" algn="l">
              <a:lnSpc>
                <a:spcPct val="95000"/>
              </a:lnSpc>
              <a:spcBef>
                <a:spcPts val="0"/>
              </a:spcBef>
              <a:spcAft>
                <a:spcPts val="0"/>
              </a:spcAft>
              <a:buClr>
                <a:schemeClr val="dk2"/>
              </a:buClr>
              <a:buSzPts val="2600"/>
              <a:buFont typeface="Noto Sans Symbols"/>
              <a:buChar char="▪"/>
            </a:pPr>
            <a:r>
              <a:rPr lang="en-US" sz="2200">
                <a:solidFill>
                  <a:schemeClr val="dk2"/>
                </a:solidFill>
                <a:latin typeface="Calibri"/>
                <a:ea typeface="Calibri"/>
                <a:cs typeface="Calibri"/>
                <a:sym typeface="Calibri"/>
              </a:rPr>
              <a:t>Changes in the bleeding pattern including:</a:t>
            </a:r>
            <a:endParaRPr sz="2200">
              <a:solidFill>
                <a:schemeClr val="dk2"/>
              </a:solidFill>
              <a:latin typeface="Calibri"/>
              <a:ea typeface="Calibri"/>
              <a:cs typeface="Calibri"/>
              <a:sym typeface="Calibri"/>
            </a:endParaRPr>
          </a:p>
          <a:p>
            <a:pPr indent="-288036" lvl="2" marL="857250" rtl="0" algn="l">
              <a:lnSpc>
                <a:spcPct val="95000"/>
              </a:lnSpc>
              <a:spcBef>
                <a:spcPts val="0"/>
              </a:spcBef>
              <a:spcAft>
                <a:spcPts val="0"/>
              </a:spcAft>
              <a:buClr>
                <a:schemeClr val="dk2"/>
              </a:buClr>
              <a:buSzPts val="2200"/>
              <a:buChar char="–"/>
            </a:pPr>
            <a:r>
              <a:rPr lang="en-US" sz="2200">
                <a:solidFill>
                  <a:schemeClr val="dk2"/>
                </a:solidFill>
                <a:latin typeface="Calibri"/>
                <a:ea typeface="Calibri"/>
                <a:cs typeface="Calibri"/>
                <a:sym typeface="Calibri"/>
              </a:rPr>
              <a:t>Heavier and/or prolonged menstrual bleeding</a:t>
            </a:r>
            <a:endParaRPr sz="2200">
              <a:solidFill>
                <a:schemeClr val="dk2"/>
              </a:solidFill>
              <a:latin typeface="Calibri"/>
              <a:ea typeface="Calibri"/>
              <a:cs typeface="Calibri"/>
              <a:sym typeface="Calibri"/>
            </a:endParaRPr>
          </a:p>
          <a:p>
            <a:pPr indent="-288036" lvl="2" marL="857250" rtl="0" algn="l">
              <a:lnSpc>
                <a:spcPct val="95000"/>
              </a:lnSpc>
              <a:spcBef>
                <a:spcPts val="0"/>
              </a:spcBef>
              <a:spcAft>
                <a:spcPts val="0"/>
              </a:spcAft>
              <a:buClr>
                <a:schemeClr val="dk2"/>
              </a:buClr>
              <a:buSzPts val="2200"/>
              <a:buChar char="–"/>
            </a:pPr>
            <a:r>
              <a:rPr lang="en-US" sz="2200">
                <a:solidFill>
                  <a:schemeClr val="dk2"/>
                </a:solidFill>
                <a:latin typeface="Calibri"/>
                <a:ea typeface="Calibri"/>
                <a:cs typeface="Calibri"/>
                <a:sym typeface="Calibri"/>
              </a:rPr>
              <a:t>Lesser to no bleeding (Amenorrhea, esp. seen with hormonal IUDs) </a:t>
            </a:r>
            <a:endParaRPr sz="2200">
              <a:solidFill>
                <a:schemeClr val="dk2"/>
              </a:solidFill>
              <a:latin typeface="Calibri"/>
              <a:ea typeface="Calibri"/>
              <a:cs typeface="Calibri"/>
              <a:sym typeface="Calibri"/>
            </a:endParaRPr>
          </a:p>
          <a:p>
            <a:pPr indent="-288036" lvl="2" marL="857250" rtl="0" algn="l">
              <a:lnSpc>
                <a:spcPct val="95000"/>
              </a:lnSpc>
              <a:spcBef>
                <a:spcPts val="0"/>
              </a:spcBef>
              <a:spcAft>
                <a:spcPts val="0"/>
              </a:spcAft>
              <a:buClr>
                <a:schemeClr val="dk2"/>
              </a:buClr>
              <a:buSzPts val="2200"/>
              <a:buChar char="–"/>
            </a:pPr>
            <a:r>
              <a:rPr lang="en-US" sz="2200">
                <a:solidFill>
                  <a:schemeClr val="dk2"/>
                </a:solidFill>
                <a:latin typeface="Calibri"/>
                <a:ea typeface="Calibri"/>
                <a:cs typeface="Calibri"/>
                <a:sym typeface="Calibri"/>
              </a:rPr>
              <a:t>Spotting between periods </a:t>
            </a:r>
            <a:endParaRPr sz="2200">
              <a:solidFill>
                <a:schemeClr val="dk2"/>
              </a:solidFill>
              <a:latin typeface="Calibri"/>
              <a:ea typeface="Calibri"/>
              <a:cs typeface="Calibri"/>
              <a:sym typeface="Calibri"/>
            </a:endParaRPr>
          </a:p>
          <a:p>
            <a:pPr indent="-288036" lvl="2" marL="857250" rtl="0" algn="l">
              <a:lnSpc>
                <a:spcPct val="95000"/>
              </a:lnSpc>
              <a:spcBef>
                <a:spcPts val="0"/>
              </a:spcBef>
              <a:spcAft>
                <a:spcPts val="0"/>
              </a:spcAft>
              <a:buClr>
                <a:schemeClr val="dk2"/>
              </a:buClr>
              <a:buSzPts val="2200"/>
              <a:buChar char="–"/>
            </a:pPr>
            <a:r>
              <a:rPr lang="en-US" sz="2200">
                <a:solidFill>
                  <a:schemeClr val="dk2"/>
                </a:solidFill>
                <a:latin typeface="Calibri"/>
                <a:ea typeface="Calibri"/>
                <a:cs typeface="Calibri"/>
                <a:sym typeface="Calibri"/>
              </a:rPr>
              <a:t>Menstrual cramping-more or longer</a:t>
            </a:r>
            <a:endParaRPr sz="2200">
              <a:solidFill>
                <a:schemeClr val="dk2"/>
              </a:solidFill>
              <a:latin typeface="Calibri"/>
              <a:ea typeface="Calibri"/>
              <a:cs typeface="Calibri"/>
              <a:sym typeface="Calibri"/>
            </a:endParaRPr>
          </a:p>
          <a:p>
            <a:pPr indent="-288036" lvl="0" marL="288036" rtl="0" algn="l">
              <a:lnSpc>
                <a:spcPct val="95000"/>
              </a:lnSpc>
              <a:spcBef>
                <a:spcPts val="0"/>
              </a:spcBef>
              <a:spcAft>
                <a:spcPts val="0"/>
              </a:spcAft>
              <a:buClr>
                <a:schemeClr val="dk2"/>
              </a:buClr>
              <a:buSzPts val="2600"/>
              <a:buChar char="•"/>
            </a:pPr>
            <a:r>
              <a:rPr lang="en-US" sz="2200">
                <a:solidFill>
                  <a:schemeClr val="dk2"/>
                </a:solidFill>
                <a:latin typeface="Calibri"/>
                <a:ea typeface="Calibri"/>
                <a:cs typeface="Calibri"/>
                <a:sym typeface="Calibri"/>
              </a:rPr>
              <a:t>Explain that side effects:</a:t>
            </a:r>
            <a:endParaRPr sz="2200">
              <a:solidFill>
                <a:schemeClr val="dk2"/>
              </a:solidFill>
              <a:latin typeface="Calibri"/>
              <a:ea typeface="Calibri"/>
              <a:cs typeface="Calibri"/>
              <a:sym typeface="Calibri"/>
            </a:endParaRPr>
          </a:p>
          <a:p>
            <a:pPr indent="-342900" lvl="1" marL="740664" rtl="0" algn="l">
              <a:lnSpc>
                <a:spcPct val="95000"/>
              </a:lnSpc>
              <a:spcBef>
                <a:spcPts val="0"/>
              </a:spcBef>
              <a:spcAft>
                <a:spcPts val="0"/>
              </a:spcAft>
              <a:buClr>
                <a:schemeClr val="dk2"/>
              </a:buClr>
              <a:buSzPts val="2200"/>
              <a:buFont typeface="Noto Sans Symbols"/>
              <a:buChar char="▪"/>
            </a:pPr>
            <a:r>
              <a:rPr lang="en-US" sz="2200">
                <a:solidFill>
                  <a:schemeClr val="dk2"/>
                </a:solidFill>
                <a:latin typeface="Calibri"/>
                <a:ea typeface="Calibri"/>
                <a:cs typeface="Calibri"/>
                <a:sym typeface="Calibri"/>
              </a:rPr>
              <a:t>Are not signs of illness</a:t>
            </a:r>
            <a:endParaRPr sz="2200">
              <a:solidFill>
                <a:schemeClr val="dk2"/>
              </a:solidFill>
              <a:latin typeface="Calibri"/>
              <a:ea typeface="Calibri"/>
              <a:cs typeface="Calibri"/>
              <a:sym typeface="Calibri"/>
            </a:endParaRPr>
          </a:p>
          <a:p>
            <a:pPr indent="-342900" lvl="1" marL="740664" rtl="0" algn="l">
              <a:lnSpc>
                <a:spcPct val="95000"/>
              </a:lnSpc>
              <a:spcBef>
                <a:spcPts val="0"/>
              </a:spcBef>
              <a:spcAft>
                <a:spcPts val="0"/>
              </a:spcAft>
              <a:buClr>
                <a:schemeClr val="dk2"/>
              </a:buClr>
              <a:buSzPts val="2200"/>
              <a:buFont typeface="Noto Sans Symbols"/>
              <a:buChar char="▪"/>
            </a:pPr>
            <a:r>
              <a:rPr lang="en-US" sz="2200">
                <a:solidFill>
                  <a:schemeClr val="dk2"/>
                </a:solidFill>
                <a:latin typeface="Calibri"/>
                <a:ea typeface="Calibri"/>
                <a:cs typeface="Calibri"/>
                <a:sym typeface="Calibri"/>
              </a:rPr>
              <a:t>Usually subside within the first 3-6 months</a:t>
            </a:r>
            <a:endParaRPr sz="2200">
              <a:solidFill>
                <a:schemeClr val="dk2"/>
              </a:solidFill>
              <a:latin typeface="Calibri"/>
              <a:ea typeface="Calibri"/>
              <a:cs typeface="Calibri"/>
              <a:sym typeface="Calibri"/>
            </a:endParaRPr>
          </a:p>
          <a:p>
            <a:pPr indent="-288036" lvl="0" marL="288036" rtl="0" algn="l">
              <a:lnSpc>
                <a:spcPct val="95000"/>
              </a:lnSpc>
              <a:spcBef>
                <a:spcPts val="0"/>
              </a:spcBef>
              <a:spcAft>
                <a:spcPts val="0"/>
              </a:spcAft>
              <a:buClr>
                <a:schemeClr val="dk2"/>
              </a:buClr>
              <a:buSzPts val="2600"/>
              <a:buChar char="•"/>
            </a:pPr>
            <a:r>
              <a:rPr lang="en-US" sz="2200">
                <a:solidFill>
                  <a:schemeClr val="dk2"/>
                </a:solidFill>
                <a:latin typeface="Calibri"/>
                <a:ea typeface="Calibri"/>
                <a:cs typeface="Calibri"/>
                <a:sym typeface="Calibri"/>
              </a:rPr>
              <a:t>Encourage the client to come back with any questions or concerns</a:t>
            </a:r>
            <a:endParaRPr sz="2200">
              <a:solidFill>
                <a:schemeClr val="dk2"/>
              </a:solidFill>
              <a:latin typeface="Calibri"/>
              <a:ea typeface="Calibri"/>
              <a:cs typeface="Calibri"/>
              <a:sym typeface="Calibri"/>
            </a:endParaRPr>
          </a:p>
          <a:p>
            <a:pPr indent="-288036" lvl="0" marL="288036" rtl="0" algn="l">
              <a:lnSpc>
                <a:spcPct val="95000"/>
              </a:lnSpc>
              <a:spcBef>
                <a:spcPts val="0"/>
              </a:spcBef>
              <a:spcAft>
                <a:spcPts val="0"/>
              </a:spcAft>
              <a:buClr>
                <a:schemeClr val="dk2"/>
              </a:buClr>
              <a:buSzPts val="2600"/>
              <a:buChar char="•"/>
            </a:pPr>
            <a:r>
              <a:rPr lang="en-US" sz="2200">
                <a:solidFill>
                  <a:schemeClr val="dk2"/>
                </a:solidFill>
                <a:latin typeface="Calibri"/>
                <a:ea typeface="Calibri"/>
                <a:cs typeface="Calibri"/>
                <a:sym typeface="Calibri"/>
              </a:rPr>
              <a:t>If the client cannot tolerate the side effects, treatment or discontinuation may be necessary</a:t>
            </a:r>
            <a:endParaRPr b="1" i="1" sz="2200">
              <a:solidFill>
                <a:schemeClr val="dk2"/>
              </a:solidFill>
              <a:latin typeface="Calibri"/>
              <a:ea typeface="Calibri"/>
              <a:cs typeface="Calibri"/>
              <a:sym typeface="Calibri"/>
            </a:endParaRPr>
          </a:p>
        </p:txBody>
      </p:sp>
      <p:sp>
        <p:nvSpPr>
          <p:cNvPr id="1038" name="Google Shape;1038;p12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26"/>
          <p:cNvSpPr txBox="1"/>
          <p:nvPr>
            <p:ph type="title"/>
          </p:nvPr>
        </p:nvSpPr>
        <p:spPr>
          <a:xfrm>
            <a:off x="1028700" y="552008"/>
            <a:ext cx="7200900" cy="522698"/>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Arial"/>
              <a:buNone/>
            </a:pPr>
            <a:r>
              <a:rPr b="1" lang="en-US" sz="2400">
                <a:latin typeface="Arial"/>
                <a:ea typeface="Arial"/>
                <a:cs typeface="Arial"/>
                <a:sym typeface="Arial"/>
              </a:rPr>
              <a:t> </a:t>
            </a:r>
            <a:r>
              <a:rPr b="1" lang="en-US" sz="4400">
                <a:latin typeface="Calibri"/>
                <a:ea typeface="Calibri"/>
                <a:cs typeface="Calibri"/>
                <a:sym typeface="Calibri"/>
              </a:rPr>
              <a:t>Common Side Effects Of IUD </a:t>
            </a:r>
            <a:endParaRPr b="1" sz="4400">
              <a:latin typeface="Calibri"/>
              <a:ea typeface="Calibri"/>
              <a:cs typeface="Calibri"/>
              <a:sym typeface="Calibri"/>
            </a:endParaRPr>
          </a:p>
        </p:txBody>
      </p:sp>
      <p:sp>
        <p:nvSpPr>
          <p:cNvPr id="1045" name="Google Shape;1045;p126"/>
          <p:cNvSpPr txBox="1"/>
          <p:nvPr>
            <p:ph idx="1" type="body"/>
          </p:nvPr>
        </p:nvSpPr>
        <p:spPr>
          <a:xfrm>
            <a:off x="1028700" y="1618544"/>
            <a:ext cx="7200900" cy="3404731"/>
          </a:xfrm>
          <a:prstGeom prst="rect">
            <a:avLst/>
          </a:prstGeom>
          <a:noFill/>
          <a:ln>
            <a:noFill/>
          </a:ln>
        </p:spPr>
        <p:txBody>
          <a:bodyPr anchorCtr="0" anchor="t" bIns="34275" lIns="68550" spcFirstLastPara="1" rIns="68550" wrap="square" tIns="34275">
            <a:noAutofit/>
          </a:bodyPr>
          <a:lstStyle/>
          <a:p>
            <a:pPr indent="0" lvl="0" marL="0" rtl="0" algn="l">
              <a:lnSpc>
                <a:spcPct val="84000"/>
              </a:lnSpc>
              <a:spcBef>
                <a:spcPts val="0"/>
              </a:spcBef>
              <a:spcAft>
                <a:spcPts val="0"/>
              </a:spcAft>
              <a:buClr>
                <a:schemeClr val="dk2"/>
              </a:buClr>
              <a:buSzPts val="2210"/>
              <a:buNone/>
            </a:pPr>
            <a:r>
              <a:rPr b="1" i="1" lang="en-US" sz="2800">
                <a:solidFill>
                  <a:schemeClr val="accent1"/>
                </a:solidFill>
                <a:latin typeface="Calibri"/>
                <a:ea typeface="Calibri"/>
                <a:cs typeface="Calibri"/>
                <a:sym typeface="Calibri"/>
              </a:rPr>
              <a:t>If a client chooses this method, she may have some side effects. These are not usually signs of illness. Usually, the symptoms will subside after a few months.</a:t>
            </a:r>
            <a:endParaRPr sz="2800">
              <a:solidFill>
                <a:schemeClr val="accent1"/>
              </a:solidFill>
              <a:latin typeface="Calibri"/>
              <a:ea typeface="Calibri"/>
              <a:cs typeface="Calibri"/>
              <a:sym typeface="Calibri"/>
            </a:endParaRPr>
          </a:p>
          <a:p>
            <a:pPr indent="-190881" lvl="0" marL="288036" rtl="0" algn="l">
              <a:lnSpc>
                <a:spcPct val="84000"/>
              </a:lnSpc>
              <a:spcBef>
                <a:spcPts val="900"/>
              </a:spcBef>
              <a:spcAft>
                <a:spcPts val="0"/>
              </a:spcAft>
              <a:buClr>
                <a:schemeClr val="dk2"/>
              </a:buClr>
              <a:buSzPts val="2040"/>
              <a:buNone/>
            </a:pPr>
            <a:r>
              <a:t/>
            </a:r>
            <a:endParaRPr b="1" i="1" sz="1530">
              <a:solidFill>
                <a:srgbClr val="FF3300"/>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040"/>
              <a:buChar char="•"/>
            </a:pPr>
            <a:r>
              <a:rPr lang="en-US" sz="2800">
                <a:solidFill>
                  <a:schemeClr val="dk2"/>
                </a:solidFill>
                <a:latin typeface="Calibri"/>
                <a:ea typeface="Calibri"/>
                <a:cs typeface="Calibri"/>
                <a:sym typeface="Calibri"/>
              </a:rPr>
              <a:t>Cramps for several days                                 </a:t>
            </a:r>
            <a:endParaRPr/>
          </a:p>
          <a:p>
            <a:pPr indent="-288036" lvl="0" marL="288036" rtl="0" algn="l">
              <a:lnSpc>
                <a:spcPct val="84000"/>
              </a:lnSpc>
              <a:spcBef>
                <a:spcPts val="900"/>
              </a:spcBef>
              <a:spcAft>
                <a:spcPts val="0"/>
              </a:spcAft>
              <a:buClr>
                <a:schemeClr val="dk2"/>
              </a:buClr>
              <a:buSzPts val="2040"/>
              <a:buChar char="•"/>
            </a:pPr>
            <a:r>
              <a:rPr lang="en-US" sz="2800">
                <a:solidFill>
                  <a:schemeClr val="dk2"/>
                </a:solidFill>
                <a:latin typeface="Calibri"/>
                <a:ea typeface="Calibri"/>
                <a:cs typeface="Calibri"/>
                <a:sym typeface="Calibri"/>
              </a:rPr>
              <a:t>Longer and heavier periods</a:t>
            </a:r>
            <a:endParaRPr/>
          </a:p>
          <a:p>
            <a:pPr indent="-288036" lvl="0" marL="288036" rtl="0" algn="l">
              <a:lnSpc>
                <a:spcPct val="84000"/>
              </a:lnSpc>
              <a:spcBef>
                <a:spcPts val="900"/>
              </a:spcBef>
              <a:spcAft>
                <a:spcPts val="0"/>
              </a:spcAft>
              <a:buClr>
                <a:schemeClr val="dk2"/>
              </a:buClr>
              <a:buSzPts val="2040"/>
              <a:buChar char="•"/>
            </a:pPr>
            <a:r>
              <a:rPr lang="en-US" sz="2800">
                <a:solidFill>
                  <a:schemeClr val="dk2"/>
                </a:solidFill>
                <a:latin typeface="Calibri"/>
                <a:ea typeface="Calibri"/>
                <a:cs typeface="Calibri"/>
                <a:sym typeface="Calibri"/>
              </a:rPr>
              <a:t>Spotting for a few weeks</a:t>
            </a:r>
            <a:endParaRPr/>
          </a:p>
          <a:p>
            <a:pPr indent="-288036" lvl="0" marL="288036" rtl="0" algn="l">
              <a:lnSpc>
                <a:spcPct val="84000"/>
              </a:lnSpc>
              <a:spcBef>
                <a:spcPts val="900"/>
              </a:spcBef>
              <a:spcAft>
                <a:spcPts val="0"/>
              </a:spcAft>
              <a:buClr>
                <a:schemeClr val="dk2"/>
              </a:buClr>
              <a:buSzPts val="2040"/>
              <a:buChar char="•"/>
            </a:pPr>
            <a:r>
              <a:rPr lang="en-US" sz="2800">
                <a:solidFill>
                  <a:schemeClr val="dk2"/>
                </a:solidFill>
                <a:latin typeface="Calibri"/>
                <a:ea typeface="Calibri"/>
                <a:cs typeface="Calibri"/>
                <a:sym typeface="Calibri"/>
              </a:rPr>
              <a:t>Bleeding or spotting between periods</a:t>
            </a:r>
            <a:endParaRPr/>
          </a:p>
          <a:p>
            <a:pPr indent="-288036" lvl="0" marL="288036" rtl="0" algn="l">
              <a:lnSpc>
                <a:spcPct val="84000"/>
              </a:lnSpc>
              <a:spcBef>
                <a:spcPts val="900"/>
              </a:spcBef>
              <a:spcAft>
                <a:spcPts val="0"/>
              </a:spcAft>
              <a:buClr>
                <a:schemeClr val="dk2"/>
              </a:buClr>
              <a:buSzPts val="2040"/>
              <a:buChar char="•"/>
            </a:pPr>
            <a:r>
              <a:rPr lang="en-US" sz="2800">
                <a:solidFill>
                  <a:schemeClr val="dk2"/>
                </a:solidFill>
                <a:latin typeface="Calibri"/>
                <a:ea typeface="Calibri"/>
                <a:cs typeface="Calibri"/>
                <a:sym typeface="Calibri"/>
              </a:rPr>
              <a:t>More cramps during periods </a:t>
            </a:r>
            <a:endParaRPr sz="2800">
              <a:solidFill>
                <a:schemeClr val="dk2"/>
              </a:solidFill>
              <a:latin typeface="Calibri"/>
              <a:ea typeface="Calibri"/>
              <a:cs typeface="Calibri"/>
              <a:sym typeface="Calibri"/>
            </a:endParaRPr>
          </a:p>
        </p:txBody>
      </p:sp>
      <p:sp>
        <p:nvSpPr>
          <p:cNvPr id="1046" name="Google Shape;1046;p12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1" name="Shape 1051"/>
        <p:cNvGrpSpPr/>
        <p:nvPr/>
      </p:nvGrpSpPr>
      <p:grpSpPr>
        <a:xfrm>
          <a:off x="0" y="0"/>
          <a:ext cx="0" cy="0"/>
          <a:chOff x="0" y="0"/>
          <a:chExt cx="0" cy="0"/>
        </a:xfrm>
      </p:grpSpPr>
      <p:sp>
        <p:nvSpPr>
          <p:cNvPr id="1052" name="Google Shape;1052;p127"/>
          <p:cNvSpPr txBox="1"/>
          <p:nvPr>
            <p:ph type="title"/>
          </p:nvPr>
        </p:nvSpPr>
        <p:spPr>
          <a:xfrm>
            <a:off x="304800" y="361226"/>
            <a:ext cx="8701556" cy="828946"/>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Arial"/>
              <a:buNone/>
            </a:pPr>
            <a:r>
              <a:rPr b="1" lang="en-US" sz="3500">
                <a:latin typeface="Calibri"/>
                <a:ea typeface="Calibri"/>
                <a:cs typeface="Calibri"/>
                <a:sym typeface="Calibri"/>
              </a:rPr>
              <a:t>Management of Common Side Effects of IUDs</a:t>
            </a:r>
            <a:endParaRPr sz="3500">
              <a:latin typeface="Calibri"/>
              <a:ea typeface="Calibri"/>
              <a:cs typeface="Calibri"/>
              <a:sym typeface="Calibri"/>
            </a:endParaRPr>
          </a:p>
        </p:txBody>
      </p:sp>
      <p:graphicFrame>
        <p:nvGraphicFramePr>
          <p:cNvPr id="1053" name="Google Shape;1053;p127"/>
          <p:cNvGraphicFramePr/>
          <p:nvPr/>
        </p:nvGraphicFramePr>
        <p:xfrm>
          <a:off x="304800" y="1013999"/>
          <a:ext cx="3000000" cy="3000000"/>
        </p:xfrm>
        <a:graphic>
          <a:graphicData uri="http://schemas.openxmlformats.org/drawingml/2006/table">
            <a:tbl>
              <a:tblPr bandRow="1" firstRow="1">
                <a:noFill/>
                <a:tableStyleId>{8CDE786D-3B88-49D4-8341-AE4A628F61DE}</a:tableStyleId>
              </a:tblPr>
              <a:tblGrid>
                <a:gridCol w="3072300"/>
                <a:gridCol w="5346000"/>
              </a:tblGrid>
              <a:tr h="324075">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latin typeface="Calibri"/>
                          <a:ea typeface="Calibri"/>
                          <a:cs typeface="Calibri"/>
                          <a:sym typeface="Calibri"/>
                        </a:rPr>
                        <a:t>Side Effect </a:t>
                      </a:r>
                      <a:endParaRPr sz="2200" u="none" cap="none" strike="noStrike">
                        <a:latin typeface="Calibri"/>
                        <a:ea typeface="Calibri"/>
                        <a:cs typeface="Calibri"/>
                        <a:sym typeface="Calibri"/>
                      </a:endParaRPr>
                    </a:p>
                  </a:txBody>
                  <a:tcPr marT="34300" marB="34300" marR="62625" marL="62625"/>
                </a:tc>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latin typeface="Calibri"/>
                          <a:ea typeface="Calibri"/>
                          <a:cs typeface="Calibri"/>
                          <a:sym typeface="Calibri"/>
                        </a:rPr>
                        <a:t>Management </a:t>
                      </a:r>
                      <a:endParaRPr sz="2200" u="none" cap="none" strike="noStrike">
                        <a:latin typeface="Calibri"/>
                        <a:ea typeface="Calibri"/>
                        <a:cs typeface="Calibri"/>
                        <a:sym typeface="Calibri"/>
                      </a:endParaRPr>
                    </a:p>
                  </a:txBody>
                  <a:tcPr marT="34300" marB="34300" marR="62625" marL="62625"/>
                </a:tc>
              </a:tr>
              <a:tr h="324075">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Mild bleeding &lt; 3 months </a:t>
                      </a:r>
                      <a:endParaRPr sz="2200" u="none" cap="none" strike="noStrike">
                        <a:solidFill>
                          <a:srgbClr val="15395B"/>
                        </a:solidFill>
                        <a:latin typeface="Calibri"/>
                        <a:ea typeface="Calibri"/>
                        <a:cs typeface="Calibri"/>
                        <a:sym typeface="Calibri"/>
                      </a:endParaRPr>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Re-assure, Iron and Folic Acid Tablets </a:t>
                      </a:r>
                      <a:endParaRPr sz="2200" u="none" cap="none" strike="noStrike">
                        <a:solidFill>
                          <a:srgbClr val="15395B"/>
                        </a:solidFill>
                        <a:latin typeface="Calibri"/>
                        <a:ea typeface="Calibri"/>
                        <a:cs typeface="Calibri"/>
                        <a:sym typeface="Calibri"/>
                      </a:endParaRPr>
                    </a:p>
                  </a:txBody>
                  <a:tcPr marT="34300" marB="34300" marR="62625" marL="62625">
                    <a:solidFill>
                      <a:srgbClr val="CDE0F2"/>
                    </a:solidFill>
                  </a:tcPr>
                </a:tc>
              </a:tr>
              <a:tr h="1620250">
                <a:tc>
                  <a:txBody>
                    <a:bodyPr/>
                    <a:lstStyle/>
                    <a:p>
                      <a:pPr indent="0" lvl="0" marL="0" marR="0" rtl="0" algn="l">
                        <a:lnSpc>
                          <a:spcPct val="100000"/>
                        </a:lnSpc>
                        <a:spcBef>
                          <a:spcPts val="0"/>
                        </a:spcBef>
                        <a:spcAft>
                          <a:spcPts val="0"/>
                        </a:spcAft>
                        <a:buClr>
                          <a:schemeClr val="dk1"/>
                        </a:buClr>
                        <a:buSzPts val="1400"/>
                        <a:buFont typeface="Arial"/>
                        <a:buNone/>
                      </a:pPr>
                      <a:r>
                        <a:rPr lang="en-US" sz="2200" u="none" cap="none" strike="noStrike">
                          <a:solidFill>
                            <a:srgbClr val="15395B"/>
                          </a:solidFill>
                          <a:latin typeface="Calibri"/>
                          <a:ea typeface="Calibri"/>
                          <a:cs typeface="Calibri"/>
                          <a:sym typeface="Calibri"/>
                        </a:rPr>
                        <a:t>Heavy bleeding (that lasts twice as long or is twice as heavy as normal)</a:t>
                      </a:r>
                      <a:endParaRPr sz="2200" u="none" cap="none" strike="noStrike">
                        <a:solidFill>
                          <a:srgbClr val="15395B"/>
                        </a:solidFill>
                        <a:latin typeface="Calibri"/>
                        <a:ea typeface="Calibri"/>
                        <a:cs typeface="Calibri"/>
                        <a:sym typeface="Calibri"/>
                      </a:endParaRPr>
                    </a:p>
                  </a:txBody>
                  <a:tcPr marT="34300" marB="34300" marR="62625" marL="62625">
                    <a:solidFill>
                      <a:srgbClr val="E6EFF8"/>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Refer for further evaluation and Tab Tranexamic Acid 500 mg 3 times daily (total of 1500 mg daily) for 3 days, iron and folic acid supplement OR Tab Ibuprofen 400 mg two times daily for 5 days and reassurance</a:t>
                      </a:r>
                      <a:endParaRPr sz="2200" u="none" cap="none" strike="noStrike">
                        <a:solidFill>
                          <a:srgbClr val="15395B"/>
                        </a:solidFill>
                        <a:latin typeface="Calibri"/>
                        <a:ea typeface="Calibri"/>
                        <a:cs typeface="Calibri"/>
                        <a:sym typeface="Calibri"/>
                      </a:endParaRPr>
                    </a:p>
                  </a:txBody>
                  <a:tcPr marT="34300" marB="34300" marR="62625" marL="62625">
                    <a:solidFill>
                      <a:srgbClr val="E6EFF8"/>
                    </a:solidFill>
                  </a:tcPr>
                </a:tc>
              </a:tr>
              <a:tr h="1361000">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Irregular bleeding </a:t>
                      </a:r>
                      <a:endParaRPr sz="2200" u="none" cap="none" strike="noStrike">
                        <a:solidFill>
                          <a:srgbClr val="15395B"/>
                        </a:solidFill>
                        <a:latin typeface="Calibri"/>
                        <a:ea typeface="Calibri"/>
                        <a:cs typeface="Calibri"/>
                        <a:sym typeface="Calibri"/>
                      </a:endParaRPr>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Reassure the client</a:t>
                      </a:r>
                      <a:endParaRPr sz="22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Prescribe 400 mg tabs of Ibuprofen to be taken twice daily for five days when irregular bleeding starts</a:t>
                      </a:r>
                      <a:endParaRPr sz="2200" u="none" cap="none" strike="noStrike">
                        <a:solidFill>
                          <a:srgbClr val="15395B"/>
                        </a:solidFill>
                        <a:latin typeface="Calibri"/>
                        <a:ea typeface="Calibri"/>
                        <a:cs typeface="Calibri"/>
                        <a:sym typeface="Calibri"/>
                      </a:endParaRPr>
                    </a:p>
                  </a:txBody>
                  <a:tcPr marT="34300" marB="34300" marR="62625" marL="62625">
                    <a:solidFill>
                      <a:srgbClr val="CDE0F2"/>
                    </a:solidFill>
                  </a:tcPr>
                </a:tc>
              </a:tr>
              <a:tr h="583300">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Bleeding is bothersome </a:t>
                      </a:r>
                      <a:endParaRPr sz="2200" u="none" cap="none" strike="noStrike">
                        <a:solidFill>
                          <a:srgbClr val="15395B"/>
                        </a:solidFill>
                        <a:latin typeface="Calibri"/>
                        <a:ea typeface="Calibri"/>
                        <a:cs typeface="Calibri"/>
                        <a:sym typeface="Calibri"/>
                      </a:endParaRPr>
                    </a:p>
                  </a:txBody>
                  <a:tcPr marT="34300" marB="34300" marR="62625" marL="62625">
                    <a:solidFill>
                      <a:srgbClr val="E6EFF8"/>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Remove IUD and counsel for other methods</a:t>
                      </a:r>
                      <a:endParaRPr sz="2200" u="none" cap="none" strike="noStrike">
                        <a:solidFill>
                          <a:srgbClr val="15395B"/>
                        </a:solidFill>
                        <a:latin typeface="Calibri"/>
                        <a:ea typeface="Calibri"/>
                        <a:cs typeface="Calibri"/>
                        <a:sym typeface="Calibri"/>
                      </a:endParaRPr>
                    </a:p>
                  </a:txBody>
                  <a:tcPr marT="34300" marB="34300" marR="62625" marL="62625">
                    <a:solidFill>
                      <a:srgbClr val="E6EFF8"/>
                    </a:solidFill>
                  </a:tcPr>
                </a:tc>
              </a:tr>
              <a:tr h="1101775">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Cramping and pain </a:t>
                      </a:r>
                      <a:endParaRPr sz="2200" u="none" cap="none" strike="noStrike">
                        <a:solidFill>
                          <a:srgbClr val="15395B"/>
                        </a:solidFill>
                        <a:latin typeface="Calibri"/>
                        <a:ea typeface="Calibri"/>
                        <a:cs typeface="Calibri"/>
                        <a:sym typeface="Calibri"/>
                      </a:endParaRPr>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Rule out any cause for pain such as infection or perforation</a:t>
                      </a:r>
                      <a:endParaRPr sz="22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lang="en-US" sz="2200" u="none" cap="none" strike="noStrike">
                          <a:solidFill>
                            <a:srgbClr val="15395B"/>
                          </a:solidFill>
                          <a:latin typeface="Calibri"/>
                          <a:ea typeface="Calibri"/>
                          <a:cs typeface="Calibri"/>
                          <a:sym typeface="Calibri"/>
                        </a:rPr>
                        <a:t>Give Tab Paracetamol or NSAIDs </a:t>
                      </a:r>
                      <a:endParaRPr sz="2200" u="none" cap="none" strike="noStrike">
                        <a:solidFill>
                          <a:srgbClr val="15395B"/>
                        </a:solidFill>
                        <a:latin typeface="Calibri"/>
                        <a:ea typeface="Calibri"/>
                        <a:cs typeface="Calibri"/>
                        <a:sym typeface="Calibri"/>
                      </a:endParaRPr>
                    </a:p>
                  </a:txBody>
                  <a:tcPr marT="34300" marB="34300" marR="62625" marL="62625">
                    <a:solidFill>
                      <a:srgbClr val="CDE0F2"/>
                    </a:solidFill>
                  </a:tcPr>
                </a:tc>
              </a:tr>
            </a:tbl>
          </a:graphicData>
        </a:graphic>
      </p:graphicFrame>
      <p:sp>
        <p:nvSpPr>
          <p:cNvPr id="1054" name="Google Shape;1054;p12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1055" name="Google Shape;1055;p127"/>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128"/>
          <p:cNvSpPr txBox="1"/>
          <p:nvPr>
            <p:ph type="title"/>
          </p:nvPr>
        </p:nvSpPr>
        <p:spPr>
          <a:xfrm>
            <a:off x="746578" y="224518"/>
            <a:ext cx="7650843" cy="835026"/>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Arial"/>
              <a:buNone/>
            </a:pPr>
            <a:r>
              <a:rPr b="1" lang="en-US" sz="4400">
                <a:latin typeface="Calibri"/>
                <a:ea typeface="Calibri"/>
                <a:cs typeface="Calibri"/>
                <a:sym typeface="Calibri"/>
              </a:rPr>
              <a:t> Potential IUD Complications: Uterine Perforation   </a:t>
            </a:r>
            <a:endParaRPr sz="4400">
              <a:latin typeface="Calibri"/>
              <a:ea typeface="Calibri"/>
              <a:cs typeface="Calibri"/>
              <a:sym typeface="Calibri"/>
            </a:endParaRPr>
          </a:p>
        </p:txBody>
      </p:sp>
      <p:sp>
        <p:nvSpPr>
          <p:cNvPr id="1062" name="Google Shape;1062;p128"/>
          <p:cNvSpPr txBox="1"/>
          <p:nvPr>
            <p:ph idx="1" type="body"/>
          </p:nvPr>
        </p:nvSpPr>
        <p:spPr>
          <a:xfrm>
            <a:off x="1170991" y="1704586"/>
            <a:ext cx="7515809" cy="3448828"/>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2800"/>
              <a:buNone/>
            </a:pPr>
            <a:r>
              <a:rPr b="1" i="1" lang="en-US" sz="2800">
                <a:solidFill>
                  <a:schemeClr val="accent1"/>
                </a:solidFill>
                <a:latin typeface="Calibri"/>
                <a:ea typeface="Calibri"/>
                <a:cs typeface="Calibri"/>
                <a:sym typeface="Calibri"/>
              </a:rPr>
              <a:t>Complications are rare and usually occur by unexperienced person during insertion</a:t>
            </a:r>
            <a:endParaRPr b="1" sz="2800">
              <a:solidFill>
                <a:schemeClr val="accent1"/>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None/>
            </a:pPr>
            <a:r>
              <a:rPr b="1" lang="en-US" sz="2800">
                <a:solidFill>
                  <a:schemeClr val="dk2"/>
                </a:solidFill>
                <a:latin typeface="Calibri"/>
                <a:ea typeface="Calibri"/>
                <a:cs typeface="Calibri"/>
                <a:sym typeface="Calibri"/>
              </a:rPr>
              <a:t>Uterine perforation </a:t>
            </a:r>
            <a:r>
              <a:rPr lang="en-US" sz="2800">
                <a:solidFill>
                  <a:schemeClr val="dk2"/>
                </a:solidFill>
                <a:latin typeface="Calibri"/>
                <a:ea typeface="Calibri"/>
                <a:cs typeface="Calibri"/>
                <a:sym typeface="Calibri"/>
              </a:rPr>
              <a:t>(rare):</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Rarely occurs (&lt;1.5/1,000 cases)</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Usually occurs during insertion</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Serious complications from perforation are rare</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Surgical intervention is rarely required</a:t>
            </a:r>
            <a:endParaRPr sz="28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lang="en-US" sz="2800">
                <a:solidFill>
                  <a:schemeClr val="dk2"/>
                </a:solidFill>
                <a:latin typeface="Calibri"/>
                <a:ea typeface="Calibri"/>
                <a:cs typeface="Calibri"/>
                <a:sym typeface="Calibri"/>
              </a:rPr>
              <a:t>Usually heals without treatment</a:t>
            </a:r>
            <a:endParaRPr sz="2800">
              <a:solidFill>
                <a:schemeClr val="dk2"/>
              </a:solidFill>
              <a:latin typeface="Calibri"/>
              <a:ea typeface="Calibri"/>
              <a:cs typeface="Calibri"/>
              <a:sym typeface="Calibri"/>
            </a:endParaRPr>
          </a:p>
        </p:txBody>
      </p:sp>
      <p:sp>
        <p:nvSpPr>
          <p:cNvPr id="1063" name="Google Shape;1063;p12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29"/>
          <p:cNvSpPr txBox="1"/>
          <p:nvPr>
            <p:ph type="title"/>
          </p:nvPr>
        </p:nvSpPr>
        <p:spPr>
          <a:xfrm>
            <a:off x="496126" y="277662"/>
            <a:ext cx="8490856"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Arial"/>
              <a:buNone/>
            </a:pPr>
            <a:r>
              <a:rPr b="1" lang="en-US" sz="4200">
                <a:latin typeface="Calibri"/>
                <a:ea typeface="Calibri"/>
                <a:cs typeface="Calibri"/>
                <a:sym typeface="Calibri"/>
              </a:rPr>
              <a:t>Potential IUD Complications: </a:t>
            </a:r>
            <a:br>
              <a:rPr b="1" lang="en-US" sz="4200">
                <a:latin typeface="Calibri"/>
                <a:ea typeface="Calibri"/>
                <a:cs typeface="Calibri"/>
                <a:sym typeface="Calibri"/>
              </a:rPr>
            </a:br>
            <a:r>
              <a:rPr b="1" lang="en-US" sz="4200">
                <a:solidFill>
                  <a:schemeClr val="accent1"/>
                </a:solidFill>
                <a:latin typeface="Calibri"/>
                <a:ea typeface="Calibri"/>
                <a:cs typeface="Calibri"/>
                <a:sym typeface="Calibri"/>
              </a:rPr>
              <a:t>Infection </a:t>
            </a:r>
            <a:endParaRPr sz="4200">
              <a:solidFill>
                <a:schemeClr val="accent1"/>
              </a:solidFill>
              <a:latin typeface="Calibri"/>
              <a:ea typeface="Calibri"/>
              <a:cs typeface="Calibri"/>
              <a:sym typeface="Calibri"/>
            </a:endParaRPr>
          </a:p>
        </p:txBody>
      </p:sp>
      <p:sp>
        <p:nvSpPr>
          <p:cNvPr id="1070" name="Google Shape;1070;p129"/>
          <p:cNvSpPr txBox="1"/>
          <p:nvPr>
            <p:ph idx="1" type="body"/>
          </p:nvPr>
        </p:nvSpPr>
        <p:spPr>
          <a:xfrm>
            <a:off x="822507" y="1634899"/>
            <a:ext cx="4789712" cy="2686051"/>
          </a:xfrm>
          <a:prstGeom prst="rect">
            <a:avLst/>
          </a:prstGeom>
          <a:noFill/>
          <a:ln>
            <a:noFill/>
          </a:ln>
        </p:spPr>
        <p:txBody>
          <a:bodyPr anchorCtr="0" anchor="t" bIns="34275" lIns="68550" spcFirstLastPara="1" rIns="68550" wrap="square" tIns="34275">
            <a:noAutofit/>
          </a:bodyPr>
          <a:lstStyle/>
          <a:p>
            <a:pPr indent="-288036" lvl="0" marL="288036" rtl="0" algn="l">
              <a:lnSpc>
                <a:spcPct val="84000"/>
              </a:lnSpc>
              <a:spcBef>
                <a:spcPts val="0"/>
              </a:spcBef>
              <a:spcAft>
                <a:spcPts val="0"/>
              </a:spcAft>
              <a:buClr>
                <a:schemeClr val="dk2"/>
              </a:buClr>
              <a:buSzPts val="2400"/>
              <a:buNone/>
            </a:pPr>
            <a:r>
              <a:rPr b="1" lang="en-US" sz="2400">
                <a:solidFill>
                  <a:schemeClr val="dk2"/>
                </a:solidFill>
                <a:latin typeface="Calibri"/>
                <a:ea typeface="Calibri"/>
                <a:cs typeface="Calibri"/>
                <a:sym typeface="Calibri"/>
              </a:rPr>
              <a:t>Infection (rare)</a:t>
            </a:r>
            <a:endParaRPr b="1" sz="24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400"/>
              <a:buChar char="•"/>
            </a:pPr>
            <a:r>
              <a:rPr lang="en-US" sz="2400">
                <a:solidFill>
                  <a:schemeClr val="dk2"/>
                </a:solidFill>
                <a:latin typeface="Calibri"/>
                <a:ea typeface="Calibri"/>
                <a:cs typeface="Calibri"/>
                <a:sym typeface="Calibri"/>
              </a:rPr>
              <a:t>Minimal risk (less than 1%)</a:t>
            </a:r>
            <a:endParaRPr sz="24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400"/>
              <a:buChar char="•"/>
            </a:pPr>
            <a:r>
              <a:rPr lang="en-US" sz="2400">
                <a:solidFill>
                  <a:schemeClr val="dk2"/>
                </a:solidFill>
                <a:latin typeface="Calibri"/>
                <a:ea typeface="Calibri"/>
                <a:cs typeface="Calibri"/>
                <a:sym typeface="Calibri"/>
              </a:rPr>
              <a:t>Not due to the IUD itself, but lack of aseptic insertion technique</a:t>
            </a:r>
            <a:endParaRPr sz="24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400"/>
              <a:buChar char="•"/>
            </a:pPr>
            <a:r>
              <a:rPr lang="en-US" sz="2400">
                <a:solidFill>
                  <a:schemeClr val="dk2"/>
                </a:solidFill>
                <a:latin typeface="Calibri"/>
                <a:ea typeface="Calibri"/>
                <a:cs typeface="Calibri"/>
                <a:sym typeface="Calibri"/>
              </a:rPr>
              <a:t>If pelvic inflammatory disease (PID) is suspected, treat with appropriate antibiotics for gonorrhea, chlamydia, and anaerobic bacterial infection or refer for treatment</a:t>
            </a:r>
            <a:endParaRPr sz="24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400"/>
              <a:buChar char="•"/>
            </a:pPr>
            <a:r>
              <a:rPr lang="en-US" sz="2400">
                <a:solidFill>
                  <a:schemeClr val="dk2"/>
                </a:solidFill>
                <a:latin typeface="Calibri"/>
                <a:ea typeface="Calibri"/>
                <a:cs typeface="Calibri"/>
                <a:sym typeface="Calibri"/>
              </a:rPr>
              <a:t>There is no need to remove the IUD while on antibiotic regimen</a:t>
            </a:r>
            <a:endParaRPr sz="2400">
              <a:solidFill>
                <a:schemeClr val="dk2"/>
              </a:solidFill>
              <a:latin typeface="Calibri"/>
              <a:ea typeface="Calibri"/>
              <a:cs typeface="Calibri"/>
              <a:sym typeface="Calibri"/>
            </a:endParaRPr>
          </a:p>
          <a:p>
            <a:pPr indent="-192786" lvl="0" marL="288036" rtl="0" algn="l">
              <a:lnSpc>
                <a:spcPct val="84000"/>
              </a:lnSpc>
              <a:spcBef>
                <a:spcPts val="900"/>
              </a:spcBef>
              <a:spcAft>
                <a:spcPts val="0"/>
              </a:spcAft>
              <a:buClr>
                <a:schemeClr val="dk2"/>
              </a:buClr>
              <a:buSzPts val="2400"/>
              <a:buNone/>
            </a:pPr>
            <a:r>
              <a:t/>
            </a:r>
            <a:endParaRPr sz="2400">
              <a:latin typeface="Calibri"/>
              <a:ea typeface="Calibri"/>
              <a:cs typeface="Calibri"/>
              <a:sym typeface="Calibri"/>
            </a:endParaRPr>
          </a:p>
        </p:txBody>
      </p:sp>
      <p:pic>
        <p:nvPicPr>
          <p:cNvPr id="1071" name="Google Shape;1071;p129"/>
          <p:cNvPicPr preferRelativeResize="0"/>
          <p:nvPr>
            <p:ph idx="2" type="body"/>
          </p:nvPr>
        </p:nvPicPr>
        <p:blipFill rotWithShape="1">
          <a:blip r:embed="rId3">
            <a:alphaModFix/>
          </a:blip>
          <a:srcRect b="0" l="0" r="0" t="0"/>
          <a:stretch/>
        </p:blipFill>
        <p:spPr>
          <a:xfrm>
            <a:off x="5422171" y="2000782"/>
            <a:ext cx="3433436" cy="3746875"/>
          </a:xfrm>
          <a:prstGeom prst="rect">
            <a:avLst/>
          </a:prstGeom>
          <a:noFill/>
          <a:ln cap="flat" cmpd="sng" w="28575">
            <a:solidFill>
              <a:schemeClr val="dk1"/>
            </a:solidFill>
            <a:prstDash val="solid"/>
            <a:round/>
            <a:headEnd len="sm" w="sm" type="none"/>
            <a:tailEnd len="sm" w="sm" type="none"/>
          </a:ln>
        </p:spPr>
      </p:pic>
      <p:sp>
        <p:nvSpPr>
          <p:cNvPr id="1072" name="Google Shape;1072;p12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30"/>
          <p:cNvSpPr txBox="1"/>
          <p:nvPr>
            <p:ph type="title"/>
          </p:nvPr>
        </p:nvSpPr>
        <p:spPr>
          <a:xfrm>
            <a:off x="493488" y="136523"/>
            <a:ext cx="8403770"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Arial"/>
              <a:buNone/>
            </a:pPr>
            <a:r>
              <a:rPr b="1" lang="en-US" sz="4000">
                <a:latin typeface="Calibri"/>
                <a:ea typeface="Calibri"/>
                <a:cs typeface="Calibri"/>
                <a:sym typeface="Calibri"/>
              </a:rPr>
              <a:t>Potential IUD Complications: </a:t>
            </a:r>
            <a:br>
              <a:rPr b="1" lang="en-US" sz="4000">
                <a:latin typeface="Calibri"/>
                <a:ea typeface="Calibri"/>
                <a:cs typeface="Calibri"/>
                <a:sym typeface="Calibri"/>
              </a:rPr>
            </a:br>
            <a:r>
              <a:rPr lang="en-US" sz="4000">
                <a:solidFill>
                  <a:schemeClr val="accent1"/>
                </a:solidFill>
                <a:latin typeface="Calibri"/>
                <a:ea typeface="Calibri"/>
                <a:cs typeface="Calibri"/>
                <a:sym typeface="Calibri"/>
              </a:rPr>
              <a:t>Missing Strings </a:t>
            </a:r>
            <a:endParaRPr sz="4000">
              <a:solidFill>
                <a:schemeClr val="accent1"/>
              </a:solidFill>
              <a:latin typeface="Calibri"/>
              <a:ea typeface="Calibri"/>
              <a:cs typeface="Calibri"/>
              <a:sym typeface="Calibri"/>
            </a:endParaRPr>
          </a:p>
        </p:txBody>
      </p:sp>
      <p:sp>
        <p:nvSpPr>
          <p:cNvPr id="1079" name="Google Shape;1079;p130"/>
          <p:cNvSpPr txBox="1"/>
          <p:nvPr>
            <p:ph idx="1" type="body"/>
          </p:nvPr>
        </p:nvSpPr>
        <p:spPr>
          <a:xfrm>
            <a:off x="1362270" y="1510166"/>
            <a:ext cx="7534988" cy="3429000"/>
          </a:xfrm>
          <a:prstGeom prst="rect">
            <a:avLst/>
          </a:prstGeom>
          <a:noFill/>
          <a:ln>
            <a:noFill/>
          </a:ln>
        </p:spPr>
        <p:txBody>
          <a:bodyPr anchorCtr="0" anchor="t" bIns="34275" lIns="68550" spcFirstLastPara="1" rIns="68550" wrap="square" tIns="34275">
            <a:noAutofit/>
          </a:bodyPr>
          <a:lstStyle/>
          <a:p>
            <a:pPr indent="0" lvl="0" marL="0" rtl="0" algn="l">
              <a:lnSpc>
                <a:spcPct val="84000"/>
              </a:lnSpc>
              <a:spcBef>
                <a:spcPts val="900"/>
              </a:spcBef>
              <a:spcAft>
                <a:spcPts val="0"/>
              </a:spcAft>
              <a:buClr>
                <a:schemeClr val="dk2"/>
              </a:buClr>
              <a:buSzPts val="2600"/>
              <a:buNone/>
            </a:pPr>
            <a:r>
              <a:rPr b="1" i="1" lang="en-US" sz="2600">
                <a:solidFill>
                  <a:schemeClr val="dk2"/>
                </a:solidFill>
                <a:latin typeface="Calibri"/>
                <a:ea typeface="Calibri"/>
                <a:cs typeface="Calibri"/>
                <a:sym typeface="Calibri"/>
              </a:rPr>
              <a:t>Ask the client:</a:t>
            </a:r>
            <a:endParaRPr b="1" i="1" sz="26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lang="en-US" sz="2600">
                <a:solidFill>
                  <a:schemeClr val="dk2"/>
                </a:solidFill>
                <a:latin typeface="Calibri"/>
                <a:ea typeface="Calibri"/>
                <a:cs typeface="Calibri"/>
                <a:sym typeface="Calibri"/>
              </a:rPr>
              <a:t>Whether and when she has seen the IUD come out </a:t>
            </a:r>
            <a:endParaRPr sz="26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lang="en-US" sz="2600">
                <a:solidFill>
                  <a:schemeClr val="dk2"/>
                </a:solidFill>
                <a:latin typeface="Calibri"/>
                <a:ea typeface="Calibri"/>
                <a:cs typeface="Calibri"/>
                <a:sym typeface="Calibri"/>
              </a:rPr>
              <a:t>When she had her last menses</a:t>
            </a:r>
            <a:endParaRPr sz="26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lang="en-US" sz="2600">
                <a:solidFill>
                  <a:schemeClr val="dk2"/>
                </a:solidFill>
                <a:latin typeface="Calibri"/>
                <a:ea typeface="Calibri"/>
                <a:cs typeface="Calibri"/>
                <a:sym typeface="Calibri"/>
              </a:rPr>
              <a:t>If she has any symptoms of pregnancy </a:t>
            </a:r>
            <a:endParaRPr sz="2600">
              <a:solidFill>
                <a:schemeClr val="dk2"/>
              </a:solidFill>
              <a:latin typeface="Calibri"/>
              <a:ea typeface="Calibri"/>
              <a:cs typeface="Calibri"/>
              <a:sym typeface="Calibri"/>
            </a:endParaRPr>
          </a:p>
          <a:p>
            <a:pPr indent="0" lvl="0" marL="0" rtl="0" algn="l">
              <a:lnSpc>
                <a:spcPct val="84000"/>
              </a:lnSpc>
              <a:spcBef>
                <a:spcPts val="900"/>
              </a:spcBef>
              <a:spcAft>
                <a:spcPts val="0"/>
              </a:spcAft>
              <a:buClr>
                <a:schemeClr val="dk2"/>
              </a:buClr>
              <a:buSzPts val="2600"/>
              <a:buNone/>
            </a:pPr>
            <a:r>
              <a:rPr b="1" i="1" lang="en-US" sz="2600">
                <a:solidFill>
                  <a:schemeClr val="dk2"/>
                </a:solidFill>
                <a:latin typeface="Calibri"/>
                <a:ea typeface="Calibri"/>
                <a:cs typeface="Calibri"/>
                <a:sym typeface="Calibri"/>
              </a:rPr>
              <a:t>If she has used a backup method since noticing the missing strings:</a:t>
            </a:r>
            <a:endParaRPr b="1" i="1" sz="26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lang="en-US" sz="2600">
                <a:solidFill>
                  <a:schemeClr val="dk2"/>
                </a:solidFill>
                <a:latin typeface="Calibri"/>
                <a:ea typeface="Calibri"/>
                <a:cs typeface="Calibri"/>
                <a:sym typeface="Calibri"/>
              </a:rPr>
              <a:t>Always start with minor and safe procedures. Be gentle and check for strings</a:t>
            </a:r>
            <a:endParaRPr sz="26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lang="en-US" sz="2600">
                <a:solidFill>
                  <a:schemeClr val="dk2"/>
                </a:solidFill>
                <a:latin typeface="Calibri"/>
                <a:ea typeface="Calibri"/>
                <a:cs typeface="Calibri"/>
                <a:sym typeface="Calibri"/>
              </a:rPr>
              <a:t>If strings cannot be located, refer for an ultrasound</a:t>
            </a:r>
            <a:endParaRPr sz="26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lang="en-US" sz="2600">
                <a:solidFill>
                  <a:schemeClr val="dk2"/>
                </a:solidFill>
                <a:latin typeface="Calibri"/>
                <a:ea typeface="Calibri"/>
                <a:cs typeface="Calibri"/>
                <a:sym typeface="Calibri"/>
              </a:rPr>
              <a:t>Give a backup method</a:t>
            </a:r>
            <a:endParaRPr sz="2600">
              <a:solidFill>
                <a:schemeClr val="dk2"/>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lang="en-US" sz="2600">
                <a:solidFill>
                  <a:schemeClr val="dk2"/>
                </a:solidFill>
                <a:latin typeface="Calibri"/>
                <a:ea typeface="Calibri"/>
                <a:cs typeface="Calibri"/>
                <a:sym typeface="Calibri"/>
              </a:rPr>
              <a:t>Refer to an expert if it is located outside uterus</a:t>
            </a:r>
            <a:endParaRPr sz="2600">
              <a:solidFill>
                <a:schemeClr val="dk2"/>
              </a:solidFill>
              <a:latin typeface="Calibri"/>
              <a:ea typeface="Calibri"/>
              <a:cs typeface="Calibri"/>
              <a:sym typeface="Calibri"/>
            </a:endParaRPr>
          </a:p>
          <a:p>
            <a:pPr indent="-199930" lvl="0" marL="288036" rtl="0" algn="l">
              <a:lnSpc>
                <a:spcPct val="84000"/>
              </a:lnSpc>
              <a:spcBef>
                <a:spcPts val="900"/>
              </a:spcBef>
              <a:spcAft>
                <a:spcPts val="0"/>
              </a:spcAft>
              <a:buClr>
                <a:schemeClr val="dk2"/>
              </a:buClr>
              <a:buSzPts val="1388"/>
              <a:buNone/>
            </a:pPr>
            <a:r>
              <a:t/>
            </a:r>
            <a:endParaRPr sz="1388">
              <a:latin typeface="Arial"/>
              <a:ea typeface="Arial"/>
              <a:cs typeface="Arial"/>
              <a:sym typeface="Arial"/>
            </a:endParaRPr>
          </a:p>
        </p:txBody>
      </p:sp>
      <p:sp>
        <p:nvSpPr>
          <p:cNvPr id="1080" name="Google Shape;1080;p13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131"/>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n-US" sz="4400">
                <a:solidFill>
                  <a:srgbClr val="506687"/>
                </a:solidFill>
                <a:latin typeface="Calibri"/>
                <a:ea typeface="Calibri"/>
                <a:cs typeface="Calibri"/>
                <a:sym typeface="Calibri"/>
              </a:rPr>
              <a:t>Common Side Effects of Implants </a:t>
            </a:r>
            <a:endParaRPr/>
          </a:p>
        </p:txBody>
      </p:sp>
      <p:sp>
        <p:nvSpPr>
          <p:cNvPr id="1086" name="Google Shape;1086;p131"/>
          <p:cNvSpPr txBox="1"/>
          <p:nvPr>
            <p:ph idx="4294967295" type="body"/>
          </p:nvPr>
        </p:nvSpPr>
        <p:spPr>
          <a:xfrm>
            <a:off x="754743" y="1454983"/>
            <a:ext cx="7576457" cy="461494"/>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rgbClr val="FF3300"/>
              </a:buClr>
              <a:buSzPts val="2600"/>
              <a:buNone/>
            </a:pPr>
            <a:r>
              <a:rPr b="1" lang="en-US" sz="2800">
                <a:solidFill>
                  <a:schemeClr val="accent1"/>
                </a:solidFill>
                <a:latin typeface="Calibri"/>
                <a:ea typeface="Calibri"/>
                <a:cs typeface="Calibri"/>
                <a:sym typeface="Calibri"/>
              </a:rPr>
              <a:t>Some users report changes in bleeding patterns:</a:t>
            </a:r>
            <a:endParaRPr sz="2800">
              <a:solidFill>
                <a:schemeClr val="accent1"/>
              </a:solidFill>
              <a:latin typeface="Calibri"/>
              <a:ea typeface="Calibri"/>
              <a:cs typeface="Calibri"/>
              <a:sym typeface="Calibri"/>
            </a:endParaRPr>
          </a:p>
        </p:txBody>
      </p:sp>
      <p:sp>
        <p:nvSpPr>
          <p:cNvPr id="1087" name="Google Shape;1087;p131"/>
          <p:cNvSpPr txBox="1"/>
          <p:nvPr/>
        </p:nvSpPr>
        <p:spPr>
          <a:xfrm>
            <a:off x="1269912" y="2160555"/>
            <a:ext cx="3211115" cy="2103834"/>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chemeClr val="dk2"/>
              </a:buClr>
              <a:buSzPts val="1800"/>
              <a:buFont typeface="Arial"/>
              <a:buNone/>
            </a:pPr>
            <a:r>
              <a:rPr b="1" i="0" lang="en-US" sz="2000" u="none" cap="none" strike="noStrike">
                <a:solidFill>
                  <a:schemeClr val="dk2"/>
                </a:solidFill>
                <a:latin typeface="Calibri"/>
                <a:ea typeface="Calibri"/>
                <a:cs typeface="Calibri"/>
                <a:sym typeface="Calibri"/>
              </a:rPr>
              <a:t>Within the first several months:</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Lighter bleeding and fewer days of bleeding</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Prolonged bleeding</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Irregular bleeding</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Infrequent bleeding</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No monthly bleeding</a:t>
            </a:r>
            <a:endParaRPr b="0" i="0" sz="2000" u="none" cap="none" strike="noStrike">
              <a:solidFill>
                <a:schemeClr val="dk2"/>
              </a:solidFill>
              <a:latin typeface="Calibri"/>
              <a:ea typeface="Calibri"/>
              <a:cs typeface="Calibri"/>
              <a:sym typeface="Calibri"/>
            </a:endParaRPr>
          </a:p>
        </p:txBody>
      </p:sp>
      <p:sp>
        <p:nvSpPr>
          <p:cNvPr id="1088" name="Google Shape;1088;p131"/>
          <p:cNvSpPr txBox="1"/>
          <p:nvPr/>
        </p:nvSpPr>
        <p:spPr>
          <a:xfrm>
            <a:off x="4952125" y="2160555"/>
            <a:ext cx="3236119" cy="2103835"/>
          </a:xfrm>
          <a:prstGeom prst="rect">
            <a:avLst/>
          </a:prstGeom>
          <a:noFill/>
          <a:ln>
            <a:noFill/>
          </a:ln>
        </p:spPr>
        <p:txBody>
          <a:bodyPr anchorCtr="0" anchor="t" bIns="34275" lIns="68550" spcFirstLastPara="1" rIns="68550" wrap="square" tIns="34275">
            <a:noAutofit/>
          </a:bodyPr>
          <a:lstStyle/>
          <a:p>
            <a:pPr indent="-257175" lvl="0" marL="257175" marR="0" rtl="0" algn="l">
              <a:lnSpc>
                <a:spcPct val="100000"/>
              </a:lnSpc>
              <a:spcBef>
                <a:spcPts val="0"/>
              </a:spcBef>
              <a:spcAft>
                <a:spcPts val="0"/>
              </a:spcAft>
              <a:buClr>
                <a:schemeClr val="dk2"/>
              </a:buClr>
              <a:buSzPts val="1800"/>
              <a:buFont typeface="Arial"/>
              <a:buNone/>
            </a:pPr>
            <a:r>
              <a:rPr b="1" i="0" lang="en-US" sz="2000" u="none" cap="none" strike="noStrike">
                <a:solidFill>
                  <a:schemeClr val="dk2"/>
                </a:solidFill>
                <a:latin typeface="Calibri"/>
                <a:ea typeface="Calibri"/>
                <a:cs typeface="Calibri"/>
                <a:sym typeface="Calibri"/>
              </a:rPr>
              <a:t>After about one year:</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Lighter bleeding and fewer days of bleeding</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Irregular bleeding</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Infrequent bleeding</a:t>
            </a:r>
            <a:endParaRPr b="0" i="0" sz="2000" u="none" cap="none" strike="noStrike">
              <a:solidFill>
                <a:schemeClr val="dk2"/>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en-US" sz="2000" u="none" cap="none" strike="noStrike">
                <a:solidFill>
                  <a:schemeClr val="dk2"/>
                </a:solidFill>
                <a:latin typeface="Calibri"/>
                <a:ea typeface="Calibri"/>
                <a:cs typeface="Calibri"/>
                <a:sym typeface="Calibri"/>
              </a:rPr>
              <a:t>No monthly bleeding</a:t>
            </a:r>
            <a:endParaRPr b="0" i="0" sz="2000" u="none" cap="none" strike="noStrike">
              <a:solidFill>
                <a:schemeClr val="dk2"/>
              </a:solidFill>
              <a:latin typeface="Calibri"/>
              <a:ea typeface="Calibri"/>
              <a:cs typeface="Calibri"/>
              <a:sym typeface="Calibri"/>
            </a:endParaRPr>
          </a:p>
        </p:txBody>
      </p:sp>
      <p:sp>
        <p:nvSpPr>
          <p:cNvPr id="1089" name="Google Shape;1089;p131"/>
          <p:cNvSpPr txBox="1"/>
          <p:nvPr/>
        </p:nvSpPr>
        <p:spPr>
          <a:xfrm>
            <a:off x="1269912" y="5453556"/>
            <a:ext cx="7064092" cy="807914"/>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1" lang="en-US" sz="2000" u="none" cap="none" strike="noStrike">
                <a:solidFill>
                  <a:schemeClr val="dk2"/>
                </a:solidFill>
                <a:latin typeface="Calibri"/>
                <a:ea typeface="Calibri"/>
                <a:cs typeface="Calibri"/>
                <a:sym typeface="Calibri"/>
              </a:rPr>
              <a:t>*Implanon NXT users are more likely to have no or prolonged monthly bleeding or infrequent bleeding than irregular bleeding.</a:t>
            </a:r>
            <a:endParaRPr b="1" i="0" sz="20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2000" u="none" cap="none" strike="noStrike">
              <a:solidFill>
                <a:schemeClr val="dk2"/>
              </a:solidFill>
              <a:latin typeface="Calibri"/>
              <a:ea typeface="Calibri"/>
              <a:cs typeface="Calibri"/>
              <a:sym typeface="Calibri"/>
            </a:endParaRPr>
          </a:p>
        </p:txBody>
      </p:sp>
      <p:sp>
        <p:nvSpPr>
          <p:cNvPr id="1090" name="Google Shape;1090;p13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32"/>
          <p:cNvSpPr txBox="1"/>
          <p:nvPr>
            <p:ph type="title"/>
          </p:nvPr>
        </p:nvSpPr>
        <p:spPr>
          <a:xfrm>
            <a:off x="0" y="274638"/>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300"/>
              <a:buFont typeface="Calibri"/>
              <a:buNone/>
            </a:pPr>
            <a:r>
              <a:rPr lang="en-US" sz="4200"/>
              <a:t>Other Possible Side effects of Implants </a:t>
            </a:r>
            <a:endParaRPr sz="4200"/>
          </a:p>
        </p:txBody>
      </p:sp>
      <p:sp>
        <p:nvSpPr>
          <p:cNvPr id="1096" name="Google Shape;1096;p132"/>
          <p:cNvSpPr txBox="1"/>
          <p:nvPr>
            <p:ph idx="1" type="body"/>
          </p:nvPr>
        </p:nvSpPr>
        <p:spPr>
          <a:xfrm>
            <a:off x="1320800" y="1600202"/>
            <a:ext cx="7366000" cy="4525963"/>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00000"/>
              </a:lnSpc>
              <a:spcBef>
                <a:spcPts val="1200"/>
              </a:spcBef>
              <a:spcAft>
                <a:spcPts val="0"/>
              </a:spcAft>
              <a:buClr>
                <a:schemeClr val="dk2"/>
              </a:buClr>
              <a:buSzPts val="2800"/>
              <a:buChar char="•"/>
            </a:pPr>
            <a:r>
              <a:rPr lang="en-US" sz="2800">
                <a:solidFill>
                  <a:schemeClr val="dk2"/>
                </a:solidFill>
              </a:rPr>
              <a:t>Headaches</a:t>
            </a:r>
            <a:endParaRPr sz="2800">
              <a:solidFill>
                <a:schemeClr val="dk2"/>
              </a:solidFill>
            </a:endParaRPr>
          </a:p>
          <a:p>
            <a:pPr indent="-342900" lvl="0" marL="457200" rtl="0" algn="l">
              <a:lnSpc>
                <a:spcPct val="100000"/>
              </a:lnSpc>
              <a:spcBef>
                <a:spcPts val="1200"/>
              </a:spcBef>
              <a:spcAft>
                <a:spcPts val="0"/>
              </a:spcAft>
              <a:buClr>
                <a:schemeClr val="dk2"/>
              </a:buClr>
              <a:buSzPts val="2800"/>
              <a:buChar char="•"/>
            </a:pPr>
            <a:r>
              <a:rPr lang="en-US" sz="2800">
                <a:solidFill>
                  <a:schemeClr val="dk2"/>
                </a:solidFill>
              </a:rPr>
              <a:t>Breast tenderness</a:t>
            </a:r>
            <a:endParaRPr sz="2800">
              <a:solidFill>
                <a:schemeClr val="dk2"/>
              </a:solidFill>
            </a:endParaRPr>
          </a:p>
          <a:p>
            <a:pPr indent="-342900" lvl="0" marL="457200" rtl="0" algn="l">
              <a:lnSpc>
                <a:spcPct val="100000"/>
              </a:lnSpc>
              <a:spcBef>
                <a:spcPts val="1200"/>
              </a:spcBef>
              <a:spcAft>
                <a:spcPts val="0"/>
              </a:spcAft>
              <a:buClr>
                <a:schemeClr val="dk2"/>
              </a:buClr>
              <a:buSzPts val="2800"/>
              <a:buChar char="•"/>
            </a:pPr>
            <a:r>
              <a:rPr lang="en-US" sz="2800">
                <a:solidFill>
                  <a:schemeClr val="dk2"/>
                </a:solidFill>
              </a:rPr>
              <a:t>Lower abdominal pain</a:t>
            </a:r>
            <a:endParaRPr sz="2800">
              <a:solidFill>
                <a:schemeClr val="dk2"/>
              </a:solidFill>
            </a:endParaRPr>
          </a:p>
          <a:p>
            <a:pPr indent="-342900" lvl="0" marL="457200" rtl="0" algn="l">
              <a:lnSpc>
                <a:spcPct val="100000"/>
              </a:lnSpc>
              <a:spcBef>
                <a:spcPts val="1200"/>
              </a:spcBef>
              <a:spcAft>
                <a:spcPts val="0"/>
              </a:spcAft>
              <a:buClr>
                <a:schemeClr val="dk2"/>
              </a:buClr>
              <a:buSzPts val="2800"/>
              <a:buChar char="•"/>
            </a:pPr>
            <a:r>
              <a:rPr lang="en-US" sz="2800">
                <a:solidFill>
                  <a:schemeClr val="dk2"/>
                </a:solidFill>
              </a:rPr>
              <a:t>Acne (can improve or worsen)</a:t>
            </a:r>
            <a:endParaRPr sz="2800">
              <a:solidFill>
                <a:schemeClr val="dk2"/>
              </a:solidFill>
            </a:endParaRPr>
          </a:p>
          <a:p>
            <a:pPr indent="-342900" lvl="0" marL="457200" rtl="0" algn="l">
              <a:lnSpc>
                <a:spcPct val="100000"/>
              </a:lnSpc>
              <a:spcBef>
                <a:spcPts val="1200"/>
              </a:spcBef>
              <a:spcAft>
                <a:spcPts val="0"/>
              </a:spcAft>
              <a:buClr>
                <a:schemeClr val="dk2"/>
              </a:buClr>
              <a:buSzPts val="2800"/>
              <a:buChar char="•"/>
            </a:pPr>
            <a:r>
              <a:rPr lang="en-US" sz="2800">
                <a:solidFill>
                  <a:schemeClr val="dk2"/>
                </a:solidFill>
              </a:rPr>
              <a:t>Weight change</a:t>
            </a:r>
            <a:endParaRPr sz="2800">
              <a:solidFill>
                <a:schemeClr val="dk2"/>
              </a:solidFill>
            </a:endParaRPr>
          </a:p>
          <a:p>
            <a:pPr indent="-342900" lvl="0" marL="457200" rtl="0" algn="l">
              <a:lnSpc>
                <a:spcPct val="100000"/>
              </a:lnSpc>
              <a:spcBef>
                <a:spcPts val="1200"/>
              </a:spcBef>
              <a:spcAft>
                <a:spcPts val="0"/>
              </a:spcAft>
              <a:buClr>
                <a:schemeClr val="dk2"/>
              </a:buClr>
              <a:buSzPts val="2800"/>
              <a:buChar char="•"/>
            </a:pPr>
            <a:r>
              <a:rPr lang="en-US" sz="2800">
                <a:solidFill>
                  <a:schemeClr val="dk2"/>
                </a:solidFill>
              </a:rPr>
              <a:t>Dizziness</a:t>
            </a:r>
            <a:endParaRPr sz="2800">
              <a:solidFill>
                <a:schemeClr val="dk2"/>
              </a:solidFill>
            </a:endParaRPr>
          </a:p>
          <a:p>
            <a:pPr indent="-342900" lvl="0" marL="457200" rtl="0" algn="l">
              <a:lnSpc>
                <a:spcPct val="100000"/>
              </a:lnSpc>
              <a:spcBef>
                <a:spcPts val="1200"/>
              </a:spcBef>
              <a:spcAft>
                <a:spcPts val="0"/>
              </a:spcAft>
              <a:buClr>
                <a:schemeClr val="dk2"/>
              </a:buClr>
              <a:buSzPts val="2800"/>
              <a:buChar char="•"/>
            </a:pPr>
            <a:r>
              <a:rPr lang="en-US" sz="2800">
                <a:solidFill>
                  <a:schemeClr val="dk2"/>
                </a:solidFill>
              </a:rPr>
              <a:t>Mood changes</a:t>
            </a:r>
            <a:endParaRPr sz="2800">
              <a:solidFill>
                <a:schemeClr val="dk2"/>
              </a:solidFill>
            </a:endParaRPr>
          </a:p>
          <a:p>
            <a:pPr indent="-342900" lvl="0" marL="457200" rtl="0" algn="l">
              <a:lnSpc>
                <a:spcPct val="100000"/>
              </a:lnSpc>
              <a:spcBef>
                <a:spcPts val="1200"/>
              </a:spcBef>
              <a:spcAft>
                <a:spcPts val="0"/>
              </a:spcAft>
              <a:buClr>
                <a:schemeClr val="dk2"/>
              </a:buClr>
              <a:buSzPts val="2800"/>
              <a:buChar char="•"/>
            </a:pPr>
            <a:r>
              <a:rPr lang="en-US" sz="2800">
                <a:solidFill>
                  <a:schemeClr val="dk2"/>
                </a:solidFill>
              </a:rPr>
              <a:t>Nausea, nervousness</a:t>
            </a:r>
            <a:endParaRPr sz="2800">
              <a:solidFill>
                <a:schemeClr val="dk2"/>
              </a:solidFill>
            </a:endParaRPr>
          </a:p>
          <a:p>
            <a:pPr indent="-228600" lvl="0" marL="457200" rtl="0" algn="l">
              <a:lnSpc>
                <a:spcPct val="100000"/>
              </a:lnSpc>
              <a:spcBef>
                <a:spcPts val="360"/>
              </a:spcBef>
              <a:spcAft>
                <a:spcPts val="0"/>
              </a:spcAft>
              <a:buClr>
                <a:schemeClr val="dk2"/>
              </a:buClr>
              <a:buSzPts val="2400"/>
              <a:buNone/>
            </a:pPr>
            <a:r>
              <a:t/>
            </a:r>
            <a:endParaRPr/>
          </a:p>
        </p:txBody>
      </p:sp>
      <p:sp>
        <p:nvSpPr>
          <p:cNvPr id="1097" name="Google Shape;1097;p13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2" name="Shape 1102"/>
        <p:cNvGrpSpPr/>
        <p:nvPr/>
      </p:nvGrpSpPr>
      <p:grpSpPr>
        <a:xfrm>
          <a:off x="0" y="0"/>
          <a:ext cx="0" cy="0"/>
          <a:chOff x="0" y="0"/>
          <a:chExt cx="0" cy="0"/>
        </a:xfrm>
      </p:grpSpPr>
      <p:sp>
        <p:nvSpPr>
          <p:cNvPr id="1103" name="Google Shape;1103;p133"/>
          <p:cNvSpPr txBox="1"/>
          <p:nvPr>
            <p:ph type="title"/>
          </p:nvPr>
        </p:nvSpPr>
        <p:spPr>
          <a:xfrm>
            <a:off x="228601" y="288990"/>
            <a:ext cx="8730048"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Arial"/>
              <a:buNone/>
            </a:pPr>
            <a:r>
              <a:rPr b="1" lang="en-US" sz="3200">
                <a:latin typeface="Calibri"/>
                <a:ea typeface="Calibri"/>
                <a:cs typeface="Calibri"/>
                <a:sym typeface="Calibri"/>
              </a:rPr>
              <a:t>Management of Common Side Effects of Implants </a:t>
            </a:r>
            <a:endParaRPr sz="3200">
              <a:latin typeface="Calibri"/>
              <a:ea typeface="Calibri"/>
              <a:cs typeface="Calibri"/>
              <a:sym typeface="Calibri"/>
            </a:endParaRPr>
          </a:p>
        </p:txBody>
      </p:sp>
      <p:graphicFrame>
        <p:nvGraphicFramePr>
          <p:cNvPr id="1104" name="Google Shape;1104;p133"/>
          <p:cNvGraphicFramePr/>
          <p:nvPr/>
        </p:nvGraphicFramePr>
        <p:xfrm>
          <a:off x="357321" y="945329"/>
          <a:ext cx="3000000" cy="3000000"/>
        </p:xfrm>
        <a:graphic>
          <a:graphicData uri="http://schemas.openxmlformats.org/drawingml/2006/table">
            <a:tbl>
              <a:tblPr bandRow="1" firstRow="1">
                <a:noFill/>
                <a:tableStyleId>{8CDE786D-3B88-49D4-8341-AE4A628F61DE}</a:tableStyleId>
              </a:tblPr>
              <a:tblGrid>
                <a:gridCol w="2812700"/>
                <a:gridCol w="5616650"/>
              </a:tblGrid>
              <a:tr h="362950">
                <a:tc>
                  <a:txBody>
                    <a:bodyPr/>
                    <a:lstStyle/>
                    <a:p>
                      <a:pPr indent="0" lvl="0" marL="0" marR="0" rtl="0" algn="l">
                        <a:lnSpc>
                          <a:spcPct val="100000"/>
                        </a:lnSpc>
                        <a:spcBef>
                          <a:spcPts val="0"/>
                        </a:spcBef>
                        <a:spcAft>
                          <a:spcPts val="0"/>
                        </a:spcAft>
                        <a:buClr>
                          <a:schemeClr val="dk1"/>
                        </a:buClr>
                        <a:buSzPts val="1200"/>
                        <a:buFont typeface="Arial"/>
                        <a:buNone/>
                      </a:pPr>
                      <a:r>
                        <a:rPr lang="en-US" sz="2200" u="none" cap="none" strike="noStrike">
                          <a:latin typeface="Calibri"/>
                          <a:ea typeface="Calibri"/>
                          <a:cs typeface="Calibri"/>
                          <a:sym typeface="Calibri"/>
                        </a:rPr>
                        <a:t>Side Effects </a:t>
                      </a:r>
                      <a:endParaRPr sz="2200" u="none" cap="none" strike="noStrike">
                        <a:latin typeface="Calibri"/>
                        <a:ea typeface="Calibri"/>
                        <a:cs typeface="Calibri"/>
                        <a:sym typeface="Calibri"/>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200"/>
                        <a:buFont typeface="Arial"/>
                        <a:buNone/>
                      </a:pPr>
                      <a:r>
                        <a:rPr lang="en-US" sz="2200" u="none" cap="none" strike="noStrike">
                          <a:latin typeface="Calibri"/>
                          <a:ea typeface="Calibri"/>
                          <a:cs typeface="Calibri"/>
                          <a:sym typeface="Calibri"/>
                        </a:rPr>
                        <a:t> Management </a:t>
                      </a:r>
                      <a:endParaRPr sz="2200" u="none" cap="none" strike="noStrike">
                        <a:latin typeface="Calibri"/>
                        <a:ea typeface="Calibri"/>
                        <a:cs typeface="Calibri"/>
                        <a:sym typeface="Calibri"/>
                      </a:endParaRPr>
                    </a:p>
                  </a:txBody>
                  <a:tcPr marT="34300" marB="34300" marR="68600" marL="68600"/>
                </a:tc>
              </a:tr>
              <a:tr h="653275">
                <a:tc>
                  <a:txBody>
                    <a:bodyPr/>
                    <a:lstStyle/>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Prolonged spotting or bleeding </a:t>
                      </a:r>
                      <a:endParaRPr sz="2000" u="none" cap="none" strike="noStrike">
                        <a:solidFill>
                          <a:srgbClr val="15395B"/>
                        </a:solidFill>
                        <a:latin typeface="Calibri"/>
                        <a:ea typeface="Calibri"/>
                        <a:cs typeface="Calibri"/>
                        <a:sym typeface="Calibri"/>
                      </a:endParaRPr>
                    </a:p>
                  </a:txBody>
                  <a:tcPr marT="34300" marB="34300" marR="68600" marL="68600">
                    <a:solidFill>
                      <a:srgbClr val="CDE0F2"/>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Reassure the client that spotting or bleeding is not harmful and will become lighter after a few months.</a:t>
                      </a:r>
                      <a:endParaRPr sz="2000" u="none" cap="none" strike="noStrike">
                        <a:solidFill>
                          <a:srgbClr val="15395B"/>
                        </a:solidFill>
                        <a:latin typeface="Calibri"/>
                        <a:ea typeface="Calibri"/>
                        <a:cs typeface="Calibri"/>
                        <a:sym typeface="Calibri"/>
                      </a:endParaRPr>
                    </a:p>
                  </a:txBody>
                  <a:tcPr marT="34300" marB="34300" marR="68600" marL="68600">
                    <a:solidFill>
                      <a:srgbClr val="CDE0F2"/>
                    </a:solidFill>
                  </a:tcPr>
                </a:tc>
              </a:tr>
              <a:tr h="1233925">
                <a:tc>
                  <a:txBody>
                    <a:bodyPr/>
                    <a:lstStyle/>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Irregular bleeding but wants to continue using implant</a:t>
                      </a:r>
                      <a:endParaRPr sz="2000" u="none" cap="none" strike="noStrike">
                        <a:solidFill>
                          <a:srgbClr val="15395B"/>
                        </a:solidFill>
                        <a:latin typeface="Calibri"/>
                        <a:ea typeface="Calibri"/>
                        <a:cs typeface="Calibri"/>
                        <a:sym typeface="Calibri"/>
                      </a:endParaRPr>
                    </a:p>
                  </a:txBody>
                  <a:tcPr marT="34300" marB="34300" marR="68600" marL="68600">
                    <a:solidFill>
                      <a:srgbClr val="E6EFF8"/>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Low-dose COCs taken once daily for 21 days </a:t>
                      </a:r>
                      <a:endParaRPr sz="20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 or –</a:t>
                      </a:r>
                      <a:endParaRPr sz="20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One tab of Ibuprofen 800 mg taken three times daily for five days when irregular bleeding starts </a:t>
                      </a:r>
                      <a:endParaRPr sz="2000" u="none" cap="none" strike="noStrike">
                        <a:solidFill>
                          <a:srgbClr val="15395B"/>
                        </a:solidFill>
                        <a:latin typeface="Calibri"/>
                        <a:ea typeface="Calibri"/>
                        <a:cs typeface="Calibri"/>
                        <a:sym typeface="Calibri"/>
                      </a:endParaRPr>
                    </a:p>
                  </a:txBody>
                  <a:tcPr marT="34300" marB="34300" marR="68600" marL="68600">
                    <a:solidFill>
                      <a:srgbClr val="E6EFF8"/>
                    </a:solidFill>
                  </a:tcPr>
                </a:tc>
              </a:tr>
              <a:tr h="1814600">
                <a:tc>
                  <a:txBody>
                    <a:bodyPr/>
                    <a:lstStyle/>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Heavy bleeding (that lasts twice as long or is twice as heavy as normal)</a:t>
                      </a:r>
                      <a:endParaRPr sz="20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20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20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2000" u="none" cap="none" strike="noStrike">
                        <a:solidFill>
                          <a:srgbClr val="15395B"/>
                        </a:solidFill>
                        <a:latin typeface="Calibri"/>
                        <a:ea typeface="Calibri"/>
                        <a:cs typeface="Calibri"/>
                        <a:sym typeface="Calibri"/>
                      </a:endParaRPr>
                    </a:p>
                  </a:txBody>
                  <a:tcPr marT="34300" marB="34300" marR="68600" marL="68600">
                    <a:solidFill>
                      <a:srgbClr val="CDE0F2"/>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2 low-dose COC pills per day for the remainder of the cycle (at least 3–7 days), followed by 1 cycle (1 pill per day) of COCs </a:t>
                      </a:r>
                      <a:endParaRPr sz="20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 or --</a:t>
                      </a:r>
                      <a:endParaRPr sz="20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50 µg EE-containing COC or 1.25 mg conjugated estrogen (Premarin®) for 14–21 days.</a:t>
                      </a:r>
                      <a:endParaRPr sz="2000" u="none" cap="none" strike="noStrike">
                        <a:solidFill>
                          <a:srgbClr val="15395B"/>
                        </a:solidFill>
                        <a:latin typeface="Calibri"/>
                        <a:ea typeface="Calibri"/>
                        <a:cs typeface="Calibri"/>
                        <a:sym typeface="Calibri"/>
                      </a:endParaRPr>
                    </a:p>
                  </a:txBody>
                  <a:tcPr marT="34300" marB="34300" marR="68600" marL="68600">
                    <a:solidFill>
                      <a:srgbClr val="CDE0F2"/>
                    </a:solidFill>
                  </a:tcPr>
                </a:tc>
              </a:tr>
              <a:tr h="653275">
                <a:tc>
                  <a:txBody>
                    <a:bodyPr/>
                    <a:lstStyle/>
                    <a:p>
                      <a:pPr indent="0" lvl="0" marL="0" marR="0" rtl="0" algn="l">
                        <a:lnSpc>
                          <a:spcPct val="100000"/>
                        </a:lnSpc>
                        <a:spcBef>
                          <a:spcPts val="0"/>
                        </a:spcBef>
                        <a:spcAft>
                          <a:spcPts val="0"/>
                        </a:spcAft>
                        <a:buClr>
                          <a:schemeClr val="dk1"/>
                        </a:buClr>
                        <a:buSzPts val="1600"/>
                        <a:buFont typeface="Arial"/>
                        <a:buNone/>
                      </a:pPr>
                      <a:r>
                        <a:rPr lang="en-US" sz="2000" u="none" cap="none" strike="noStrike">
                          <a:solidFill>
                            <a:srgbClr val="15395B"/>
                          </a:solidFill>
                          <a:latin typeface="Calibri"/>
                          <a:ea typeface="Calibri"/>
                          <a:cs typeface="Calibri"/>
                          <a:sym typeface="Calibri"/>
                        </a:rPr>
                        <a:t>No monthly bleeding </a:t>
                      </a:r>
                      <a:endParaRPr sz="2000" u="none" cap="none" strike="noStrike">
                        <a:solidFill>
                          <a:srgbClr val="15395B"/>
                        </a:solidFill>
                        <a:latin typeface="Calibri"/>
                        <a:ea typeface="Calibri"/>
                        <a:cs typeface="Calibri"/>
                        <a:sym typeface="Calibri"/>
                      </a:endParaRPr>
                    </a:p>
                  </a:txBody>
                  <a:tcPr marT="34300" marB="34300" marR="68600" marL="68600">
                    <a:solidFill>
                      <a:srgbClr val="E6EFF8"/>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Exclude pregnancy</a:t>
                      </a:r>
                      <a:endParaRPr sz="20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lang="en-US" sz="2000" u="none" cap="none" strike="noStrike">
                          <a:solidFill>
                            <a:srgbClr val="15395B"/>
                          </a:solidFill>
                          <a:latin typeface="Calibri"/>
                          <a:ea typeface="Calibri"/>
                          <a:cs typeface="Calibri"/>
                          <a:sym typeface="Calibri"/>
                        </a:rPr>
                        <a:t>Reassure the client</a:t>
                      </a:r>
                      <a:endParaRPr sz="2000" u="none" cap="none" strike="noStrike">
                        <a:solidFill>
                          <a:srgbClr val="15395B"/>
                        </a:solidFill>
                        <a:latin typeface="Calibri"/>
                        <a:ea typeface="Calibri"/>
                        <a:cs typeface="Calibri"/>
                        <a:sym typeface="Calibri"/>
                      </a:endParaRPr>
                    </a:p>
                  </a:txBody>
                  <a:tcPr marT="34300" marB="34300" marR="68600" marL="68600">
                    <a:solidFill>
                      <a:srgbClr val="E6EFF8"/>
                    </a:solidFill>
                  </a:tcPr>
                </a:tc>
              </a:tr>
              <a:tr h="653275">
                <a:tc gridSpan="2">
                  <a:txBody>
                    <a:bodyPr/>
                    <a:lstStyle/>
                    <a:p>
                      <a:pPr indent="0" lvl="0" marL="0" marR="0" rtl="0" algn="l">
                        <a:lnSpc>
                          <a:spcPct val="100000"/>
                        </a:lnSpc>
                        <a:spcBef>
                          <a:spcPts val="0"/>
                        </a:spcBef>
                        <a:spcAft>
                          <a:spcPts val="0"/>
                        </a:spcAft>
                        <a:buClr>
                          <a:srgbClr val="FF0000"/>
                        </a:buClr>
                        <a:buSzPts val="1200"/>
                        <a:buFont typeface="Arial"/>
                        <a:buNone/>
                      </a:pPr>
                      <a:r>
                        <a:rPr b="1" lang="en-US" sz="2000" u="none" cap="none" strike="noStrike">
                          <a:solidFill>
                            <a:schemeClr val="accent1"/>
                          </a:solidFill>
                          <a:latin typeface="Calibri"/>
                          <a:ea typeface="Calibri"/>
                          <a:cs typeface="Calibri"/>
                          <a:sym typeface="Calibri"/>
                        </a:rPr>
                        <a:t>If bleeding not controlled with hormonal pills, then implant may be removed for medical reasons.</a:t>
                      </a:r>
                      <a:endParaRPr sz="2000" u="none" cap="none" strike="noStrike">
                        <a:solidFill>
                          <a:schemeClr val="accent1"/>
                        </a:solidFill>
                        <a:latin typeface="Calibri"/>
                        <a:ea typeface="Calibri"/>
                        <a:cs typeface="Calibri"/>
                        <a:sym typeface="Calibri"/>
                      </a:endParaRPr>
                    </a:p>
                  </a:txBody>
                  <a:tcPr marT="34300" marB="34300" marR="68600" marL="68600">
                    <a:solidFill>
                      <a:srgbClr val="CDE0F2"/>
                    </a:solidFill>
                  </a:tcPr>
                </a:tc>
                <a:tc hMerge="1"/>
              </a:tr>
            </a:tbl>
          </a:graphicData>
        </a:graphic>
      </p:graphicFrame>
      <p:sp>
        <p:nvSpPr>
          <p:cNvPr id="1105" name="Google Shape;1105;p133"/>
          <p:cNvSpPr txBox="1"/>
          <p:nvPr>
            <p:ph idx="12" type="sldNum"/>
          </p:nvPr>
        </p:nvSpPr>
        <p:spPr>
          <a:xfrm>
            <a:off x="7010399" y="645480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1106" name="Google Shape;1106;p133"/>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3"/>
          <p:cNvSpPr/>
          <p:nvPr/>
        </p:nvSpPr>
        <p:spPr>
          <a:xfrm>
            <a:off x="106879" y="5187825"/>
            <a:ext cx="1864426" cy="15913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 name="Google Shape;317;p53"/>
          <p:cNvSpPr txBox="1"/>
          <p:nvPr>
            <p:ph type="title"/>
          </p:nvPr>
        </p:nvSpPr>
        <p:spPr>
          <a:xfrm>
            <a:off x="362198"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3300"/>
              <a:buFont typeface="Calibri"/>
              <a:buNone/>
            </a:pPr>
            <a:r>
              <a:rPr lang="en-US" sz="3600"/>
              <a:t>Changes to the 2018 MISP</a:t>
            </a:r>
            <a:endParaRPr/>
          </a:p>
        </p:txBody>
      </p:sp>
      <p:sp>
        <p:nvSpPr>
          <p:cNvPr id="318" name="Google Shape;318;p5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a:p>
        </p:txBody>
      </p:sp>
      <p:graphicFrame>
        <p:nvGraphicFramePr>
          <p:cNvPr id="319" name="Google Shape;319;p53"/>
          <p:cNvGraphicFramePr/>
          <p:nvPr/>
        </p:nvGraphicFramePr>
        <p:xfrm>
          <a:off x="435087" y="922006"/>
          <a:ext cx="3000000" cy="3000000"/>
        </p:xfrm>
        <a:graphic>
          <a:graphicData uri="http://schemas.openxmlformats.org/drawingml/2006/table">
            <a:tbl>
              <a:tblPr bandRow="1" firstCol="1" firstRow="1">
                <a:noFill/>
                <a:tableStyleId>{8CDE786D-3B88-49D4-8341-AE4A628F61DE}</a:tableStyleId>
              </a:tblPr>
              <a:tblGrid>
                <a:gridCol w="4114800"/>
                <a:gridCol w="4159025"/>
              </a:tblGrid>
              <a:tr h="215825">
                <a:tc>
                  <a:txBody>
                    <a:bodyPr/>
                    <a:lstStyle/>
                    <a:p>
                      <a:pPr indent="0" lvl="0" marL="0" marR="0" rtl="0" algn="ctr">
                        <a:lnSpc>
                          <a:spcPct val="100000"/>
                        </a:lnSpc>
                        <a:spcBef>
                          <a:spcPts val="0"/>
                        </a:spcBef>
                        <a:spcAft>
                          <a:spcPts val="0"/>
                        </a:spcAft>
                        <a:buClr>
                          <a:schemeClr val="lt1"/>
                        </a:buClr>
                        <a:buSzPts val="2000"/>
                        <a:buFont typeface="Calibri"/>
                        <a:buNone/>
                      </a:pPr>
                      <a:r>
                        <a:rPr b="1" lang="en-US" sz="2000" u="none" cap="none" strike="noStrike">
                          <a:solidFill>
                            <a:schemeClr val="lt1"/>
                          </a:solidFill>
                          <a:latin typeface="Calibri"/>
                          <a:ea typeface="Calibri"/>
                          <a:cs typeface="Calibri"/>
                          <a:sym typeface="Calibri"/>
                        </a:rPr>
                        <a:t>2010 Inter-Agency Field Manual</a:t>
                      </a:r>
                      <a:endParaRPr b="1" sz="2000" u="none" cap="none" strike="noStrike">
                        <a:solidFill>
                          <a:schemeClr val="lt1"/>
                        </a:solidFill>
                        <a:latin typeface="Calibri"/>
                        <a:ea typeface="Calibri"/>
                        <a:cs typeface="Calibri"/>
                        <a:sym typeface="Calibri"/>
                      </a:endParaRPr>
                    </a:p>
                  </a:txBody>
                  <a:tcPr marT="0" marB="0" marR="51425" marL="51425">
                    <a:solidFill>
                      <a:schemeClr val="accent1"/>
                    </a:solidFill>
                  </a:tcPr>
                </a:tc>
                <a:tc>
                  <a:txBody>
                    <a:bodyPr/>
                    <a:lstStyle/>
                    <a:p>
                      <a:pPr indent="0" lvl="0" marL="0" marR="0" rtl="0" algn="ctr">
                        <a:lnSpc>
                          <a:spcPct val="100000"/>
                        </a:lnSpc>
                        <a:spcBef>
                          <a:spcPts val="0"/>
                        </a:spcBef>
                        <a:spcAft>
                          <a:spcPts val="0"/>
                        </a:spcAft>
                        <a:buClr>
                          <a:schemeClr val="lt1"/>
                        </a:buClr>
                        <a:buSzPts val="2000"/>
                        <a:buFont typeface="Calibri"/>
                        <a:buNone/>
                      </a:pPr>
                      <a:r>
                        <a:rPr lang="en-US" sz="2000" u="none" cap="none" strike="noStrike">
                          <a:solidFill>
                            <a:schemeClr val="lt1"/>
                          </a:solidFill>
                          <a:latin typeface="Calibri"/>
                          <a:ea typeface="Calibri"/>
                          <a:cs typeface="Calibri"/>
                          <a:sym typeface="Calibri"/>
                        </a:rPr>
                        <a:t>2018 Inter-Agency Field Manual</a:t>
                      </a:r>
                      <a:endParaRPr sz="2000" u="none" cap="none" strike="noStrike">
                        <a:solidFill>
                          <a:schemeClr val="lt1"/>
                        </a:solidFill>
                        <a:latin typeface="Calibri"/>
                        <a:ea typeface="Calibri"/>
                        <a:cs typeface="Calibri"/>
                        <a:sym typeface="Calibri"/>
                      </a:endParaRPr>
                    </a:p>
                  </a:txBody>
                  <a:tcPr marT="0" marB="0" marR="51425" marL="51425">
                    <a:solidFill>
                      <a:schemeClr val="dk2"/>
                    </a:solidFill>
                  </a:tcPr>
                </a:tc>
              </a:tr>
              <a:tr h="4206250">
                <a:tc>
                  <a:txBody>
                    <a:bodyPr/>
                    <a:lstStyle/>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solidFill>
                            <a:schemeClr val="dk1"/>
                          </a:solidFill>
                          <a:latin typeface="Calibri"/>
                          <a:ea typeface="Calibri"/>
                          <a:cs typeface="Calibri"/>
                          <a:sym typeface="Calibri"/>
                        </a:rPr>
                        <a:t>1. Ensure</a:t>
                      </a:r>
                      <a:r>
                        <a:rPr b="1" lang="en-US" sz="1400" u="none" cap="none" strike="noStrike">
                          <a:solidFill>
                            <a:schemeClr val="dk1"/>
                          </a:solidFill>
                          <a:latin typeface="Calibri"/>
                          <a:ea typeface="Calibri"/>
                          <a:cs typeface="Calibri"/>
                          <a:sym typeface="Calibri"/>
                        </a:rPr>
                        <a:t> </a:t>
                      </a:r>
                      <a:r>
                        <a:rPr b="0" lang="en-US" sz="1400" u="none" cap="none" strike="noStrike">
                          <a:solidFill>
                            <a:schemeClr val="dk1"/>
                          </a:solidFill>
                          <a:latin typeface="Calibri"/>
                          <a:ea typeface="Calibri"/>
                          <a:cs typeface="Calibri"/>
                          <a:sym typeface="Calibri"/>
                        </a:rPr>
                        <a:t>the health sector/cluster identifies an organization to lead implementation of the MISP </a:t>
                      </a:r>
                      <a:endParaRPr sz="1400" u="none" cap="none" strike="noStrike">
                        <a:latin typeface="Calibri"/>
                        <a:ea typeface="Calibri"/>
                        <a:cs typeface="Calibri"/>
                        <a:sym typeface="Calibri"/>
                      </a:endParaRPr>
                    </a:p>
                    <a:p>
                      <a:pPr indent="-241300" lvl="0" marL="342900" marR="0" rtl="0" algn="l">
                        <a:lnSpc>
                          <a:spcPct val="100000"/>
                        </a:lnSpc>
                        <a:spcBef>
                          <a:spcPts val="0"/>
                        </a:spcBef>
                        <a:spcAft>
                          <a:spcPts val="0"/>
                        </a:spcAft>
                        <a:buClr>
                          <a:schemeClr val="dk1"/>
                        </a:buClr>
                        <a:buSzPts val="1600"/>
                        <a:buFont typeface="Libre Franklin"/>
                        <a:buNone/>
                      </a:pPr>
                      <a:r>
                        <a:t/>
                      </a:r>
                      <a:endParaRPr b="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solidFill>
                            <a:schemeClr val="dk1"/>
                          </a:solidFill>
                          <a:latin typeface="Calibri"/>
                          <a:ea typeface="Calibri"/>
                          <a:cs typeface="Calibri"/>
                          <a:sym typeface="Calibri"/>
                        </a:rPr>
                        <a:t>2. Prevent and manage</a:t>
                      </a:r>
                      <a:r>
                        <a:rPr b="1" lang="en-US" sz="1400" u="none" cap="none" strike="noStrike">
                          <a:solidFill>
                            <a:schemeClr val="dk1"/>
                          </a:solidFill>
                          <a:latin typeface="Calibri"/>
                          <a:ea typeface="Calibri"/>
                          <a:cs typeface="Calibri"/>
                          <a:sym typeface="Calibri"/>
                        </a:rPr>
                        <a:t> </a:t>
                      </a:r>
                      <a:r>
                        <a:rPr b="0" lang="en-US" sz="1400" u="none" cap="none" strike="noStrike">
                          <a:solidFill>
                            <a:schemeClr val="dk1"/>
                          </a:solidFill>
                          <a:latin typeface="Calibri"/>
                          <a:ea typeface="Calibri"/>
                          <a:cs typeface="Calibri"/>
                          <a:sym typeface="Calibri"/>
                        </a:rPr>
                        <a:t>the consequences of sexual violence</a:t>
                      </a:r>
                      <a:endParaRPr sz="1400" u="none" cap="none" strike="noStrike">
                        <a:latin typeface="Calibri"/>
                        <a:ea typeface="Calibri"/>
                        <a:cs typeface="Calibri"/>
                        <a:sym typeface="Calibri"/>
                      </a:endParaRPr>
                    </a:p>
                    <a:p>
                      <a:pPr indent="-241300" lvl="0" marL="342900" marR="0" rtl="0" algn="l">
                        <a:lnSpc>
                          <a:spcPct val="100000"/>
                        </a:lnSpc>
                        <a:spcBef>
                          <a:spcPts val="0"/>
                        </a:spcBef>
                        <a:spcAft>
                          <a:spcPts val="0"/>
                        </a:spcAft>
                        <a:buClr>
                          <a:schemeClr val="dk1"/>
                        </a:buClr>
                        <a:buSzPts val="1600"/>
                        <a:buFont typeface="Libre Franklin"/>
                        <a:buNone/>
                      </a:pPr>
                      <a:r>
                        <a:t/>
                      </a:r>
                      <a:endParaRPr b="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solidFill>
                            <a:schemeClr val="dk1"/>
                          </a:solidFill>
                          <a:latin typeface="Calibri"/>
                          <a:ea typeface="Calibri"/>
                          <a:cs typeface="Calibri"/>
                          <a:sym typeface="Calibri"/>
                        </a:rPr>
                        <a:t>3. Reduce</a:t>
                      </a:r>
                      <a:r>
                        <a:rPr b="1" lang="en-US" sz="1400" u="none" cap="none" strike="noStrike">
                          <a:solidFill>
                            <a:schemeClr val="dk1"/>
                          </a:solidFill>
                          <a:latin typeface="Calibri"/>
                          <a:ea typeface="Calibri"/>
                          <a:cs typeface="Calibri"/>
                          <a:sym typeface="Calibri"/>
                        </a:rPr>
                        <a:t> </a:t>
                      </a:r>
                      <a:r>
                        <a:rPr b="0" lang="en-US" sz="1400" u="none" cap="none" strike="noStrike">
                          <a:solidFill>
                            <a:schemeClr val="dk1"/>
                          </a:solidFill>
                          <a:latin typeface="Calibri"/>
                          <a:ea typeface="Calibri"/>
                          <a:cs typeface="Calibri"/>
                          <a:sym typeface="Calibri"/>
                        </a:rPr>
                        <a:t>HIV transmission </a:t>
                      </a:r>
                      <a:endParaRPr sz="1400" u="none" cap="none" strike="noStrike">
                        <a:latin typeface="Calibri"/>
                        <a:ea typeface="Calibri"/>
                        <a:cs typeface="Calibri"/>
                        <a:sym typeface="Calibri"/>
                      </a:endParaRPr>
                    </a:p>
                    <a:p>
                      <a:pPr indent="-241300" lvl="0" marL="342900" marR="0" rtl="0" algn="l">
                        <a:lnSpc>
                          <a:spcPct val="100000"/>
                        </a:lnSpc>
                        <a:spcBef>
                          <a:spcPts val="0"/>
                        </a:spcBef>
                        <a:spcAft>
                          <a:spcPts val="0"/>
                        </a:spcAft>
                        <a:buClr>
                          <a:schemeClr val="dk1"/>
                        </a:buClr>
                        <a:buSzPts val="1600"/>
                        <a:buFont typeface="Libre Franklin"/>
                        <a:buNone/>
                      </a:pPr>
                      <a:r>
                        <a:t/>
                      </a:r>
                      <a:endParaRPr b="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solidFill>
                            <a:schemeClr val="dk1"/>
                          </a:solidFill>
                          <a:latin typeface="Calibri"/>
                          <a:ea typeface="Calibri"/>
                          <a:cs typeface="Calibri"/>
                          <a:sym typeface="Calibri"/>
                        </a:rPr>
                        <a:t>4. Prevent</a:t>
                      </a:r>
                      <a:r>
                        <a:rPr b="1" lang="en-US" sz="1400" u="none" cap="none" strike="noStrike">
                          <a:solidFill>
                            <a:schemeClr val="dk1"/>
                          </a:solidFill>
                          <a:latin typeface="Calibri"/>
                          <a:ea typeface="Calibri"/>
                          <a:cs typeface="Calibri"/>
                          <a:sym typeface="Calibri"/>
                        </a:rPr>
                        <a:t> </a:t>
                      </a:r>
                      <a:r>
                        <a:rPr b="0" lang="en-US" sz="1400" u="none" cap="none" strike="noStrike">
                          <a:solidFill>
                            <a:schemeClr val="dk1"/>
                          </a:solidFill>
                          <a:latin typeface="Calibri"/>
                          <a:ea typeface="Calibri"/>
                          <a:cs typeface="Calibri"/>
                          <a:sym typeface="Calibri"/>
                        </a:rPr>
                        <a:t>excess maternal and newborn morbidity and mortality</a:t>
                      </a:r>
                      <a:endParaRPr sz="1400" u="none" cap="none" strike="noStrike">
                        <a:latin typeface="Calibri"/>
                        <a:ea typeface="Calibri"/>
                        <a:cs typeface="Calibri"/>
                        <a:sym typeface="Calibri"/>
                      </a:endParaRPr>
                    </a:p>
                    <a:p>
                      <a:pPr indent="-241300" lvl="0" marL="342900" marR="0" rtl="0" algn="l">
                        <a:lnSpc>
                          <a:spcPct val="100000"/>
                        </a:lnSpc>
                        <a:spcBef>
                          <a:spcPts val="0"/>
                        </a:spcBef>
                        <a:spcAft>
                          <a:spcPts val="0"/>
                        </a:spcAft>
                        <a:buClr>
                          <a:schemeClr val="dk1"/>
                        </a:buClr>
                        <a:buSzPts val="1600"/>
                        <a:buFont typeface="Libre Franklin"/>
                        <a:buNone/>
                      </a:pPr>
                      <a:r>
                        <a:t/>
                      </a:r>
                      <a:endParaRPr b="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solidFill>
                            <a:schemeClr val="dk1"/>
                          </a:solidFill>
                          <a:latin typeface="Calibri"/>
                          <a:ea typeface="Calibri"/>
                          <a:cs typeface="Calibri"/>
                          <a:sym typeface="Calibri"/>
                        </a:rPr>
                        <a:t>5. Plan</a:t>
                      </a:r>
                      <a:r>
                        <a:rPr b="1" lang="en-US" sz="1400" u="none" cap="none" strike="noStrike">
                          <a:solidFill>
                            <a:schemeClr val="dk1"/>
                          </a:solidFill>
                          <a:latin typeface="Calibri"/>
                          <a:ea typeface="Calibri"/>
                          <a:cs typeface="Calibri"/>
                          <a:sym typeface="Calibri"/>
                        </a:rPr>
                        <a:t> </a:t>
                      </a:r>
                      <a:r>
                        <a:rPr b="0" lang="en-US" sz="1400" u="none" cap="none" strike="noStrike">
                          <a:solidFill>
                            <a:schemeClr val="dk1"/>
                          </a:solidFill>
                          <a:latin typeface="Calibri"/>
                          <a:ea typeface="Calibri"/>
                          <a:cs typeface="Calibri"/>
                          <a:sym typeface="Calibri"/>
                        </a:rPr>
                        <a:t>for comprehensive RH services, integrated into primary health care (PHC) as the situation permits.</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0" lang="en-US" sz="1400" u="none" cap="none" strike="noStrike">
                          <a:solidFill>
                            <a:schemeClr val="dk1"/>
                          </a:solidFill>
                          <a:latin typeface="Calibri"/>
                          <a:ea typeface="Calibri"/>
                          <a:cs typeface="Calibri"/>
                          <a:sym typeface="Calibri"/>
                        </a:rPr>
                        <a:t> </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1" lang="en-US" sz="1400" u="none" cap="none" strike="noStrike">
                          <a:solidFill>
                            <a:schemeClr val="dk1"/>
                          </a:solidFill>
                          <a:latin typeface="Calibri"/>
                          <a:ea typeface="Calibri"/>
                          <a:cs typeface="Calibri"/>
                          <a:sym typeface="Calibri"/>
                        </a:rPr>
                        <a:t>Note</a:t>
                      </a:r>
                      <a:r>
                        <a:rPr b="0" lang="en-US" sz="1400" u="none" cap="none" strike="noStrike">
                          <a:solidFill>
                            <a:schemeClr val="dk1"/>
                          </a:solidFill>
                          <a:latin typeface="Calibri"/>
                          <a:ea typeface="Calibri"/>
                          <a:cs typeface="Calibri"/>
                          <a:sym typeface="Calibri"/>
                        </a:rPr>
                        <a:t>: It is also important to ensure contraceptives are available to meet the demand, syndromic treatment of STIs is available to patients presenting with symptoms and antiretrovirals (ARVs) are available to continue treatment for people already on ARVs, including for prevention of mother-to-child transmission (PMTCT). In addition, ensure that culturally appropriate menstrual protection materials (usually packed with other toiletries in “hygiene kits”) are distributed to women and girls.</a:t>
                      </a:r>
                      <a:endParaRPr b="0" sz="1400" u="none" cap="none" strike="noStrike">
                        <a:solidFill>
                          <a:schemeClr val="dk1"/>
                        </a:solidFill>
                        <a:latin typeface="Calibri"/>
                        <a:ea typeface="Calibri"/>
                        <a:cs typeface="Calibri"/>
                        <a:sym typeface="Calibri"/>
                      </a:endParaRPr>
                    </a:p>
                  </a:txBody>
                  <a:tcPr marT="0" marB="0" marR="51425" marL="51425">
                    <a:solidFill>
                      <a:srgbClr val="FBEDE7"/>
                    </a:solidFill>
                  </a:tcPr>
                </a:tc>
                <a:tc>
                  <a:txBody>
                    <a:bodyPr/>
                    <a:lstStyle/>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latin typeface="Calibri"/>
                          <a:ea typeface="Calibri"/>
                          <a:cs typeface="Calibri"/>
                          <a:sym typeface="Calibri"/>
                        </a:rPr>
                        <a:t>1. Ensure</a:t>
                      </a:r>
                      <a:r>
                        <a:rPr b="1" lang="en-US" sz="1400" u="none" cap="none" strike="noStrike">
                          <a:latin typeface="Calibri"/>
                          <a:ea typeface="Calibri"/>
                          <a:cs typeface="Calibri"/>
                          <a:sym typeface="Calibri"/>
                        </a:rPr>
                        <a:t> </a:t>
                      </a:r>
                      <a:r>
                        <a:rPr lang="en-US" sz="1400" u="none" cap="none" strike="noStrike">
                          <a:latin typeface="Calibri"/>
                          <a:ea typeface="Calibri"/>
                          <a:cs typeface="Calibri"/>
                          <a:sym typeface="Calibri"/>
                        </a:rPr>
                        <a:t>the health sector/cluster identifies an organization to lead implementation of the MISP</a:t>
                      </a:r>
                      <a:endParaRPr sz="1400" u="none" cap="none" strike="noStrike">
                        <a:latin typeface="Calibri"/>
                        <a:ea typeface="Calibri"/>
                        <a:cs typeface="Calibri"/>
                        <a:sym typeface="Calibri"/>
                      </a:endParaRPr>
                    </a:p>
                    <a:p>
                      <a:pPr indent="-215900" lvl="0" marL="342900" marR="0" rtl="0" algn="l">
                        <a:lnSpc>
                          <a:spcPct val="100000"/>
                        </a:lnSpc>
                        <a:spcBef>
                          <a:spcPts val="0"/>
                        </a:spcBef>
                        <a:spcAft>
                          <a:spcPts val="0"/>
                        </a:spcAft>
                        <a:buClr>
                          <a:schemeClr val="dk1"/>
                        </a:buClr>
                        <a:buSzPts val="2000"/>
                        <a:buFont typeface="Libre Franklin"/>
                        <a:buNone/>
                      </a:pPr>
                      <a:r>
                        <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latin typeface="Calibri"/>
                          <a:ea typeface="Calibri"/>
                          <a:cs typeface="Calibri"/>
                          <a:sym typeface="Calibri"/>
                        </a:rPr>
                        <a:t>2. Prevent</a:t>
                      </a:r>
                      <a:r>
                        <a:rPr b="1" lang="en-US" sz="1400" u="none" cap="none" strike="noStrike">
                          <a:latin typeface="Calibri"/>
                          <a:ea typeface="Calibri"/>
                          <a:cs typeface="Calibri"/>
                          <a:sym typeface="Calibri"/>
                        </a:rPr>
                        <a:t> </a:t>
                      </a:r>
                      <a:r>
                        <a:rPr lang="en-US" sz="1400" u="none" cap="none" strike="noStrike">
                          <a:latin typeface="Calibri"/>
                          <a:ea typeface="Calibri"/>
                          <a:cs typeface="Calibri"/>
                          <a:sym typeface="Calibri"/>
                        </a:rPr>
                        <a:t>sexual violence and </a:t>
                      </a:r>
                      <a:r>
                        <a:rPr lang="en-US" sz="1400" u="sng" cap="none" strike="noStrike">
                          <a:latin typeface="Calibri"/>
                          <a:ea typeface="Calibri"/>
                          <a:cs typeface="Calibri"/>
                          <a:sym typeface="Calibri"/>
                        </a:rPr>
                        <a:t>respond</a:t>
                      </a:r>
                      <a:r>
                        <a:rPr lang="en-US" sz="1400" u="none" cap="none" strike="noStrike">
                          <a:latin typeface="Calibri"/>
                          <a:ea typeface="Calibri"/>
                          <a:cs typeface="Calibri"/>
                          <a:sym typeface="Calibri"/>
                        </a:rPr>
                        <a:t> to the needs of survivors</a:t>
                      </a:r>
                      <a:endParaRPr sz="1400" u="none" cap="none" strike="noStrike">
                        <a:latin typeface="Calibri"/>
                        <a:ea typeface="Calibri"/>
                        <a:cs typeface="Calibri"/>
                        <a:sym typeface="Calibri"/>
                      </a:endParaRPr>
                    </a:p>
                    <a:p>
                      <a:pPr indent="-215900" lvl="0" marL="342900" marR="0" rtl="0" algn="l">
                        <a:lnSpc>
                          <a:spcPct val="100000"/>
                        </a:lnSpc>
                        <a:spcBef>
                          <a:spcPts val="0"/>
                        </a:spcBef>
                        <a:spcAft>
                          <a:spcPts val="0"/>
                        </a:spcAft>
                        <a:buClr>
                          <a:schemeClr val="dk1"/>
                        </a:buClr>
                        <a:buSzPts val="2000"/>
                        <a:buFont typeface="Libre Franklin"/>
                        <a:buNone/>
                      </a:pPr>
                      <a:r>
                        <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latin typeface="Calibri"/>
                          <a:ea typeface="Calibri"/>
                          <a:cs typeface="Calibri"/>
                          <a:sym typeface="Calibri"/>
                        </a:rPr>
                        <a:t>3. Prevent</a:t>
                      </a:r>
                      <a:r>
                        <a:rPr b="1" lang="en-US" sz="1400" u="none" cap="none" strike="noStrike">
                          <a:latin typeface="Calibri"/>
                          <a:ea typeface="Calibri"/>
                          <a:cs typeface="Calibri"/>
                          <a:sym typeface="Calibri"/>
                        </a:rPr>
                        <a:t> </a:t>
                      </a:r>
                      <a:r>
                        <a:rPr lang="en-US" sz="1400" u="none" cap="none" strike="noStrike">
                          <a:latin typeface="Calibri"/>
                          <a:ea typeface="Calibri"/>
                          <a:cs typeface="Calibri"/>
                          <a:sym typeface="Calibri"/>
                        </a:rPr>
                        <a:t>the transmission of and </a:t>
                      </a:r>
                      <a:r>
                        <a:rPr lang="en-US" sz="1400" u="sng" cap="none" strike="noStrike">
                          <a:latin typeface="Calibri"/>
                          <a:ea typeface="Calibri"/>
                          <a:cs typeface="Calibri"/>
                          <a:sym typeface="Calibri"/>
                        </a:rPr>
                        <a:t>reduce</a:t>
                      </a:r>
                      <a:r>
                        <a:rPr lang="en-US" sz="1400" u="none" cap="none" strike="noStrike">
                          <a:latin typeface="Calibri"/>
                          <a:ea typeface="Calibri"/>
                          <a:cs typeface="Calibri"/>
                          <a:sym typeface="Calibri"/>
                        </a:rPr>
                        <a:t> morbidity and mortality due to HIV and other STIs</a:t>
                      </a:r>
                      <a:endParaRPr sz="1400" u="none" cap="none" strike="noStrike">
                        <a:latin typeface="Calibri"/>
                        <a:ea typeface="Calibri"/>
                        <a:cs typeface="Calibri"/>
                        <a:sym typeface="Calibri"/>
                      </a:endParaRPr>
                    </a:p>
                    <a:p>
                      <a:pPr indent="-215900" lvl="0" marL="342900" marR="0" rtl="0" algn="l">
                        <a:lnSpc>
                          <a:spcPct val="100000"/>
                        </a:lnSpc>
                        <a:spcBef>
                          <a:spcPts val="0"/>
                        </a:spcBef>
                        <a:spcAft>
                          <a:spcPts val="0"/>
                        </a:spcAft>
                        <a:buClr>
                          <a:schemeClr val="dk1"/>
                        </a:buClr>
                        <a:buSzPts val="2000"/>
                        <a:buFont typeface="Libre Franklin"/>
                        <a:buNone/>
                      </a:pPr>
                      <a:r>
                        <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latin typeface="Calibri"/>
                          <a:ea typeface="Calibri"/>
                          <a:cs typeface="Calibri"/>
                          <a:sym typeface="Calibri"/>
                        </a:rPr>
                        <a:t>4. Prevent</a:t>
                      </a:r>
                      <a:r>
                        <a:rPr b="1" lang="en-US" sz="1400" u="none" cap="none" strike="noStrike">
                          <a:latin typeface="Calibri"/>
                          <a:ea typeface="Calibri"/>
                          <a:cs typeface="Calibri"/>
                          <a:sym typeface="Calibri"/>
                        </a:rPr>
                        <a:t> </a:t>
                      </a:r>
                      <a:r>
                        <a:rPr lang="en-US" sz="1400" u="none" cap="none" strike="noStrike">
                          <a:latin typeface="Calibri"/>
                          <a:ea typeface="Calibri"/>
                          <a:cs typeface="Calibri"/>
                          <a:sym typeface="Calibri"/>
                        </a:rPr>
                        <a:t>excess maternal and newborn morbidity and mortality</a:t>
                      </a:r>
                      <a:endParaRPr sz="1400" u="none" cap="none" strike="noStrike">
                        <a:latin typeface="Calibri"/>
                        <a:ea typeface="Calibri"/>
                        <a:cs typeface="Calibri"/>
                        <a:sym typeface="Calibri"/>
                      </a:endParaRPr>
                    </a:p>
                    <a:p>
                      <a:pPr indent="-215900" lvl="0" marL="342900" marR="0" rtl="0" algn="l">
                        <a:lnSpc>
                          <a:spcPct val="100000"/>
                        </a:lnSpc>
                        <a:spcBef>
                          <a:spcPts val="0"/>
                        </a:spcBef>
                        <a:spcAft>
                          <a:spcPts val="0"/>
                        </a:spcAft>
                        <a:buClr>
                          <a:schemeClr val="dk1"/>
                        </a:buClr>
                        <a:buSzPts val="2000"/>
                        <a:buFont typeface="Libre Franklin"/>
                        <a:buNone/>
                      </a:pPr>
                      <a:r>
                        <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latin typeface="Calibri"/>
                          <a:ea typeface="Calibri"/>
                          <a:cs typeface="Calibri"/>
                          <a:sym typeface="Calibri"/>
                        </a:rPr>
                        <a:t>5. Prevent</a:t>
                      </a:r>
                      <a:r>
                        <a:rPr b="1" lang="en-US" sz="1400" u="none" cap="none" strike="noStrike">
                          <a:latin typeface="Calibri"/>
                          <a:ea typeface="Calibri"/>
                          <a:cs typeface="Calibri"/>
                          <a:sym typeface="Calibri"/>
                        </a:rPr>
                        <a:t> </a:t>
                      </a:r>
                      <a:r>
                        <a:rPr lang="en-US" sz="1400" u="none" cap="none" strike="noStrike">
                          <a:latin typeface="Calibri"/>
                          <a:ea typeface="Calibri"/>
                          <a:cs typeface="Calibri"/>
                          <a:sym typeface="Calibri"/>
                        </a:rPr>
                        <a:t>unintended pregnancies</a:t>
                      </a:r>
                      <a:endParaRPr sz="1400" u="none" cap="none" strike="noStrike">
                        <a:latin typeface="Calibri"/>
                        <a:ea typeface="Calibri"/>
                        <a:cs typeface="Calibri"/>
                        <a:sym typeface="Calibri"/>
                      </a:endParaRPr>
                    </a:p>
                    <a:p>
                      <a:pPr indent="-215900" lvl="0" marL="342900" marR="0" rtl="0" algn="l">
                        <a:lnSpc>
                          <a:spcPct val="100000"/>
                        </a:lnSpc>
                        <a:spcBef>
                          <a:spcPts val="0"/>
                        </a:spcBef>
                        <a:spcAft>
                          <a:spcPts val="0"/>
                        </a:spcAft>
                        <a:buClr>
                          <a:schemeClr val="dk1"/>
                        </a:buClr>
                        <a:buSzPts val="2000"/>
                        <a:buFont typeface="Libre Franklin"/>
                        <a:buNone/>
                      </a:pPr>
                      <a:r>
                        <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n-US" sz="1400" u="sng" cap="none" strike="noStrike">
                          <a:latin typeface="Calibri"/>
                          <a:ea typeface="Calibri"/>
                          <a:cs typeface="Calibri"/>
                          <a:sym typeface="Calibri"/>
                        </a:rPr>
                        <a:t>6. Plan</a:t>
                      </a:r>
                      <a:r>
                        <a:rPr b="1" lang="en-US" sz="1400" u="none" cap="none" strike="noStrike">
                          <a:latin typeface="Calibri"/>
                          <a:ea typeface="Calibri"/>
                          <a:cs typeface="Calibri"/>
                          <a:sym typeface="Calibri"/>
                        </a:rPr>
                        <a:t> </a:t>
                      </a:r>
                      <a:r>
                        <a:rPr lang="en-US" sz="1400" u="none" cap="none" strike="noStrike">
                          <a:latin typeface="Calibri"/>
                          <a:ea typeface="Calibri"/>
                          <a:cs typeface="Calibri"/>
                          <a:sym typeface="Calibri"/>
                        </a:rPr>
                        <a:t>for comprehensive SRH services, integrated into primary health care as soon as possible. </a:t>
                      </a:r>
                      <a:r>
                        <a:rPr lang="en-US" sz="1400" u="sng" cap="none" strike="noStrike">
                          <a:latin typeface="Calibri"/>
                          <a:ea typeface="Calibri"/>
                          <a:cs typeface="Calibri"/>
                          <a:sym typeface="Calibri"/>
                        </a:rPr>
                        <a:t>Work</a:t>
                      </a:r>
                      <a:r>
                        <a:rPr lang="en-US" sz="1400" u="none" cap="none" strike="noStrike">
                          <a:latin typeface="Calibri"/>
                          <a:ea typeface="Calibri"/>
                          <a:cs typeface="Calibri"/>
                          <a:sym typeface="Calibri"/>
                        </a:rPr>
                        <a:t> with the health sector/cluster partners to address the six health system building blocks.</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1" lang="en-US" sz="1400" u="none" cap="none" strike="noStrike">
                          <a:latin typeface="Calibri"/>
                          <a:ea typeface="Calibri"/>
                          <a:cs typeface="Calibri"/>
                          <a:sym typeface="Calibri"/>
                        </a:rPr>
                        <a:t>Other priority: </a:t>
                      </a:r>
                      <a:r>
                        <a:rPr lang="en-US" sz="1400" u="none" cap="none" strike="noStrike">
                          <a:latin typeface="Calibri"/>
                          <a:ea typeface="Calibri"/>
                          <a:cs typeface="Calibri"/>
                          <a:sym typeface="Calibri"/>
                        </a:rPr>
                        <a:t>It is also important to ensure that safe abortion care is available, to the full extent of the law, in health centers and hospital facilities.</a:t>
                      </a:r>
                      <a:endParaRPr sz="1400" u="none" cap="none" strike="noStrike">
                        <a:latin typeface="Calibri"/>
                        <a:ea typeface="Calibri"/>
                        <a:cs typeface="Calibri"/>
                        <a:sym typeface="Calibri"/>
                      </a:endParaRPr>
                    </a:p>
                  </a:txBody>
                  <a:tcPr marT="0" marB="0" marR="51425" marL="51425">
                    <a:solidFill>
                      <a:srgbClr val="E6EFF8"/>
                    </a:solidFill>
                  </a:tcP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1" name="Shape 1111"/>
        <p:cNvGrpSpPr/>
        <p:nvPr/>
      </p:nvGrpSpPr>
      <p:grpSpPr>
        <a:xfrm>
          <a:off x="0" y="0"/>
          <a:ext cx="0" cy="0"/>
          <a:chOff x="0" y="0"/>
          <a:chExt cx="0" cy="0"/>
        </a:xfrm>
      </p:grpSpPr>
      <p:sp>
        <p:nvSpPr>
          <p:cNvPr id="1112" name="Google Shape;1112;p134"/>
          <p:cNvSpPr txBox="1"/>
          <p:nvPr>
            <p:ph type="title"/>
          </p:nvPr>
        </p:nvSpPr>
        <p:spPr>
          <a:xfrm>
            <a:off x="114300" y="150521"/>
            <a:ext cx="9029700"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Arial"/>
              <a:buNone/>
            </a:pPr>
            <a:r>
              <a:rPr b="1" lang="en-US" sz="3200">
                <a:latin typeface="Calibri"/>
                <a:ea typeface="Calibri"/>
                <a:cs typeface="Calibri"/>
                <a:sym typeface="Calibri"/>
              </a:rPr>
              <a:t>Management of Potential Complications of Implants</a:t>
            </a:r>
            <a:endParaRPr sz="3200">
              <a:latin typeface="Calibri"/>
              <a:ea typeface="Calibri"/>
              <a:cs typeface="Calibri"/>
              <a:sym typeface="Calibri"/>
            </a:endParaRPr>
          </a:p>
        </p:txBody>
      </p:sp>
      <p:graphicFrame>
        <p:nvGraphicFramePr>
          <p:cNvPr id="1113" name="Google Shape;1113;p134"/>
          <p:cNvGraphicFramePr/>
          <p:nvPr/>
        </p:nvGraphicFramePr>
        <p:xfrm>
          <a:off x="437259" y="808454"/>
          <a:ext cx="3000000" cy="3000000"/>
        </p:xfrm>
        <a:graphic>
          <a:graphicData uri="http://schemas.openxmlformats.org/drawingml/2006/table">
            <a:tbl>
              <a:tblPr bandRow="1" firstRow="1">
                <a:noFill/>
                <a:tableStyleId>{8CDE786D-3B88-49D4-8341-AE4A628F61DE}</a:tableStyleId>
              </a:tblPr>
              <a:tblGrid>
                <a:gridCol w="2475225"/>
                <a:gridCol w="5794250"/>
              </a:tblGrid>
              <a:tr h="376350">
                <a:tc>
                  <a:txBody>
                    <a:bodyPr/>
                    <a:lstStyle/>
                    <a:p>
                      <a:pPr indent="0" lvl="0" marL="0" marR="0" rtl="0" algn="l">
                        <a:lnSpc>
                          <a:spcPct val="100000"/>
                        </a:lnSpc>
                        <a:spcBef>
                          <a:spcPts val="0"/>
                        </a:spcBef>
                        <a:spcAft>
                          <a:spcPts val="0"/>
                        </a:spcAft>
                        <a:buClr>
                          <a:schemeClr val="dk1"/>
                        </a:buClr>
                        <a:buSzPts val="1400"/>
                        <a:buFont typeface="Arial"/>
                        <a:buNone/>
                      </a:pPr>
                      <a:r>
                        <a:rPr lang="en-US" sz="2200" u="none" cap="none" strike="noStrike">
                          <a:latin typeface="Calibri"/>
                          <a:ea typeface="Calibri"/>
                          <a:cs typeface="Calibri"/>
                          <a:sym typeface="Calibri"/>
                        </a:rPr>
                        <a:t>Potential Complication </a:t>
                      </a:r>
                      <a:endParaRPr sz="2200" u="none" cap="none" strike="noStrike">
                        <a:latin typeface="Calibri"/>
                        <a:ea typeface="Calibri"/>
                        <a:cs typeface="Calibri"/>
                        <a:sym typeface="Calibri"/>
                      </a:endParaRPr>
                    </a:p>
                  </a:txBody>
                  <a:tcPr marT="34300" marB="34300" marR="62625" marL="62625"/>
                </a:tc>
                <a:tc>
                  <a:txBody>
                    <a:bodyPr/>
                    <a:lstStyle/>
                    <a:p>
                      <a:pPr indent="0" lvl="0" marL="0" marR="0" rtl="0" algn="l">
                        <a:lnSpc>
                          <a:spcPct val="100000"/>
                        </a:lnSpc>
                        <a:spcBef>
                          <a:spcPts val="0"/>
                        </a:spcBef>
                        <a:spcAft>
                          <a:spcPts val="0"/>
                        </a:spcAft>
                        <a:buClr>
                          <a:schemeClr val="dk1"/>
                        </a:buClr>
                        <a:buSzPts val="1400"/>
                        <a:buFont typeface="Arial"/>
                        <a:buNone/>
                      </a:pPr>
                      <a:r>
                        <a:rPr lang="en-US" sz="2200" u="none" cap="none" strike="noStrike">
                          <a:latin typeface="Calibri"/>
                          <a:ea typeface="Calibri"/>
                          <a:cs typeface="Calibri"/>
                          <a:sym typeface="Calibri"/>
                        </a:rPr>
                        <a:t> Management </a:t>
                      </a:r>
                      <a:endParaRPr sz="2200" u="none" cap="none" strike="noStrike">
                        <a:latin typeface="Calibri"/>
                        <a:ea typeface="Calibri"/>
                        <a:cs typeface="Calibri"/>
                        <a:sym typeface="Calibri"/>
                      </a:endParaRPr>
                    </a:p>
                  </a:txBody>
                  <a:tcPr marT="34300" marB="34300" marR="62625" marL="62625"/>
                </a:tc>
              </a:tr>
              <a:tr h="2377875">
                <a:tc>
                  <a:txBody>
                    <a:bodyPr/>
                    <a:lstStyle/>
                    <a:p>
                      <a:pPr indent="0" lvl="0" marL="0" marR="0" rtl="0" algn="l">
                        <a:lnSpc>
                          <a:spcPct val="100000"/>
                        </a:lnSpc>
                        <a:spcBef>
                          <a:spcPts val="0"/>
                        </a:spcBef>
                        <a:spcAft>
                          <a:spcPts val="0"/>
                        </a:spcAft>
                        <a:buClr>
                          <a:schemeClr val="dk1"/>
                        </a:buClr>
                        <a:buSzPts val="1400"/>
                        <a:buFont typeface="Arial"/>
                        <a:buNone/>
                      </a:pPr>
                      <a:r>
                        <a:rPr lang="en-US" sz="2000" u="none" cap="none" strike="noStrike">
                          <a:solidFill>
                            <a:srgbClr val="15395B"/>
                          </a:solidFill>
                          <a:latin typeface="Calibri"/>
                          <a:ea typeface="Calibri"/>
                          <a:cs typeface="Calibri"/>
                          <a:sym typeface="Calibri"/>
                        </a:rPr>
                        <a:t>Infection at the site of insertion </a:t>
                      </a:r>
                      <a:endParaRPr sz="2000" u="none" cap="none" strike="noStrike">
                        <a:solidFill>
                          <a:srgbClr val="15395B"/>
                        </a:solidFill>
                        <a:latin typeface="Calibri"/>
                        <a:ea typeface="Calibri"/>
                        <a:cs typeface="Calibri"/>
                        <a:sym typeface="Calibri"/>
                      </a:endParaRPr>
                    </a:p>
                  </a:txBody>
                  <a:tcPr marT="34300" marB="34300" marR="62625" marL="62625">
                    <a:solidFill>
                      <a:srgbClr val="E6EFF8"/>
                    </a:solidFill>
                  </a:tcPr>
                </a:tc>
                <a:tc>
                  <a:txBody>
                    <a:bodyPr/>
                    <a:lstStyle/>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Do not remove the implant. </a:t>
                      </a:r>
                      <a:endParaRPr sz="2000" u="none" cap="none" strike="noStrike">
                        <a:solidFill>
                          <a:srgbClr val="15395B"/>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Clean the infected area with antiseptic or soap and water. </a:t>
                      </a:r>
                      <a:endParaRPr sz="2000" u="none" cap="none" strike="noStrike">
                        <a:solidFill>
                          <a:srgbClr val="15395B"/>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Give oral antibiotics. </a:t>
                      </a:r>
                      <a:endParaRPr sz="2000" u="none" cap="none" strike="noStrike">
                        <a:solidFill>
                          <a:srgbClr val="15395B"/>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Advise the client to come in for a return visit if the infection does not subside or if partial expulsion of the implant occurs. If so, remove the implant. </a:t>
                      </a:r>
                      <a:endParaRPr sz="2000" u="none" cap="none" strike="noStrike">
                        <a:solidFill>
                          <a:srgbClr val="15395B"/>
                        </a:solidFill>
                        <a:latin typeface="Calibri"/>
                        <a:ea typeface="Calibri"/>
                        <a:cs typeface="Calibri"/>
                        <a:sym typeface="Calibri"/>
                      </a:endParaRPr>
                    </a:p>
                  </a:txBody>
                  <a:tcPr marT="34300" marB="34300" marR="62625" marL="62625">
                    <a:solidFill>
                      <a:srgbClr val="E6EFF8"/>
                    </a:solidFill>
                  </a:tcPr>
                </a:tc>
              </a:tr>
              <a:tr h="2416875">
                <a:tc>
                  <a:txBody>
                    <a:bodyPr/>
                    <a:lstStyle/>
                    <a:p>
                      <a:pPr indent="0" lvl="0" marL="0" marR="0" rtl="0" algn="l">
                        <a:lnSpc>
                          <a:spcPct val="100000"/>
                        </a:lnSpc>
                        <a:spcBef>
                          <a:spcPts val="0"/>
                        </a:spcBef>
                        <a:spcAft>
                          <a:spcPts val="0"/>
                        </a:spcAft>
                        <a:buClr>
                          <a:schemeClr val="dk1"/>
                        </a:buClr>
                        <a:buSzPts val="1800"/>
                        <a:buFont typeface="Arial"/>
                        <a:buNone/>
                      </a:pPr>
                      <a:r>
                        <a:rPr lang="en-US" sz="2000" u="none" cap="none" strike="noStrike">
                          <a:solidFill>
                            <a:srgbClr val="15395B"/>
                          </a:solidFill>
                          <a:latin typeface="Calibri"/>
                          <a:ea typeface="Calibri"/>
                          <a:cs typeface="Calibri"/>
                          <a:sym typeface="Calibri"/>
                        </a:rPr>
                        <a:t>Abscess </a:t>
                      </a:r>
                      <a:endParaRPr sz="2000" u="none" cap="none" strike="noStrike">
                        <a:solidFill>
                          <a:srgbClr val="15395B"/>
                        </a:solidFill>
                        <a:latin typeface="Calibri"/>
                        <a:ea typeface="Calibri"/>
                        <a:cs typeface="Calibri"/>
                        <a:sym typeface="Calibri"/>
                      </a:endParaRPr>
                    </a:p>
                  </a:txBody>
                  <a:tcPr marT="34300" marB="34300" marR="62625" marL="62625">
                    <a:solidFill>
                      <a:srgbClr val="CDE0F2"/>
                    </a:solidFill>
                  </a:tcPr>
                </a:tc>
                <a:tc>
                  <a:txBody>
                    <a:bodyPr/>
                    <a:lstStyle/>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Do not remove the implant.</a:t>
                      </a:r>
                      <a:endParaRPr sz="2000" u="none" cap="none" strike="noStrike">
                        <a:solidFill>
                          <a:srgbClr val="15395B"/>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Prep with an antiseptic. </a:t>
                      </a:r>
                      <a:endParaRPr sz="2000" u="none" cap="none" strike="noStrike">
                        <a:solidFill>
                          <a:srgbClr val="15395B"/>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Incise and drain.</a:t>
                      </a:r>
                      <a:endParaRPr sz="2000" u="none" cap="none" strike="noStrike">
                        <a:solidFill>
                          <a:srgbClr val="15395B"/>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Perform daily wound care.</a:t>
                      </a:r>
                      <a:endParaRPr sz="2000" u="none" cap="none" strike="noStrike">
                        <a:solidFill>
                          <a:srgbClr val="15395B"/>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Give oral antibiotics for seven days.</a:t>
                      </a:r>
                      <a:endParaRPr sz="2000" u="none" cap="none" strike="noStrike">
                        <a:solidFill>
                          <a:srgbClr val="15395B"/>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lang="en-US" sz="2000" u="none" cap="none" strike="noStrike">
                          <a:solidFill>
                            <a:srgbClr val="15395B"/>
                          </a:solidFill>
                          <a:latin typeface="Calibri"/>
                          <a:ea typeface="Calibri"/>
                          <a:cs typeface="Calibri"/>
                          <a:sym typeface="Calibri"/>
                        </a:rPr>
                        <a:t>Tell the client to come back in if the infection does not  subside. If so, remove the implant.  </a:t>
                      </a:r>
                      <a:endParaRPr sz="2000" u="none" cap="none" strike="noStrike">
                        <a:solidFill>
                          <a:srgbClr val="15395B"/>
                        </a:solidFill>
                        <a:latin typeface="Calibri"/>
                        <a:ea typeface="Calibri"/>
                        <a:cs typeface="Calibri"/>
                        <a:sym typeface="Calibri"/>
                      </a:endParaRPr>
                    </a:p>
                  </a:txBody>
                  <a:tcPr marT="34300" marB="34300" marR="62625" marL="62625">
                    <a:solidFill>
                      <a:srgbClr val="CDE0F2"/>
                    </a:solidFill>
                  </a:tcPr>
                </a:tc>
              </a:tr>
            </a:tbl>
          </a:graphicData>
        </a:graphic>
      </p:graphicFrame>
      <p:sp>
        <p:nvSpPr>
          <p:cNvPr id="1114" name="Google Shape;1114;p134"/>
          <p:cNvSpPr txBox="1"/>
          <p:nvPr>
            <p:ph idx="12" type="sldNum"/>
          </p:nvPr>
        </p:nvSpPr>
        <p:spPr>
          <a:xfrm>
            <a:off x="6738551" y="6342354"/>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
        <p:nvSpPr>
          <p:cNvPr id="1115" name="Google Shape;1115;p134"/>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35"/>
          <p:cNvSpPr txBox="1"/>
          <p:nvPr>
            <p:ph type="title"/>
          </p:nvPr>
        </p:nvSpPr>
        <p:spPr>
          <a:xfrm>
            <a:off x="995819" y="504368"/>
            <a:ext cx="7152362"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3200"/>
              <a:buFont typeface="Arial"/>
              <a:buNone/>
            </a:pPr>
            <a:r>
              <a:rPr b="1" lang="en-US" sz="4400">
                <a:latin typeface="Arial"/>
                <a:ea typeface="Arial"/>
                <a:cs typeface="Arial"/>
                <a:sym typeface="Arial"/>
              </a:rPr>
              <a:t>Summary </a:t>
            </a:r>
            <a:endParaRPr sz="4400"/>
          </a:p>
        </p:txBody>
      </p:sp>
      <p:sp>
        <p:nvSpPr>
          <p:cNvPr id="1121" name="Google Shape;1121;p135"/>
          <p:cNvSpPr txBox="1"/>
          <p:nvPr>
            <p:ph idx="1" type="body"/>
          </p:nvPr>
        </p:nvSpPr>
        <p:spPr>
          <a:xfrm>
            <a:off x="1300006" y="1061581"/>
            <a:ext cx="7152362" cy="3616778"/>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2400"/>
              <a:buNone/>
            </a:pPr>
            <a:r>
              <a:t/>
            </a:r>
            <a:endParaRPr>
              <a:latin typeface="Arial"/>
              <a:ea typeface="Arial"/>
              <a:cs typeface="Arial"/>
              <a:sym typeface="Arial"/>
            </a:endParaRPr>
          </a:p>
          <a:p>
            <a:pPr indent="-288036" lvl="0" marL="288036" rtl="0" algn="l">
              <a:lnSpc>
                <a:spcPct val="100000"/>
              </a:lnSpc>
              <a:spcBef>
                <a:spcPts val="900"/>
              </a:spcBef>
              <a:spcAft>
                <a:spcPts val="0"/>
              </a:spcAft>
              <a:buClr>
                <a:schemeClr val="dk2"/>
              </a:buClr>
              <a:buSzPts val="2400"/>
              <a:buChar char="•"/>
            </a:pPr>
            <a:r>
              <a:rPr lang="en-US">
                <a:solidFill>
                  <a:schemeClr val="dk2"/>
                </a:solidFill>
                <a:latin typeface="Calibri"/>
                <a:ea typeface="Calibri"/>
                <a:cs typeface="Calibri"/>
                <a:sym typeface="Calibri"/>
              </a:rPr>
              <a:t>LARC methods are </a:t>
            </a:r>
            <a:r>
              <a:rPr b="1" lang="en-US">
                <a:solidFill>
                  <a:schemeClr val="accent1"/>
                </a:solidFill>
                <a:latin typeface="Calibri"/>
                <a:ea typeface="Calibri"/>
                <a:cs typeface="Calibri"/>
                <a:sym typeface="Calibri"/>
              </a:rPr>
              <a:t>safe</a:t>
            </a:r>
            <a:r>
              <a:rPr lang="en-US">
                <a:solidFill>
                  <a:schemeClr val="accent1"/>
                </a:solidFill>
                <a:latin typeface="Calibri"/>
                <a:ea typeface="Calibri"/>
                <a:cs typeface="Calibri"/>
                <a:sym typeface="Calibri"/>
              </a:rPr>
              <a:t>, </a:t>
            </a:r>
            <a:r>
              <a:rPr b="1" lang="en-US">
                <a:solidFill>
                  <a:schemeClr val="accent1"/>
                </a:solidFill>
                <a:latin typeface="Calibri"/>
                <a:ea typeface="Calibri"/>
                <a:cs typeface="Calibri"/>
                <a:sym typeface="Calibri"/>
              </a:rPr>
              <a:t>very effective</a:t>
            </a:r>
            <a:r>
              <a:rPr lang="en-US">
                <a:solidFill>
                  <a:schemeClr val="accent1"/>
                </a:solidFill>
                <a:latin typeface="Calibri"/>
                <a:ea typeface="Calibri"/>
                <a:cs typeface="Calibri"/>
                <a:sym typeface="Calibri"/>
              </a:rPr>
              <a:t>, </a:t>
            </a:r>
            <a:r>
              <a:rPr b="1" lang="en-US">
                <a:solidFill>
                  <a:schemeClr val="accent1"/>
                </a:solidFill>
                <a:latin typeface="Calibri"/>
                <a:ea typeface="Calibri"/>
                <a:cs typeface="Calibri"/>
                <a:sym typeface="Calibri"/>
              </a:rPr>
              <a:t>long-acting</a:t>
            </a:r>
            <a:r>
              <a:rPr lang="en-US">
                <a:solidFill>
                  <a:schemeClr val="accent1"/>
                </a:solidFill>
                <a:latin typeface="Calibri"/>
                <a:ea typeface="Calibri"/>
                <a:cs typeface="Calibri"/>
                <a:sym typeface="Calibri"/>
              </a:rPr>
              <a:t>, </a:t>
            </a:r>
            <a:r>
              <a:rPr b="1" lang="en-US">
                <a:solidFill>
                  <a:schemeClr val="accent1"/>
                </a:solidFill>
                <a:latin typeface="Calibri"/>
                <a:ea typeface="Calibri"/>
                <a:cs typeface="Calibri"/>
                <a:sym typeface="Calibri"/>
              </a:rPr>
              <a:t>and</a:t>
            </a:r>
            <a:r>
              <a:rPr lang="en-US">
                <a:solidFill>
                  <a:schemeClr val="accent1"/>
                </a:solidFill>
                <a:latin typeface="Calibri"/>
                <a:ea typeface="Calibri"/>
                <a:cs typeface="Calibri"/>
                <a:sym typeface="Calibri"/>
              </a:rPr>
              <a:t> </a:t>
            </a:r>
            <a:r>
              <a:rPr b="1" lang="en-US">
                <a:solidFill>
                  <a:schemeClr val="accent1"/>
                </a:solidFill>
                <a:latin typeface="Calibri"/>
                <a:ea typeface="Calibri"/>
                <a:cs typeface="Calibri"/>
                <a:sym typeface="Calibri"/>
              </a:rPr>
              <a:t>reversible</a:t>
            </a:r>
            <a:r>
              <a:rPr lang="en-US">
                <a:solidFill>
                  <a:schemeClr val="dk2"/>
                </a:solidFill>
                <a:latin typeface="Calibri"/>
                <a:ea typeface="Calibri"/>
                <a:cs typeface="Calibri"/>
                <a:sym typeface="Calibri"/>
              </a:rPr>
              <a:t>.</a:t>
            </a:r>
            <a:endParaRPr>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lang="en-US">
                <a:solidFill>
                  <a:schemeClr val="dk2"/>
                </a:solidFill>
                <a:latin typeface="Calibri"/>
                <a:ea typeface="Calibri"/>
                <a:cs typeface="Calibri"/>
                <a:sym typeface="Calibri"/>
              </a:rPr>
              <a:t>Concerns over bleeding patterns and menstrual problems are the most common side effect and are a frequent cause for discontinuation.</a:t>
            </a:r>
            <a:endParaRPr>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lang="en-US">
                <a:solidFill>
                  <a:schemeClr val="dk2"/>
                </a:solidFill>
                <a:latin typeface="Calibri"/>
                <a:ea typeface="Calibri"/>
                <a:cs typeface="Calibri"/>
                <a:sym typeface="Calibri"/>
              </a:rPr>
              <a:t>Side effects are generally for an initial few months and can usually be treated. </a:t>
            </a:r>
            <a:endParaRPr>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lang="en-US">
                <a:solidFill>
                  <a:schemeClr val="dk2"/>
                </a:solidFill>
                <a:latin typeface="Calibri"/>
                <a:ea typeface="Calibri"/>
                <a:cs typeface="Calibri"/>
                <a:sym typeface="Calibri"/>
              </a:rPr>
              <a:t>Most women living with HIV can use or continue using IUDs and implants.</a:t>
            </a:r>
            <a:endParaRPr>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lang="en-US">
                <a:solidFill>
                  <a:schemeClr val="dk2"/>
                </a:solidFill>
                <a:latin typeface="Calibri"/>
                <a:ea typeface="Calibri"/>
                <a:cs typeface="Calibri"/>
                <a:sym typeface="Calibri"/>
              </a:rPr>
              <a:t>Offer to help the client choose another method, if she wishes, or if complications with her current method persist. </a:t>
            </a:r>
            <a:endParaRPr>
              <a:solidFill>
                <a:schemeClr val="dk2"/>
              </a:solidFill>
              <a:latin typeface="Calibri"/>
              <a:ea typeface="Calibri"/>
              <a:cs typeface="Calibri"/>
              <a:sym typeface="Calibri"/>
            </a:endParaRPr>
          </a:p>
          <a:p>
            <a:pPr indent="-192786" lvl="0" marL="288036" rtl="0" algn="l">
              <a:lnSpc>
                <a:spcPct val="100000"/>
              </a:lnSpc>
              <a:spcBef>
                <a:spcPts val="900"/>
              </a:spcBef>
              <a:spcAft>
                <a:spcPts val="0"/>
              </a:spcAft>
              <a:buClr>
                <a:schemeClr val="dk2"/>
              </a:buClr>
              <a:buSzPts val="2400"/>
              <a:buNone/>
            </a:pPr>
            <a:r>
              <a:t/>
            </a:r>
            <a:endParaRPr>
              <a:latin typeface="Arial"/>
              <a:ea typeface="Arial"/>
              <a:cs typeface="Arial"/>
              <a:sym typeface="Arial"/>
            </a:endParaRPr>
          </a:p>
          <a:p>
            <a:pPr indent="-192786" lvl="0" marL="288036" rtl="0" algn="l">
              <a:lnSpc>
                <a:spcPct val="100000"/>
              </a:lnSpc>
              <a:spcBef>
                <a:spcPts val="900"/>
              </a:spcBef>
              <a:spcAft>
                <a:spcPts val="0"/>
              </a:spcAft>
              <a:buClr>
                <a:schemeClr val="dk2"/>
              </a:buClr>
              <a:buSzPts val="2400"/>
              <a:buNone/>
            </a:pPr>
            <a:r>
              <a:t/>
            </a:r>
            <a:endParaRPr>
              <a:latin typeface="Arial"/>
              <a:ea typeface="Arial"/>
              <a:cs typeface="Arial"/>
              <a:sym typeface="Arial"/>
            </a:endParaRPr>
          </a:p>
        </p:txBody>
      </p:sp>
      <p:sp>
        <p:nvSpPr>
          <p:cNvPr id="1122" name="Google Shape;1122;p135"/>
          <p:cNvSpPr txBox="1"/>
          <p:nvPr>
            <p:ph idx="12" type="sldNum"/>
          </p:nvPr>
        </p:nvSpPr>
        <p:spPr>
          <a:xfrm>
            <a:off x="6652054" y="617106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sz="1200">
                <a:solidFill>
                  <a:schemeClr val="dk2"/>
                </a:solidFill>
              </a:rPr>
              <a:t>‹#›</a:t>
            </a:fld>
            <a:endParaRPr sz="1200">
              <a:solidFill>
                <a:schemeClr val="dk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36"/>
          <p:cNvSpPr txBox="1"/>
          <p:nvPr>
            <p:ph type="ctrTitle"/>
          </p:nvPr>
        </p:nvSpPr>
        <p:spPr>
          <a:xfrm>
            <a:off x="154379" y="936164"/>
            <a:ext cx="8835242" cy="1470025"/>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Clr>
                <a:schemeClr val="accent1"/>
              </a:buClr>
              <a:buSzPts val="4989"/>
              <a:buFont typeface="Calibri"/>
              <a:buNone/>
            </a:pPr>
            <a:r>
              <a:rPr lang="en-US" sz="4400" cap="small"/>
              <a:t>SESSION 3: </a:t>
            </a:r>
            <a:r>
              <a:rPr lang="en-US" sz="4400">
                <a:solidFill>
                  <a:schemeClr val="dk2"/>
                </a:solidFill>
              </a:rPr>
              <a:t> OVERVIEW OF</a:t>
            </a:r>
            <a:br>
              <a:rPr lang="en-US" sz="4400">
                <a:solidFill>
                  <a:schemeClr val="dk2"/>
                </a:solidFill>
              </a:rPr>
            </a:br>
            <a:r>
              <a:rPr lang="en-US" sz="4400">
                <a:solidFill>
                  <a:schemeClr val="dk2"/>
                </a:solidFill>
              </a:rPr>
              <a:t>SHORT-ACTING METHODS</a:t>
            </a:r>
            <a:br>
              <a:rPr lang="en-US" sz="3800" cap="small"/>
            </a:br>
            <a:br>
              <a:rPr lang="en-US" sz="3800" cap="small"/>
            </a:br>
            <a:endParaRPr sz="3800"/>
          </a:p>
        </p:txBody>
      </p:sp>
      <p:sp>
        <p:nvSpPr>
          <p:cNvPr id="1128" name="Google Shape;1128;p13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lang="en-US">
                <a:solidFill>
                  <a:schemeClr val="dk2"/>
                </a:solidFill>
              </a:rPr>
              <a:t>UNIT 1</a:t>
            </a:r>
            <a:endParaRPr b="1"/>
          </a:p>
        </p:txBody>
      </p:sp>
      <p:pic>
        <p:nvPicPr>
          <p:cNvPr descr="jhpiego logo. " id="1129" name="Google Shape;1129;p136"/>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1130" name="Google Shape;1130;p136"/>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137"/>
          <p:cNvSpPr txBox="1"/>
          <p:nvPr>
            <p:ph type="title"/>
          </p:nvPr>
        </p:nvSpPr>
        <p:spPr>
          <a:xfrm>
            <a:off x="663879" y="537684"/>
            <a:ext cx="8229600" cy="11430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Contraceptive Methods Classification</a:t>
            </a:r>
            <a:endParaRPr sz="4400">
              <a:latin typeface="Calibri"/>
              <a:ea typeface="Calibri"/>
              <a:cs typeface="Calibri"/>
              <a:sym typeface="Calibri"/>
            </a:endParaRPr>
          </a:p>
        </p:txBody>
      </p:sp>
      <p:sp>
        <p:nvSpPr>
          <p:cNvPr id="1137" name="Google Shape;1137;p137"/>
          <p:cNvSpPr txBox="1"/>
          <p:nvPr>
            <p:ph idx="1" type="body"/>
          </p:nvPr>
        </p:nvSpPr>
        <p:spPr>
          <a:xfrm>
            <a:off x="663879" y="1680684"/>
            <a:ext cx="7935238" cy="2871900"/>
          </a:xfrm>
          <a:prstGeom prst="rect">
            <a:avLst/>
          </a:prstGeom>
          <a:noFill/>
          <a:ln>
            <a:noFill/>
          </a:ln>
        </p:spPr>
        <p:txBody>
          <a:bodyPr anchorCtr="0" anchor="t" bIns="34275" lIns="68550" spcFirstLastPara="1" rIns="68550" wrap="square" tIns="34275">
            <a:noAutofit/>
          </a:bodyPr>
          <a:lstStyle/>
          <a:p>
            <a:pPr indent="-214217" lvl="0" marL="288036" rtl="0" algn="l">
              <a:lnSpc>
                <a:spcPct val="74000"/>
              </a:lnSpc>
              <a:spcBef>
                <a:spcPts val="0"/>
              </a:spcBef>
              <a:spcAft>
                <a:spcPts val="0"/>
              </a:spcAft>
              <a:buClr>
                <a:schemeClr val="dk2"/>
              </a:buClr>
              <a:buSzPts val="1550"/>
              <a:buNone/>
            </a:pPr>
            <a:r>
              <a:t/>
            </a:r>
            <a:endParaRPr sz="2800">
              <a:latin typeface="Arial"/>
              <a:ea typeface="Arial"/>
              <a:cs typeface="Arial"/>
              <a:sym typeface="Arial"/>
            </a:endParaRPr>
          </a:p>
          <a:p>
            <a:pPr indent="0" lvl="0" marL="0" rtl="0" algn="l">
              <a:lnSpc>
                <a:spcPct val="74000"/>
              </a:lnSpc>
              <a:spcBef>
                <a:spcPts val="900"/>
              </a:spcBef>
              <a:spcAft>
                <a:spcPts val="0"/>
              </a:spcAft>
              <a:buClr>
                <a:schemeClr val="dk2"/>
              </a:buClr>
              <a:buSzPts val="2402"/>
              <a:buNone/>
            </a:pPr>
            <a:r>
              <a:rPr lang="en-US" sz="2800">
                <a:solidFill>
                  <a:schemeClr val="dk2"/>
                </a:solidFill>
                <a:latin typeface="Calibri"/>
                <a:ea typeface="Calibri"/>
                <a:cs typeface="Calibri"/>
                <a:sym typeface="Calibri"/>
              </a:rPr>
              <a:t>Contraceptives can be classified under three broad groups depending on their duration of action:</a:t>
            </a:r>
            <a:endParaRPr sz="2800">
              <a:solidFill>
                <a:schemeClr val="dk2"/>
              </a:solidFill>
              <a:latin typeface="Calibri"/>
              <a:ea typeface="Calibri"/>
              <a:cs typeface="Calibri"/>
              <a:sym typeface="Calibri"/>
            </a:endParaRPr>
          </a:p>
          <a:p>
            <a:pPr indent="-288036" lvl="1" marL="745236" rtl="0" algn="l">
              <a:lnSpc>
                <a:spcPct val="74000"/>
              </a:lnSpc>
              <a:spcBef>
                <a:spcPts val="900"/>
              </a:spcBef>
              <a:spcAft>
                <a:spcPts val="0"/>
              </a:spcAft>
              <a:buClr>
                <a:schemeClr val="dk2"/>
              </a:buClr>
              <a:buSzPts val="2015"/>
              <a:buChar char="■"/>
            </a:pPr>
            <a:r>
              <a:rPr b="1" lang="en-US" sz="2800">
                <a:solidFill>
                  <a:schemeClr val="accent1"/>
                </a:solidFill>
                <a:latin typeface="Calibri"/>
                <a:ea typeface="Calibri"/>
                <a:cs typeface="Calibri"/>
                <a:sym typeface="Calibri"/>
              </a:rPr>
              <a:t>Short-acting</a:t>
            </a:r>
            <a:r>
              <a:rPr lang="en-US" sz="2800">
                <a:solidFill>
                  <a:schemeClr val="dk2"/>
                </a:solidFill>
                <a:latin typeface="Calibri"/>
                <a:ea typeface="Calibri"/>
                <a:cs typeface="Calibri"/>
                <a:sym typeface="Calibri"/>
              </a:rPr>
              <a:t>: Oral contraceptive pills, hormonal Injectables, condoms, transvaginal rings, hormonal patches</a:t>
            </a:r>
            <a:endParaRPr sz="2800">
              <a:solidFill>
                <a:schemeClr val="dk2"/>
              </a:solidFill>
              <a:latin typeface="Calibri"/>
              <a:ea typeface="Calibri"/>
              <a:cs typeface="Calibri"/>
              <a:sym typeface="Calibri"/>
            </a:endParaRPr>
          </a:p>
          <a:p>
            <a:pPr indent="-288036" lvl="1" marL="745236" rtl="0" algn="l">
              <a:lnSpc>
                <a:spcPct val="74000"/>
              </a:lnSpc>
              <a:spcBef>
                <a:spcPts val="900"/>
              </a:spcBef>
              <a:spcAft>
                <a:spcPts val="0"/>
              </a:spcAft>
              <a:buClr>
                <a:schemeClr val="dk2"/>
              </a:buClr>
              <a:buSzPts val="2015"/>
              <a:buChar char="■"/>
            </a:pPr>
            <a:r>
              <a:rPr b="1" lang="en-US" sz="2800">
                <a:solidFill>
                  <a:schemeClr val="accent1"/>
                </a:solidFill>
                <a:latin typeface="Calibri"/>
                <a:ea typeface="Calibri"/>
                <a:cs typeface="Calibri"/>
                <a:sym typeface="Calibri"/>
              </a:rPr>
              <a:t>Long-acting reversible</a:t>
            </a:r>
            <a:r>
              <a:rPr lang="en-US" sz="2800">
                <a:solidFill>
                  <a:schemeClr val="dk2"/>
                </a:solidFill>
                <a:latin typeface="Calibri"/>
                <a:ea typeface="Calibri"/>
                <a:cs typeface="Calibri"/>
                <a:sym typeface="Calibri"/>
              </a:rPr>
              <a:t>: IUDs (copper-bearing IUDs and hormonal IUDs), contraceptive implants</a:t>
            </a:r>
            <a:endParaRPr sz="2800">
              <a:solidFill>
                <a:schemeClr val="dk2"/>
              </a:solidFill>
              <a:latin typeface="Calibri"/>
              <a:ea typeface="Calibri"/>
              <a:cs typeface="Calibri"/>
              <a:sym typeface="Calibri"/>
            </a:endParaRPr>
          </a:p>
          <a:p>
            <a:pPr indent="-288036" lvl="1" marL="745236" rtl="0" algn="l">
              <a:lnSpc>
                <a:spcPct val="74000"/>
              </a:lnSpc>
              <a:spcBef>
                <a:spcPts val="900"/>
              </a:spcBef>
              <a:spcAft>
                <a:spcPts val="0"/>
              </a:spcAft>
              <a:buClr>
                <a:schemeClr val="dk2"/>
              </a:buClr>
              <a:buSzPts val="2015"/>
              <a:buChar char="■"/>
            </a:pPr>
            <a:r>
              <a:rPr b="1" lang="en-US" sz="2800">
                <a:solidFill>
                  <a:schemeClr val="accent1"/>
                </a:solidFill>
                <a:latin typeface="Calibri"/>
                <a:ea typeface="Calibri"/>
                <a:cs typeface="Calibri"/>
                <a:sym typeface="Calibri"/>
              </a:rPr>
              <a:t>Permanent methods</a:t>
            </a:r>
            <a:r>
              <a:rPr lang="en-US" sz="2800">
                <a:solidFill>
                  <a:schemeClr val="dk2"/>
                </a:solidFill>
                <a:latin typeface="Calibri"/>
                <a:ea typeface="Calibri"/>
                <a:cs typeface="Calibri"/>
                <a:sym typeface="Calibri"/>
              </a:rPr>
              <a:t>: Tubal ligation, vasectomy</a:t>
            </a:r>
            <a:endParaRPr sz="2800">
              <a:solidFill>
                <a:schemeClr val="dk2"/>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38"/>
          <p:cNvSpPr txBox="1"/>
          <p:nvPr>
            <p:ph type="title"/>
          </p:nvPr>
        </p:nvSpPr>
        <p:spPr>
          <a:xfrm>
            <a:off x="457200" y="512632"/>
            <a:ext cx="8523962" cy="11430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n-US" sz="4400">
                <a:latin typeface="Calibri"/>
                <a:ea typeface="Calibri"/>
                <a:cs typeface="Calibri"/>
                <a:sym typeface="Calibri"/>
              </a:rPr>
              <a:t>Short-Term Contraceptive Methods </a:t>
            </a:r>
            <a:endParaRPr sz="4400">
              <a:latin typeface="Calibri"/>
              <a:ea typeface="Calibri"/>
              <a:cs typeface="Calibri"/>
              <a:sym typeface="Calibri"/>
            </a:endParaRPr>
          </a:p>
        </p:txBody>
      </p:sp>
      <p:sp>
        <p:nvSpPr>
          <p:cNvPr id="1143" name="Google Shape;1143;p138"/>
          <p:cNvSpPr txBox="1"/>
          <p:nvPr>
            <p:ph idx="1" type="body"/>
          </p:nvPr>
        </p:nvSpPr>
        <p:spPr>
          <a:xfrm>
            <a:off x="873690" y="1084132"/>
            <a:ext cx="7690981" cy="2686050"/>
          </a:xfrm>
          <a:prstGeom prst="rect">
            <a:avLst/>
          </a:prstGeom>
          <a:noFill/>
          <a:ln>
            <a:noFill/>
          </a:ln>
        </p:spPr>
        <p:txBody>
          <a:bodyPr anchorCtr="0" anchor="t" bIns="34275" lIns="68550" spcFirstLastPara="1" rIns="68550" wrap="square" tIns="34275">
            <a:noAutofit/>
          </a:bodyPr>
          <a:lstStyle/>
          <a:p>
            <a:pPr indent="-207074" lvl="0" marL="288036" rtl="0" algn="l">
              <a:lnSpc>
                <a:spcPct val="74000"/>
              </a:lnSpc>
              <a:spcBef>
                <a:spcPts val="0"/>
              </a:spcBef>
              <a:spcAft>
                <a:spcPts val="0"/>
              </a:spcAft>
              <a:buClr>
                <a:schemeClr val="dk2"/>
              </a:buClr>
              <a:buSzPts val="1700"/>
              <a:buNone/>
            </a:pPr>
            <a:r>
              <a:t/>
            </a:r>
            <a:endParaRPr sz="2800">
              <a:solidFill>
                <a:schemeClr val="dk2"/>
              </a:solidFill>
            </a:endParaRPr>
          </a:p>
          <a:p>
            <a:pPr indent="-288036" lvl="0" marL="288036" rtl="0" algn="l">
              <a:lnSpc>
                <a:spcPct val="74000"/>
              </a:lnSpc>
              <a:spcBef>
                <a:spcPts val="900"/>
              </a:spcBef>
              <a:spcAft>
                <a:spcPts val="0"/>
              </a:spcAft>
              <a:buClr>
                <a:schemeClr val="dk2"/>
              </a:buClr>
              <a:buSzPts val="2210"/>
              <a:buChar char="■"/>
            </a:pPr>
            <a:r>
              <a:rPr lang="en-US" sz="2800">
                <a:solidFill>
                  <a:schemeClr val="dk2"/>
                </a:solidFill>
              </a:rPr>
              <a:t>What are short-term methods?</a:t>
            </a:r>
            <a:endParaRPr sz="2800">
              <a:solidFill>
                <a:schemeClr val="dk2"/>
              </a:solidFill>
            </a:endParaRPr>
          </a:p>
          <a:p>
            <a:pPr indent="-288036" lvl="1" marL="685800" rtl="0" algn="l">
              <a:lnSpc>
                <a:spcPct val="74000"/>
              </a:lnSpc>
              <a:spcBef>
                <a:spcPts val="525"/>
              </a:spcBef>
              <a:spcAft>
                <a:spcPts val="0"/>
              </a:spcAft>
              <a:buClr>
                <a:schemeClr val="dk2"/>
              </a:buClr>
              <a:buSzPts val="1700"/>
              <a:buChar char="–"/>
            </a:pPr>
            <a:r>
              <a:rPr lang="en-US" sz="2800">
                <a:solidFill>
                  <a:schemeClr val="dk2"/>
                </a:solidFill>
              </a:rPr>
              <a:t>They are highly effective if used consistently and correctly.</a:t>
            </a:r>
            <a:endParaRPr sz="2800">
              <a:solidFill>
                <a:schemeClr val="dk2"/>
              </a:solidFill>
            </a:endParaRPr>
          </a:p>
          <a:p>
            <a:pPr indent="-288036" lvl="1" marL="685800" rtl="0" algn="l">
              <a:lnSpc>
                <a:spcPct val="74000"/>
              </a:lnSpc>
              <a:spcBef>
                <a:spcPts val="1275"/>
              </a:spcBef>
              <a:spcAft>
                <a:spcPts val="0"/>
              </a:spcAft>
              <a:buClr>
                <a:schemeClr val="dk2"/>
              </a:buClr>
              <a:buSzPts val="1700"/>
              <a:buChar char="–"/>
            </a:pPr>
            <a:r>
              <a:rPr lang="en-US" sz="2800">
                <a:solidFill>
                  <a:schemeClr val="dk2"/>
                </a:solidFill>
              </a:rPr>
              <a:t>The effect wears off quickly when discontinued and the return of fertility is not delayed.</a:t>
            </a:r>
            <a:endParaRPr sz="2800">
              <a:solidFill>
                <a:schemeClr val="dk2"/>
              </a:solidFill>
            </a:endParaRPr>
          </a:p>
          <a:p>
            <a:pPr indent="-288036" lvl="1" marL="685800" rtl="0" algn="l">
              <a:lnSpc>
                <a:spcPct val="74000"/>
              </a:lnSpc>
              <a:spcBef>
                <a:spcPts val="1275"/>
              </a:spcBef>
              <a:spcAft>
                <a:spcPts val="0"/>
              </a:spcAft>
              <a:buClr>
                <a:schemeClr val="dk2"/>
              </a:buClr>
              <a:buSzPts val="1700"/>
              <a:buChar char="–"/>
            </a:pPr>
            <a:r>
              <a:rPr lang="en-US" sz="2800">
                <a:solidFill>
                  <a:schemeClr val="dk2"/>
                </a:solidFill>
              </a:rPr>
              <a:t>May have some minor side effects, which can be treated.</a:t>
            </a:r>
            <a:endParaRPr sz="2800">
              <a:solidFill>
                <a:schemeClr val="dk2"/>
              </a:solidFill>
            </a:endParaRPr>
          </a:p>
          <a:p>
            <a:pPr indent="-288036" lvl="1" marL="685800" rtl="0" algn="l">
              <a:lnSpc>
                <a:spcPct val="74000"/>
              </a:lnSpc>
              <a:spcBef>
                <a:spcPts val="1275"/>
              </a:spcBef>
              <a:spcAft>
                <a:spcPts val="0"/>
              </a:spcAft>
              <a:buClr>
                <a:schemeClr val="dk2"/>
              </a:buClr>
              <a:buSzPts val="1700"/>
              <a:buChar char="–"/>
            </a:pPr>
            <a:r>
              <a:rPr lang="en-US" sz="2800">
                <a:solidFill>
                  <a:schemeClr val="dk2"/>
                </a:solidFill>
              </a:rPr>
              <a:t>Can be used by clients by themselves.</a:t>
            </a:r>
            <a:endParaRPr sz="2800">
              <a:solidFill>
                <a:schemeClr val="dk2"/>
              </a:solidFill>
            </a:endParaRPr>
          </a:p>
          <a:p>
            <a:pPr indent="-288036" lvl="0" marL="288036" rtl="0" algn="l">
              <a:lnSpc>
                <a:spcPct val="74000"/>
              </a:lnSpc>
              <a:spcBef>
                <a:spcPts val="900"/>
              </a:spcBef>
              <a:spcAft>
                <a:spcPts val="0"/>
              </a:spcAft>
              <a:buClr>
                <a:schemeClr val="dk2"/>
              </a:buClr>
              <a:buSzPts val="2210"/>
              <a:buChar char="■"/>
            </a:pPr>
            <a:r>
              <a:rPr lang="en-US" sz="2800">
                <a:solidFill>
                  <a:schemeClr val="dk2"/>
                </a:solidFill>
              </a:rPr>
              <a:t>Mechanism of Action: </a:t>
            </a:r>
            <a:endParaRPr sz="2800">
              <a:solidFill>
                <a:schemeClr val="dk2"/>
              </a:solidFill>
            </a:endParaRPr>
          </a:p>
          <a:p>
            <a:pPr indent="-288036" lvl="1" marL="685800" rtl="0" algn="l">
              <a:lnSpc>
                <a:spcPct val="74000"/>
              </a:lnSpc>
              <a:spcBef>
                <a:spcPts val="525"/>
              </a:spcBef>
              <a:spcAft>
                <a:spcPts val="0"/>
              </a:spcAft>
              <a:buClr>
                <a:schemeClr val="dk2"/>
              </a:buClr>
              <a:buSzPts val="1700"/>
              <a:buChar char="–"/>
            </a:pPr>
            <a:r>
              <a:rPr lang="en-US" sz="2800">
                <a:solidFill>
                  <a:schemeClr val="dk2"/>
                </a:solidFill>
              </a:rPr>
              <a:t>Act primarily by preventing the release of eggs from the ovaries.</a:t>
            </a:r>
            <a:endParaRPr sz="2800">
              <a:solidFill>
                <a:schemeClr val="dk2"/>
              </a:solidFill>
            </a:endParaRPr>
          </a:p>
          <a:p>
            <a:pPr indent="-207074" lvl="0" marL="288036" rtl="0" algn="l">
              <a:lnSpc>
                <a:spcPct val="74000"/>
              </a:lnSpc>
              <a:spcBef>
                <a:spcPts val="900"/>
              </a:spcBef>
              <a:spcAft>
                <a:spcPts val="0"/>
              </a:spcAft>
              <a:buClr>
                <a:schemeClr val="dk2"/>
              </a:buClr>
              <a:buSzPts val="1700"/>
              <a:buNone/>
            </a:pPr>
            <a:r>
              <a:t/>
            </a:r>
            <a:endParaRPr sz="2800">
              <a:solidFill>
                <a:schemeClr val="dk2"/>
              </a:solidFill>
            </a:endParaRPr>
          </a:p>
          <a:p>
            <a:pPr indent="-207074" lvl="0" marL="288036" rtl="0" algn="l">
              <a:lnSpc>
                <a:spcPct val="74000"/>
              </a:lnSpc>
              <a:spcBef>
                <a:spcPts val="900"/>
              </a:spcBef>
              <a:spcAft>
                <a:spcPts val="0"/>
              </a:spcAft>
              <a:buClr>
                <a:schemeClr val="dk2"/>
              </a:buClr>
              <a:buSzPts val="1700"/>
              <a:buNone/>
            </a:pPr>
            <a:r>
              <a:t/>
            </a:r>
            <a:endParaRPr sz="2800">
              <a:solidFill>
                <a:schemeClr val="dk2"/>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39"/>
          <p:cNvSpPr txBox="1"/>
          <p:nvPr>
            <p:ph idx="4294967295" type="title"/>
          </p:nvPr>
        </p:nvSpPr>
        <p:spPr>
          <a:xfrm>
            <a:off x="367192" y="508158"/>
            <a:ext cx="8524039" cy="6286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600"/>
              <a:buFont typeface="Arial"/>
              <a:buNone/>
            </a:pPr>
            <a:r>
              <a:rPr lang="en-US" sz="4400">
                <a:latin typeface="Arial"/>
                <a:ea typeface="Arial"/>
                <a:cs typeface="Arial"/>
                <a:sym typeface="Arial"/>
              </a:rPr>
              <a:t>Combined Oral Contraceptives (COCs) Characteristics</a:t>
            </a:r>
            <a:endParaRPr sz="4400"/>
          </a:p>
        </p:txBody>
      </p:sp>
      <p:sp>
        <p:nvSpPr>
          <p:cNvPr id="1149" name="Google Shape;1149;p139"/>
          <p:cNvSpPr/>
          <p:nvPr/>
        </p:nvSpPr>
        <p:spPr>
          <a:xfrm>
            <a:off x="4926773" y="1847992"/>
            <a:ext cx="3683701" cy="3357450"/>
          </a:xfrm>
          <a:prstGeom prst="rect">
            <a:avLst/>
          </a:prstGeom>
          <a:noFill/>
          <a:ln>
            <a:noFill/>
          </a:ln>
        </p:spPr>
        <p:txBody>
          <a:bodyPr anchorCtr="0" anchor="t" bIns="68550" lIns="68550" spcFirstLastPara="1" rIns="68550" wrap="square" tIns="68550">
            <a:noAutofit/>
          </a:bodyPr>
          <a:lstStyle/>
          <a:p>
            <a:pPr indent="-169069" lvl="0" marL="169069" marR="0" rtl="0" algn="l">
              <a:lnSpc>
                <a:spcPct val="95000"/>
              </a:lnSpc>
              <a:spcBef>
                <a:spcPts val="0"/>
              </a:spcBef>
              <a:spcAft>
                <a:spcPts val="0"/>
              </a:spcAft>
              <a:buClr>
                <a:schemeClr val="accent1"/>
              </a:buClr>
              <a:buSzPts val="2400"/>
              <a:buFont typeface="Arial"/>
              <a:buChar char="•"/>
            </a:pPr>
            <a:r>
              <a:rPr b="0" i="0" lang="en-US" sz="2400" u="none" cap="none" strike="noStrike">
                <a:solidFill>
                  <a:schemeClr val="accent1"/>
                </a:solidFill>
                <a:latin typeface="Arial"/>
                <a:ea typeface="Arial"/>
                <a:cs typeface="Arial"/>
                <a:sym typeface="Arial"/>
              </a:rPr>
              <a:t>Less effective when not used correctly (91%).</a:t>
            </a:r>
            <a:endParaRPr b="0" i="0" sz="2400" u="none" cap="none" strike="noStrike">
              <a:solidFill>
                <a:schemeClr val="accent1"/>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400"/>
              <a:buFont typeface="Arial"/>
              <a:buChar char="•"/>
            </a:pPr>
            <a:r>
              <a:rPr b="0" i="0" lang="en-US" sz="2400" u="none" cap="none" strike="noStrike">
                <a:solidFill>
                  <a:schemeClr val="accent1"/>
                </a:solidFill>
                <a:latin typeface="Arial"/>
                <a:ea typeface="Arial"/>
                <a:cs typeface="Arial"/>
                <a:sym typeface="Arial"/>
              </a:rPr>
              <a:t>Require taking a pill every day.</a:t>
            </a:r>
            <a:endParaRPr b="0" i="0" sz="2400" u="none" cap="none" strike="noStrike">
              <a:solidFill>
                <a:schemeClr val="accent1"/>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400"/>
              <a:buFont typeface="Arial"/>
              <a:buChar char="•"/>
            </a:pPr>
            <a:r>
              <a:rPr b="0" i="0" lang="en-US" sz="2400" u="none" cap="none" strike="noStrike">
                <a:solidFill>
                  <a:schemeClr val="accent1"/>
                </a:solidFill>
                <a:latin typeface="Arial"/>
                <a:ea typeface="Arial"/>
                <a:cs typeface="Arial"/>
                <a:sym typeface="Arial"/>
              </a:rPr>
              <a:t>Do not provide protection from STIs/HIV.</a:t>
            </a:r>
            <a:endParaRPr b="0" i="0" sz="2400" u="none" cap="none" strike="noStrike">
              <a:solidFill>
                <a:schemeClr val="accent1"/>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400"/>
              <a:buFont typeface="Arial"/>
              <a:buChar char="•"/>
            </a:pPr>
            <a:r>
              <a:rPr b="0" i="0" lang="en-US" sz="2400" u="none" cap="none" strike="noStrike">
                <a:solidFill>
                  <a:schemeClr val="accent1"/>
                </a:solidFill>
                <a:latin typeface="Arial"/>
                <a:ea typeface="Arial"/>
                <a:cs typeface="Arial"/>
                <a:sym typeface="Arial"/>
              </a:rPr>
              <a:t>Have side effects.</a:t>
            </a:r>
            <a:endParaRPr b="0" i="0" sz="2400" u="none" cap="none" strike="noStrike">
              <a:solidFill>
                <a:schemeClr val="accent1"/>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400"/>
              <a:buFont typeface="Arial"/>
              <a:buChar char="•"/>
            </a:pPr>
            <a:r>
              <a:rPr b="0" i="0" lang="en-US" sz="2400" u="none" cap="none" strike="noStrike">
                <a:solidFill>
                  <a:schemeClr val="accent1"/>
                </a:solidFill>
                <a:latin typeface="Arial"/>
                <a:ea typeface="Arial"/>
                <a:cs typeface="Arial"/>
                <a:sym typeface="Arial"/>
              </a:rPr>
              <a:t>May pose some health risks (rare).</a:t>
            </a:r>
            <a:endParaRPr b="0" i="0" sz="2400" u="none" cap="none" strike="noStrike">
              <a:solidFill>
                <a:schemeClr val="accent1"/>
              </a:solidFill>
              <a:latin typeface="Arial"/>
              <a:ea typeface="Arial"/>
              <a:cs typeface="Arial"/>
              <a:sym typeface="Arial"/>
            </a:endParaRPr>
          </a:p>
        </p:txBody>
      </p:sp>
      <p:sp>
        <p:nvSpPr>
          <p:cNvPr id="1150" name="Google Shape;1150;p139"/>
          <p:cNvSpPr/>
          <p:nvPr/>
        </p:nvSpPr>
        <p:spPr>
          <a:xfrm>
            <a:off x="955878" y="1900826"/>
            <a:ext cx="3932222" cy="3723075"/>
          </a:xfrm>
          <a:prstGeom prst="rect">
            <a:avLst/>
          </a:prstGeom>
          <a:noFill/>
          <a:ln>
            <a:noFill/>
          </a:ln>
        </p:spPr>
        <p:txBody>
          <a:bodyPr anchorCtr="0" anchor="t" bIns="68550" lIns="68550" spcFirstLastPara="1" rIns="68550" wrap="square" tIns="68550">
            <a:noAutofit/>
          </a:bodyPr>
          <a:lstStyle/>
          <a:p>
            <a:pPr indent="-169069" lvl="0" marL="169069" marR="0" rtl="0" algn="l">
              <a:lnSpc>
                <a:spcPct val="95000"/>
              </a:lnSpc>
              <a:spcBef>
                <a:spcPts val="0"/>
              </a:spcBef>
              <a:spcAft>
                <a:spcPts val="0"/>
              </a:spcAft>
              <a:buClr>
                <a:schemeClr val="dk2"/>
              </a:buClr>
              <a:buSzPts val="2400"/>
              <a:buFont typeface="Arial"/>
              <a:buChar char="•"/>
            </a:pPr>
            <a:r>
              <a:rPr b="0" i="0" lang="en-US" sz="2400" u="none" cap="none" strike="noStrike">
                <a:solidFill>
                  <a:schemeClr val="dk2"/>
                </a:solidFill>
                <a:latin typeface="Arial"/>
                <a:ea typeface="Arial"/>
                <a:cs typeface="Arial"/>
                <a:sym typeface="Arial"/>
              </a:rPr>
              <a:t>Safe and more than 99% effective if used correctly.</a:t>
            </a:r>
            <a:endParaRPr b="0" i="0" sz="2400" u="none" cap="none" strike="noStrike">
              <a:solidFill>
                <a:schemeClr val="dk2"/>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n-US" sz="2400" u="none" cap="none" strike="noStrike">
                <a:solidFill>
                  <a:schemeClr val="dk2"/>
                </a:solidFill>
                <a:latin typeface="Arial"/>
                <a:ea typeface="Arial"/>
                <a:cs typeface="Arial"/>
                <a:sym typeface="Arial"/>
              </a:rPr>
              <a:t>Can be stopped at any time.</a:t>
            </a:r>
            <a:endParaRPr b="0" i="0" sz="2400" u="none" cap="none" strike="noStrike">
              <a:solidFill>
                <a:schemeClr val="dk2"/>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n-US" sz="2400" u="none" cap="none" strike="noStrike">
                <a:solidFill>
                  <a:schemeClr val="dk2"/>
                </a:solidFill>
                <a:latin typeface="Arial"/>
                <a:ea typeface="Arial"/>
                <a:cs typeface="Arial"/>
                <a:sym typeface="Arial"/>
              </a:rPr>
              <a:t>No delay in return to fertility.</a:t>
            </a:r>
            <a:endParaRPr b="0" i="0" sz="2400" u="none" cap="none" strike="noStrike">
              <a:solidFill>
                <a:schemeClr val="dk2"/>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n-US" sz="2400" u="none" cap="none" strike="noStrike">
                <a:solidFill>
                  <a:schemeClr val="dk2"/>
                </a:solidFill>
                <a:latin typeface="Arial"/>
                <a:ea typeface="Arial"/>
                <a:cs typeface="Arial"/>
                <a:sym typeface="Arial"/>
              </a:rPr>
              <a:t>Are controlled by the woman.</a:t>
            </a:r>
            <a:endParaRPr b="0" i="0" sz="2400" u="none" cap="none" strike="noStrike">
              <a:solidFill>
                <a:schemeClr val="dk2"/>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n-US" sz="2400" u="none" cap="none" strike="noStrike">
                <a:solidFill>
                  <a:schemeClr val="dk2"/>
                </a:solidFill>
                <a:latin typeface="Arial"/>
                <a:ea typeface="Arial"/>
                <a:cs typeface="Arial"/>
                <a:sym typeface="Arial"/>
              </a:rPr>
              <a:t>Do not interfere with sex.</a:t>
            </a:r>
            <a:endParaRPr b="0" i="0" sz="2400" u="none" cap="none" strike="noStrike">
              <a:solidFill>
                <a:schemeClr val="dk2"/>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n-US" sz="2400" u="none" cap="none" strike="noStrike">
                <a:solidFill>
                  <a:schemeClr val="dk2"/>
                </a:solidFill>
                <a:latin typeface="Arial"/>
                <a:ea typeface="Arial"/>
                <a:cs typeface="Arial"/>
                <a:sym typeface="Arial"/>
              </a:rPr>
              <a:t>May have certain health benefits.</a:t>
            </a:r>
            <a:endParaRPr b="0" i="0" sz="2400" u="none" cap="none" strike="noStrike">
              <a:solidFill>
                <a:schemeClr val="dk2"/>
              </a:solidFill>
              <a:latin typeface="Arial"/>
              <a:ea typeface="Arial"/>
              <a:cs typeface="Arial"/>
              <a:sym typeface="Arial"/>
            </a:endParaRPr>
          </a:p>
        </p:txBody>
      </p:sp>
      <p:sp>
        <p:nvSpPr>
          <p:cNvPr id="1151" name="Google Shape;1151;p139"/>
          <p:cNvSpPr/>
          <p:nvPr/>
        </p:nvSpPr>
        <p:spPr>
          <a:xfrm>
            <a:off x="3361039" y="6363334"/>
            <a:ext cx="5249436" cy="111597"/>
          </a:xfrm>
          <a:prstGeom prst="rect">
            <a:avLst/>
          </a:prstGeom>
          <a:noFill/>
          <a:ln cap="flat" cmpd="sng" w="9525">
            <a:solidFill>
              <a:schemeClr val="lt1"/>
            </a:solidFill>
            <a:prstDash val="solid"/>
            <a:miter lim="8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75"/>
              <a:buFont typeface="Arial"/>
              <a:buNone/>
            </a:pPr>
            <a:r>
              <a:rPr b="0" i="1" lang="en-US" sz="1200" u="none" cap="none" strike="noStrike">
                <a:solidFill>
                  <a:schemeClr val="dk2"/>
                </a:solidFill>
                <a:latin typeface="Arial"/>
                <a:ea typeface="Arial"/>
                <a:cs typeface="Arial"/>
                <a:sym typeface="Arial"/>
              </a:rPr>
              <a:t>Source: Hatcher, 2007; WHO, 2010; CCP and WHO, 2011; Trussell , 2011.</a:t>
            </a:r>
            <a:endParaRPr b="0" i="0" sz="12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40"/>
          <p:cNvSpPr txBox="1"/>
          <p:nvPr/>
        </p:nvSpPr>
        <p:spPr>
          <a:xfrm>
            <a:off x="688930" y="1283307"/>
            <a:ext cx="7928975" cy="2857500"/>
          </a:xfrm>
          <a:prstGeom prst="rect">
            <a:avLst/>
          </a:prstGeom>
          <a:solidFill>
            <a:schemeClr val="lt1"/>
          </a:solidFill>
          <a:ln>
            <a:noFill/>
          </a:ln>
        </p:spPr>
        <p:txBody>
          <a:bodyPr anchorCtr="0" anchor="t" bIns="34275" lIns="68550" spcFirstLastPara="1" rIns="68550" wrap="square" tIns="34275">
            <a:noAutofit/>
          </a:bodyPr>
          <a:lstStyle/>
          <a:p>
            <a:pPr indent="0" lvl="0" marL="0" marR="0" rtl="0" algn="ctr">
              <a:lnSpc>
                <a:spcPct val="95000"/>
              </a:lnSpc>
              <a:spcBef>
                <a:spcPts val="0"/>
              </a:spcBef>
              <a:spcAft>
                <a:spcPts val="0"/>
              </a:spcAft>
              <a:buClr>
                <a:schemeClr val="dk2"/>
              </a:buClr>
              <a:buSzPts val="1800"/>
              <a:buFont typeface="Arial"/>
              <a:buNone/>
            </a:pPr>
            <a:r>
              <a:rPr b="1" i="1" lang="en-US" sz="2400" u="none" cap="none" strike="noStrike">
                <a:solidFill>
                  <a:schemeClr val="accent1"/>
                </a:solidFill>
                <a:latin typeface="Calibri"/>
                <a:ea typeface="Calibri"/>
                <a:cs typeface="Calibri"/>
                <a:sym typeface="Calibri"/>
              </a:rPr>
              <a:t>If a client chooses this method, she may have some side-effects. They are not usually signs of illness.</a:t>
            </a:r>
            <a:endParaRPr b="0" i="0" sz="2400" u="none" cap="none" strike="noStrike">
              <a:solidFill>
                <a:schemeClr val="accent1"/>
              </a:solidFill>
              <a:latin typeface="Calibri"/>
              <a:ea typeface="Calibri"/>
              <a:cs typeface="Calibri"/>
              <a:sym typeface="Calibri"/>
            </a:endParaRPr>
          </a:p>
          <a:p>
            <a:pPr indent="-342900" lvl="0" marL="342900" marR="0" rtl="0" algn="l">
              <a:lnSpc>
                <a:spcPct val="95000"/>
              </a:lnSpc>
              <a:spcBef>
                <a:spcPts val="750"/>
              </a:spcBef>
              <a:spcAft>
                <a:spcPts val="0"/>
              </a:spcAft>
              <a:buClr>
                <a:schemeClr val="dk2"/>
              </a:buClr>
              <a:buSzPts val="2000"/>
              <a:buFont typeface="Arial"/>
              <a:buChar char="•"/>
            </a:pPr>
            <a:r>
              <a:rPr b="0" i="0" lang="en-US" sz="2400" u="none" cap="none" strike="noStrike">
                <a:solidFill>
                  <a:schemeClr val="dk2"/>
                </a:solidFill>
                <a:latin typeface="Calibri"/>
                <a:ea typeface="Calibri"/>
                <a:cs typeface="Calibri"/>
                <a:sym typeface="Calibri"/>
              </a:rPr>
              <a:t>Many users do not have any side-effects.</a:t>
            </a:r>
            <a:endParaRPr b="0" i="0" sz="2400" u="none" cap="none" strike="noStrike">
              <a:solidFill>
                <a:srgbClr val="000000"/>
              </a:solidFill>
              <a:latin typeface="Calibri"/>
              <a:ea typeface="Calibri"/>
              <a:cs typeface="Calibri"/>
              <a:sym typeface="Calibri"/>
            </a:endParaRPr>
          </a:p>
          <a:p>
            <a:pPr indent="-342900" lvl="0" marL="342900" marR="0" rtl="0" algn="l">
              <a:lnSpc>
                <a:spcPct val="95000"/>
              </a:lnSpc>
              <a:spcBef>
                <a:spcPts val="750"/>
              </a:spcBef>
              <a:spcAft>
                <a:spcPts val="0"/>
              </a:spcAft>
              <a:buClr>
                <a:schemeClr val="dk2"/>
              </a:buClr>
              <a:buSzPts val="2000"/>
              <a:buFont typeface="Arial"/>
              <a:buChar char="•"/>
            </a:pPr>
            <a:r>
              <a:rPr b="0" i="0" lang="en-US" sz="2400" u="none" cap="none" strike="noStrike">
                <a:solidFill>
                  <a:schemeClr val="dk2"/>
                </a:solidFill>
                <a:latin typeface="Calibri"/>
                <a:ea typeface="Calibri"/>
                <a:cs typeface="Calibri"/>
                <a:sym typeface="Calibri"/>
              </a:rPr>
              <a:t>Side-effects often go away after a few months and are not harmful.</a:t>
            </a:r>
            <a:endParaRPr b="0" i="0" sz="2400" u="none" cap="none" strike="noStrike">
              <a:solidFill>
                <a:schemeClr val="dk2"/>
              </a:solidFill>
              <a:latin typeface="Calibri"/>
              <a:ea typeface="Calibri"/>
              <a:cs typeface="Calibri"/>
              <a:sym typeface="Calibri"/>
            </a:endParaRPr>
          </a:p>
          <a:p>
            <a:pPr indent="-342900" lvl="0" marL="342900" marR="0" rtl="0" algn="l">
              <a:lnSpc>
                <a:spcPct val="95000"/>
              </a:lnSpc>
              <a:spcBef>
                <a:spcPts val="750"/>
              </a:spcBef>
              <a:spcAft>
                <a:spcPts val="0"/>
              </a:spcAft>
              <a:buClr>
                <a:schemeClr val="dk2"/>
              </a:buClr>
              <a:buSzPts val="2000"/>
              <a:buFont typeface="Arial"/>
              <a:buChar char="•"/>
            </a:pPr>
            <a:r>
              <a:rPr b="1" i="0" lang="en-US" sz="2400" u="none" cap="none" strike="noStrike">
                <a:solidFill>
                  <a:schemeClr val="dk2"/>
                </a:solidFill>
                <a:latin typeface="Calibri"/>
                <a:ea typeface="Calibri"/>
                <a:cs typeface="Calibri"/>
                <a:sym typeface="Calibri"/>
              </a:rPr>
              <a:t>Most common slide effects:</a:t>
            </a:r>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n-US" sz="2400" u="none" cap="none" strike="noStrike">
                <a:solidFill>
                  <a:schemeClr val="dk2"/>
                </a:solidFill>
                <a:latin typeface="Calibri"/>
                <a:ea typeface="Calibri"/>
                <a:cs typeface="Calibri"/>
                <a:sym typeface="Calibri"/>
              </a:rPr>
              <a:t>Nausea (upset stomach)</a:t>
            </a:r>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n-US" sz="2400" u="none" cap="none" strike="noStrike">
                <a:solidFill>
                  <a:schemeClr val="dk2"/>
                </a:solidFill>
                <a:latin typeface="Calibri"/>
                <a:ea typeface="Calibri"/>
                <a:cs typeface="Calibri"/>
                <a:sym typeface="Calibri"/>
              </a:rPr>
              <a:t>Changes in bleeding patterns (lighter, irregular, infrequent or no monthly bleeding)</a:t>
            </a:r>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n-US" sz="2400" u="none" cap="none" strike="noStrike">
                <a:solidFill>
                  <a:schemeClr val="dk2"/>
                </a:solidFill>
                <a:latin typeface="Calibri"/>
                <a:ea typeface="Calibri"/>
                <a:cs typeface="Calibri"/>
                <a:sym typeface="Calibri"/>
              </a:rPr>
              <a:t>Mood changes or headaches</a:t>
            </a:r>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n-US" sz="2400" u="none" cap="none" strike="noStrike">
                <a:solidFill>
                  <a:schemeClr val="dk2"/>
                </a:solidFill>
                <a:latin typeface="Calibri"/>
                <a:ea typeface="Calibri"/>
                <a:cs typeface="Calibri"/>
                <a:sym typeface="Calibri"/>
              </a:rPr>
              <a:t>Tender breasts</a:t>
            </a:r>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n-US" sz="2400" u="none" cap="none" strike="noStrike">
                <a:solidFill>
                  <a:schemeClr val="dk2"/>
                </a:solidFill>
                <a:latin typeface="Calibri"/>
                <a:ea typeface="Calibri"/>
                <a:cs typeface="Calibri"/>
                <a:sym typeface="Calibri"/>
              </a:rPr>
              <a:t>Dizziness</a:t>
            </a:r>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n-US" sz="2400" u="none" cap="none" strike="noStrike">
                <a:solidFill>
                  <a:schemeClr val="dk2"/>
                </a:solidFill>
                <a:latin typeface="Calibri"/>
                <a:ea typeface="Calibri"/>
                <a:cs typeface="Calibri"/>
                <a:sym typeface="Calibri"/>
              </a:rPr>
              <a:t>Slight weight gain or loss</a:t>
            </a:r>
            <a:endParaRPr b="0" i="0" sz="2400" u="none" cap="none" strike="noStrike">
              <a:solidFill>
                <a:srgbClr val="000000"/>
              </a:solidFill>
              <a:latin typeface="Calibri"/>
              <a:ea typeface="Calibri"/>
              <a:cs typeface="Calibri"/>
              <a:sym typeface="Calibri"/>
            </a:endParaRPr>
          </a:p>
          <a:p>
            <a:pPr indent="-228600" lvl="0" marL="342900" marR="0" rtl="0" algn="l">
              <a:lnSpc>
                <a:spcPct val="100000"/>
              </a:lnSpc>
              <a:spcBef>
                <a:spcPts val="0"/>
              </a:spcBef>
              <a:spcAft>
                <a:spcPts val="0"/>
              </a:spcAft>
              <a:buClr>
                <a:schemeClr val="dk2"/>
              </a:buClr>
              <a:buSzPts val="1800"/>
              <a:buFont typeface="Arial"/>
              <a:buNone/>
            </a:pPr>
            <a:r>
              <a:t/>
            </a:r>
            <a:endParaRPr b="0" i="0" sz="18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2"/>
              </a:buClr>
              <a:buSzPts val="1800"/>
              <a:buFont typeface="Arial"/>
              <a:buNone/>
            </a:pPr>
            <a:r>
              <a:t/>
            </a:r>
            <a:endParaRPr b="0" i="0" sz="2400" u="none" cap="none" strike="noStrike">
              <a:solidFill>
                <a:srgbClr val="000000"/>
              </a:solidFill>
              <a:latin typeface="Arial"/>
              <a:ea typeface="Arial"/>
              <a:cs typeface="Arial"/>
              <a:sym typeface="Arial"/>
            </a:endParaRPr>
          </a:p>
        </p:txBody>
      </p:sp>
      <p:sp>
        <p:nvSpPr>
          <p:cNvPr id="1157" name="Google Shape;1157;p140"/>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b="1" i="0" lang="en-US" sz="4400">
                <a:solidFill>
                  <a:srgbClr val="506687"/>
                </a:solidFill>
                <a:latin typeface="Arial"/>
                <a:ea typeface="Arial"/>
                <a:cs typeface="Arial"/>
                <a:sym typeface="Arial"/>
              </a:rPr>
              <a:t>Possible Side Effects of COCs</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41"/>
          <p:cNvSpPr txBox="1"/>
          <p:nvPr>
            <p:ph idx="4294967295" type="title"/>
          </p:nvPr>
        </p:nvSpPr>
        <p:spPr>
          <a:xfrm>
            <a:off x="368401" y="714025"/>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n-US" sz="4400">
                <a:solidFill>
                  <a:srgbClr val="506687"/>
                </a:solidFill>
                <a:latin typeface="Calibri"/>
                <a:ea typeface="Calibri"/>
                <a:cs typeface="Calibri"/>
                <a:sym typeface="Calibri"/>
              </a:rPr>
              <a:t>Who Can and Cannot Use COCs</a:t>
            </a:r>
            <a:endParaRPr/>
          </a:p>
        </p:txBody>
      </p:sp>
      <p:sp>
        <p:nvSpPr>
          <p:cNvPr id="1163" name="Google Shape;1163;p141"/>
          <p:cNvSpPr txBox="1"/>
          <p:nvPr/>
        </p:nvSpPr>
        <p:spPr>
          <a:xfrm>
            <a:off x="978532" y="2132820"/>
            <a:ext cx="7009338" cy="280076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Most people can safety use the pill</a:t>
            </a:r>
            <a:endParaRPr/>
          </a:p>
          <a:p>
            <a:pPr indent="-457200" lvl="0" marL="457200" marR="0" rtl="0" algn="l">
              <a:lnSpc>
                <a:spcPct val="100000"/>
              </a:lnSpc>
              <a:spcBef>
                <a:spcPts val="0"/>
              </a:spcBef>
              <a:spcAft>
                <a:spcPts val="0"/>
              </a:spcAft>
              <a:buClr>
                <a:schemeClr val="dk2"/>
              </a:buClr>
              <a:buSzPts val="2800"/>
              <a:buFont typeface="Arial"/>
              <a:buChar char="•"/>
            </a:pPr>
            <a:r>
              <a:rPr b="0" i="0" lang="en-US" sz="2800" u="none" cap="none" strike="noStrike">
                <a:solidFill>
                  <a:schemeClr val="dk2"/>
                </a:solidFill>
                <a:latin typeface="Calibri"/>
                <a:ea typeface="Calibri"/>
                <a:cs typeface="Calibri"/>
                <a:sym typeface="Calibri"/>
              </a:rPr>
              <a:t>People usually </a:t>
            </a:r>
            <a:r>
              <a:rPr b="1" i="0" lang="en-US" sz="2800" u="none" cap="none" strike="noStrike">
                <a:solidFill>
                  <a:schemeClr val="accent1"/>
                </a:solidFill>
                <a:latin typeface="Calibri"/>
                <a:ea typeface="Calibri"/>
                <a:cs typeface="Calibri"/>
                <a:sym typeface="Calibri"/>
              </a:rPr>
              <a:t>cannot</a:t>
            </a:r>
            <a:r>
              <a:rPr b="0" i="0" lang="en-US" sz="2800" u="none" cap="none" strike="noStrike">
                <a:solidFill>
                  <a:schemeClr val="dk2"/>
                </a:solidFill>
                <a:latin typeface="Calibri"/>
                <a:ea typeface="Calibri"/>
                <a:cs typeface="Calibri"/>
                <a:sym typeface="Calibri"/>
              </a:rPr>
              <a:t> use the pill if they: </a:t>
            </a:r>
            <a:endParaRPr/>
          </a:p>
          <a:p>
            <a:pPr indent="-457200" lvl="5" marL="1371600" marR="0" rtl="0" algn="l">
              <a:lnSpc>
                <a:spcPct val="100000"/>
              </a:lnSpc>
              <a:spcBef>
                <a:spcPts val="0"/>
              </a:spcBef>
              <a:spcAft>
                <a:spcPts val="0"/>
              </a:spcAft>
              <a:buClr>
                <a:schemeClr val="dk2"/>
              </a:buClr>
              <a:buSzPts val="2400"/>
              <a:buFont typeface="Courier New"/>
              <a:buChar char="o"/>
            </a:pPr>
            <a:r>
              <a:rPr b="0" i="0" lang="en-US" sz="2400" u="none" cap="none" strike="noStrike">
                <a:solidFill>
                  <a:schemeClr val="dk2"/>
                </a:solidFill>
                <a:latin typeface="Calibri"/>
                <a:ea typeface="Calibri"/>
                <a:cs typeface="Calibri"/>
                <a:sym typeface="Calibri"/>
              </a:rPr>
              <a:t>Have high blood pressure</a:t>
            </a:r>
            <a:endParaRPr/>
          </a:p>
          <a:p>
            <a:pPr indent="-457200" lvl="5" marL="1371600" marR="0" rtl="0" algn="l">
              <a:lnSpc>
                <a:spcPct val="100000"/>
              </a:lnSpc>
              <a:spcBef>
                <a:spcPts val="0"/>
              </a:spcBef>
              <a:spcAft>
                <a:spcPts val="0"/>
              </a:spcAft>
              <a:buClr>
                <a:schemeClr val="dk2"/>
              </a:buClr>
              <a:buSzPts val="2400"/>
              <a:buFont typeface="Courier New"/>
              <a:buChar char="o"/>
            </a:pPr>
            <a:r>
              <a:rPr b="0" i="0" lang="en-US" sz="2400" u="none" cap="none" strike="noStrike">
                <a:solidFill>
                  <a:schemeClr val="dk2"/>
                </a:solidFill>
                <a:latin typeface="Calibri"/>
                <a:ea typeface="Calibri"/>
                <a:cs typeface="Calibri"/>
                <a:sym typeface="Calibri"/>
              </a:rPr>
              <a:t>Have given birth in the last 3 weeks</a:t>
            </a:r>
            <a:endParaRPr/>
          </a:p>
          <a:p>
            <a:pPr indent="-457200" lvl="5" marL="1371600" marR="0" rtl="0" algn="l">
              <a:lnSpc>
                <a:spcPct val="100000"/>
              </a:lnSpc>
              <a:spcBef>
                <a:spcPts val="0"/>
              </a:spcBef>
              <a:spcAft>
                <a:spcPts val="0"/>
              </a:spcAft>
              <a:buClr>
                <a:schemeClr val="dk2"/>
              </a:buClr>
              <a:buSzPts val="2400"/>
              <a:buFont typeface="Courier New"/>
              <a:buChar char="o"/>
            </a:pPr>
            <a:r>
              <a:rPr b="0" i="0" lang="en-US" sz="2400" u="none" cap="none" strike="noStrike">
                <a:solidFill>
                  <a:schemeClr val="dk2"/>
                </a:solidFill>
                <a:latin typeface="Calibri"/>
                <a:ea typeface="Calibri"/>
                <a:cs typeface="Calibri"/>
                <a:sym typeface="Calibri"/>
              </a:rPr>
              <a:t>Been breast feeding &lt;6 months</a:t>
            </a:r>
            <a:endParaRPr/>
          </a:p>
          <a:p>
            <a:pPr indent="-457200" lvl="5" marL="1371600" marR="0" rtl="0" algn="l">
              <a:lnSpc>
                <a:spcPct val="100000"/>
              </a:lnSpc>
              <a:spcBef>
                <a:spcPts val="0"/>
              </a:spcBef>
              <a:spcAft>
                <a:spcPts val="0"/>
              </a:spcAft>
              <a:buClr>
                <a:schemeClr val="dk2"/>
              </a:buClr>
              <a:buSzPts val="2400"/>
              <a:buFont typeface="Courier New"/>
              <a:buChar char="o"/>
            </a:pPr>
            <a:r>
              <a:rPr b="0" i="0" lang="en-US" sz="2400" u="none" cap="none" strike="noStrike">
                <a:solidFill>
                  <a:schemeClr val="dk2"/>
                </a:solidFill>
                <a:latin typeface="Calibri"/>
                <a:ea typeface="Calibri"/>
                <a:cs typeface="Calibri"/>
                <a:sym typeface="Calibri"/>
              </a:rPr>
              <a:t>May be pregnant</a:t>
            </a:r>
            <a:endParaRPr/>
          </a:p>
          <a:p>
            <a:pPr indent="-457200" lvl="5" marL="1371600" marR="0" rtl="0" algn="l">
              <a:lnSpc>
                <a:spcPct val="100000"/>
              </a:lnSpc>
              <a:spcBef>
                <a:spcPts val="0"/>
              </a:spcBef>
              <a:spcAft>
                <a:spcPts val="0"/>
              </a:spcAft>
              <a:buClr>
                <a:schemeClr val="dk2"/>
              </a:buClr>
              <a:buSzPts val="2400"/>
              <a:buFont typeface="Courier New"/>
              <a:buChar char="o"/>
            </a:pPr>
            <a:r>
              <a:rPr b="0" i="0" lang="en-US" sz="2400" u="none" cap="none" strike="noStrike">
                <a:solidFill>
                  <a:schemeClr val="dk2"/>
                </a:solidFill>
                <a:latin typeface="Calibri"/>
                <a:ea typeface="Calibri"/>
                <a:cs typeface="Calibri"/>
                <a:sym typeface="Calibri"/>
              </a:rPr>
              <a:t>Have other serious health conditions</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42"/>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300"/>
              <a:buNone/>
            </a:pPr>
            <a:r>
              <a:rPr b="1" i="0" lang="en-US" sz="4400">
                <a:solidFill>
                  <a:srgbClr val="506687"/>
                </a:solidFill>
                <a:latin typeface="Calibri"/>
                <a:ea typeface="Calibri"/>
                <a:cs typeface="Calibri"/>
                <a:sym typeface="Calibri"/>
              </a:rPr>
              <a:t>Missed Pills Instructions</a:t>
            </a:r>
            <a:endParaRPr/>
          </a:p>
        </p:txBody>
      </p:sp>
      <p:sp>
        <p:nvSpPr>
          <p:cNvPr id="1169" name="Google Shape;1169;p142"/>
          <p:cNvSpPr txBox="1"/>
          <p:nvPr>
            <p:ph idx="4294967295" type="body"/>
          </p:nvPr>
        </p:nvSpPr>
        <p:spPr>
          <a:xfrm>
            <a:off x="751562" y="1477145"/>
            <a:ext cx="7440460" cy="4059998"/>
          </a:xfrm>
          <a:prstGeom prst="rect">
            <a:avLst/>
          </a:prstGeom>
          <a:solidFill>
            <a:schemeClr val="lt1"/>
          </a:solid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dk2"/>
              </a:buClr>
              <a:buSzPts val="2200"/>
              <a:buNone/>
            </a:pPr>
            <a:r>
              <a:rPr b="1" i="0" lang="en-US" u="none" cap="none" strike="noStrike">
                <a:solidFill>
                  <a:schemeClr val="dk2"/>
                </a:solidFill>
                <a:latin typeface="Calibri"/>
                <a:ea typeface="Calibri"/>
                <a:cs typeface="Calibri"/>
                <a:sym typeface="Calibri"/>
              </a:rPr>
              <a:t>Miss 1 or 2 active pills in a row or start a pack 1 or 2 days late:</a:t>
            </a:r>
            <a:endParaRPr b="0" i="0" u="none" cap="none" strike="noStrike">
              <a:solidFill>
                <a:schemeClr val="dk2"/>
              </a:solidFill>
              <a:latin typeface="Calibri"/>
              <a:ea typeface="Calibri"/>
              <a:cs typeface="Calibri"/>
              <a:sym typeface="Calibri"/>
            </a:endParaRPr>
          </a:p>
          <a:p>
            <a:pPr indent="-342900" lvl="1" marL="685801" marR="0" rtl="0" algn="l">
              <a:lnSpc>
                <a:spcPct val="90000"/>
              </a:lnSpc>
              <a:spcBef>
                <a:spcPts val="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Always take a pill as soon as possible</a:t>
            </a:r>
            <a:endParaRPr b="0" i="0" sz="2400" u="none" cap="none" strike="noStrike">
              <a:solidFill>
                <a:schemeClr val="dk2"/>
              </a:solidFill>
              <a:latin typeface="Calibri"/>
              <a:ea typeface="Calibri"/>
              <a:cs typeface="Calibri"/>
              <a:sym typeface="Calibri"/>
            </a:endParaRPr>
          </a:p>
          <a:p>
            <a:pPr indent="-342900" lvl="1" marL="685801" marR="0" rtl="0" algn="l">
              <a:lnSpc>
                <a:spcPct val="90000"/>
              </a:lnSpc>
              <a:spcBef>
                <a:spcPts val="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Continue to take one pill every day</a:t>
            </a:r>
            <a:endParaRPr b="0" i="0" sz="2400" u="none" cap="none" strike="noStrike">
              <a:solidFill>
                <a:schemeClr val="dk2"/>
              </a:solidFill>
              <a:latin typeface="Calibri"/>
              <a:ea typeface="Calibri"/>
              <a:cs typeface="Calibri"/>
              <a:sym typeface="Calibri"/>
            </a:endParaRPr>
          </a:p>
          <a:p>
            <a:pPr indent="-342900" lvl="1" marL="685801" marR="0" rtl="0" algn="l">
              <a:lnSpc>
                <a:spcPct val="90000"/>
              </a:lnSpc>
              <a:spcBef>
                <a:spcPts val="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No need for additional protection</a:t>
            </a:r>
            <a:endParaRPr sz="2400">
              <a:solidFill>
                <a:schemeClr val="dk2"/>
              </a:solidFill>
              <a:latin typeface="Calibri"/>
              <a:ea typeface="Calibri"/>
              <a:cs typeface="Calibri"/>
              <a:sym typeface="Calibri"/>
            </a:endParaRPr>
          </a:p>
          <a:p>
            <a:pPr indent="-203200" lvl="1" marL="685801" marR="0" rtl="0" algn="l">
              <a:lnSpc>
                <a:spcPct val="90000"/>
              </a:lnSpc>
              <a:spcBef>
                <a:spcPts val="1800"/>
              </a:spcBef>
              <a:spcAft>
                <a:spcPts val="0"/>
              </a:spcAft>
              <a:buClr>
                <a:schemeClr val="dk2"/>
              </a:buClr>
              <a:buSzPts val="2200"/>
              <a:buFont typeface="Arial"/>
              <a:buNone/>
            </a:pPr>
            <a:r>
              <a:t/>
            </a:r>
            <a:endParaRPr b="0" i="0" sz="2400" u="none" cap="none" strike="noStrike">
              <a:solidFill>
                <a:schemeClr val="dk2"/>
              </a:solidFill>
              <a:latin typeface="Calibri"/>
              <a:ea typeface="Calibri"/>
              <a:cs typeface="Calibri"/>
              <a:sym typeface="Calibri"/>
            </a:endParaRPr>
          </a:p>
          <a:p>
            <a:pPr indent="0" lvl="1" marL="0" marR="0" rtl="0" algn="l">
              <a:lnSpc>
                <a:spcPct val="90000"/>
              </a:lnSpc>
              <a:spcBef>
                <a:spcPts val="330"/>
              </a:spcBef>
              <a:spcAft>
                <a:spcPts val="0"/>
              </a:spcAft>
              <a:buClr>
                <a:schemeClr val="dk2"/>
              </a:buClr>
              <a:buSzPts val="2200"/>
              <a:buNone/>
            </a:pPr>
            <a:r>
              <a:rPr b="1" i="0" lang="en-US" sz="2400" u="none" cap="none" strike="noStrike">
                <a:solidFill>
                  <a:schemeClr val="dk2"/>
                </a:solidFill>
                <a:latin typeface="Calibri"/>
                <a:ea typeface="Calibri"/>
                <a:cs typeface="Calibri"/>
                <a:sym typeface="Calibri"/>
              </a:rPr>
              <a:t>Miss 3 or more active pills in a row (1 or 2 week) or start a pack 3 or more days late:</a:t>
            </a:r>
            <a:endParaRPr b="0" i="0" sz="2400" u="none" cap="none" strike="noStrike">
              <a:solidFill>
                <a:schemeClr val="dk2"/>
              </a:solidFill>
              <a:latin typeface="Calibri"/>
              <a:ea typeface="Calibri"/>
              <a:cs typeface="Calibri"/>
              <a:sym typeface="Calibri"/>
            </a:endParaRPr>
          </a:p>
          <a:p>
            <a:pPr indent="-342900" lvl="2" marL="642938" marR="0" rtl="0" algn="l">
              <a:lnSpc>
                <a:spcPct val="90000"/>
              </a:lnSpc>
              <a:spcBef>
                <a:spcPts val="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Always take a pill as soon as possible</a:t>
            </a:r>
            <a:endParaRPr b="0" i="0" sz="2400" u="none" cap="none" strike="noStrike">
              <a:solidFill>
                <a:schemeClr val="dk2"/>
              </a:solidFill>
              <a:latin typeface="Calibri"/>
              <a:ea typeface="Calibri"/>
              <a:cs typeface="Calibri"/>
              <a:sym typeface="Calibri"/>
            </a:endParaRPr>
          </a:p>
          <a:p>
            <a:pPr indent="-342900" lvl="2" marL="642938" marR="0" rtl="0" algn="l">
              <a:lnSpc>
                <a:spcPct val="90000"/>
              </a:lnSpc>
              <a:spcBef>
                <a:spcPts val="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Take a pill as soon as possible, continue taking 1 pill each day, and use condoms or avoid sex for the next 7 days</a:t>
            </a:r>
            <a:endParaRPr b="0" i="0" sz="2400" u="none" cap="none" strike="noStrike">
              <a:solidFill>
                <a:schemeClr val="dk2"/>
              </a:solidFill>
              <a:latin typeface="Calibri"/>
              <a:ea typeface="Calibri"/>
              <a:cs typeface="Calibri"/>
              <a:sym typeface="Calibri"/>
            </a:endParaRPr>
          </a:p>
          <a:p>
            <a:pPr indent="0" lvl="1" marL="0" marR="0" rtl="0" algn="l">
              <a:lnSpc>
                <a:spcPct val="90000"/>
              </a:lnSpc>
              <a:spcBef>
                <a:spcPts val="330"/>
              </a:spcBef>
              <a:spcAft>
                <a:spcPts val="0"/>
              </a:spcAft>
              <a:buClr>
                <a:srgbClr val="000000"/>
              </a:buClr>
              <a:buSzPts val="1650"/>
              <a:buFont typeface="Arial"/>
              <a:buNone/>
            </a:pPr>
            <a:r>
              <a:t/>
            </a:r>
            <a:endParaRPr b="0" i="0" sz="1650" u="none" cap="none" strike="noStrike">
              <a:solidFill>
                <a:srgbClr val="000000"/>
              </a:solidFill>
              <a:latin typeface="Arial"/>
              <a:ea typeface="Arial"/>
              <a:cs typeface="Arial"/>
              <a:sym typeface="Arial"/>
            </a:endParaRPr>
          </a:p>
          <a:p>
            <a:pPr indent="0" lvl="1" marL="0" marR="0" rtl="0" algn="l">
              <a:lnSpc>
                <a:spcPct val="90000"/>
              </a:lnSpc>
              <a:spcBef>
                <a:spcPts val="330"/>
              </a:spcBef>
              <a:spcAft>
                <a:spcPts val="0"/>
              </a:spcAft>
              <a:buClr>
                <a:srgbClr val="000000"/>
              </a:buClr>
              <a:buSzPts val="1650"/>
              <a:buFont typeface="Arial"/>
              <a:buNone/>
            </a:pPr>
            <a:r>
              <a:t/>
            </a:r>
            <a:endParaRPr b="0" i="0" sz="165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43"/>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300"/>
              <a:buNone/>
            </a:pPr>
            <a:r>
              <a:rPr b="1" i="0" lang="en-US" sz="4400">
                <a:solidFill>
                  <a:srgbClr val="506687"/>
                </a:solidFill>
                <a:latin typeface="Calibri"/>
                <a:ea typeface="Calibri"/>
                <a:cs typeface="Calibri"/>
                <a:sym typeface="Calibri"/>
              </a:rPr>
              <a:t>Missed Pills Instructions Cont</a:t>
            </a:r>
            <a:r>
              <a:rPr lang="en-US" sz="4400">
                <a:solidFill>
                  <a:srgbClr val="506687"/>
                </a:solidFill>
                <a:latin typeface="Calibri"/>
                <a:ea typeface="Calibri"/>
                <a:cs typeface="Calibri"/>
                <a:sym typeface="Calibri"/>
              </a:rPr>
              <a:t>.</a:t>
            </a:r>
            <a:endParaRPr/>
          </a:p>
        </p:txBody>
      </p:sp>
      <p:sp>
        <p:nvSpPr>
          <p:cNvPr id="1175" name="Google Shape;1175;p143"/>
          <p:cNvSpPr txBox="1"/>
          <p:nvPr>
            <p:ph idx="4294967295" type="body"/>
          </p:nvPr>
        </p:nvSpPr>
        <p:spPr>
          <a:xfrm>
            <a:off x="1143000" y="1527249"/>
            <a:ext cx="7287016" cy="4258848"/>
          </a:xfrm>
          <a:prstGeom prst="rect">
            <a:avLst/>
          </a:prstGeom>
          <a:solidFill>
            <a:schemeClr val="lt1"/>
          </a:solidFill>
          <a:ln>
            <a:noFill/>
          </a:ln>
        </p:spPr>
        <p:txBody>
          <a:bodyPr anchorCtr="0" anchor="t" bIns="34275" lIns="68550" spcFirstLastPara="1" rIns="68550" wrap="square" tIns="34275">
            <a:noAutofit/>
          </a:bodyPr>
          <a:lstStyle/>
          <a:p>
            <a:pPr indent="0" lvl="0" marL="0" marR="0" rtl="0" algn="l">
              <a:lnSpc>
                <a:spcPct val="90000"/>
              </a:lnSpc>
              <a:spcBef>
                <a:spcPts val="390"/>
              </a:spcBef>
              <a:spcAft>
                <a:spcPts val="0"/>
              </a:spcAft>
              <a:buClr>
                <a:srgbClr val="FF3300"/>
              </a:buClr>
              <a:buSzPts val="2600"/>
              <a:buNone/>
            </a:pPr>
            <a:r>
              <a:rPr b="1" i="0" lang="en-US" u="none" cap="none" strike="noStrike">
                <a:solidFill>
                  <a:schemeClr val="dk2"/>
                </a:solidFill>
                <a:latin typeface="Calibri"/>
                <a:ea typeface="Calibri"/>
                <a:cs typeface="Calibri"/>
                <a:sym typeface="Calibri"/>
              </a:rPr>
              <a:t>Miss 3 or more active pills in a row in 3</a:t>
            </a:r>
            <a:r>
              <a:rPr b="1" baseline="30000" i="0" lang="en-US" u="none" cap="none" strike="noStrike">
                <a:solidFill>
                  <a:schemeClr val="dk2"/>
                </a:solidFill>
                <a:latin typeface="Calibri"/>
                <a:ea typeface="Calibri"/>
                <a:cs typeface="Calibri"/>
                <a:sym typeface="Calibri"/>
              </a:rPr>
              <a:t>rd</a:t>
            </a:r>
            <a:r>
              <a:rPr b="1" i="0" lang="en-US" u="none" cap="none" strike="noStrike">
                <a:solidFill>
                  <a:schemeClr val="dk2"/>
                </a:solidFill>
                <a:latin typeface="Calibri"/>
                <a:ea typeface="Calibri"/>
                <a:cs typeface="Calibri"/>
                <a:sym typeface="Calibri"/>
              </a:rPr>
              <a:t> week </a:t>
            </a:r>
            <a:endParaRPr b="0" i="0" u="none" cap="none" strike="noStrike">
              <a:solidFill>
                <a:schemeClr val="dk2"/>
              </a:solidFill>
              <a:latin typeface="Calibri"/>
              <a:ea typeface="Calibri"/>
              <a:cs typeface="Calibri"/>
              <a:sym typeface="Calibri"/>
            </a:endParaRPr>
          </a:p>
          <a:p>
            <a:pPr indent="-342900" lvl="2" marL="685800" marR="0" rtl="0" algn="l">
              <a:lnSpc>
                <a:spcPct val="90000"/>
              </a:lnSpc>
              <a:spcBef>
                <a:spcPts val="33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Always take a hormonal pill as soon as possible</a:t>
            </a:r>
            <a:endParaRPr b="0" i="0" sz="2400" u="none" cap="none" strike="noStrike">
              <a:solidFill>
                <a:schemeClr val="dk2"/>
              </a:solidFill>
              <a:latin typeface="Calibri"/>
              <a:ea typeface="Calibri"/>
              <a:cs typeface="Calibri"/>
              <a:sym typeface="Calibri"/>
            </a:endParaRPr>
          </a:p>
          <a:p>
            <a:pPr indent="-342900" lvl="2" marL="685800" marR="0" rtl="0" algn="l">
              <a:lnSpc>
                <a:spcPct val="90000"/>
              </a:lnSpc>
              <a:spcBef>
                <a:spcPts val="33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Finish all hormonal pills in the pack. Throw away the 7 non-hormonal (brown pills) in the last row</a:t>
            </a:r>
            <a:endParaRPr b="0" i="0" sz="2400" u="none" cap="none" strike="noStrike">
              <a:solidFill>
                <a:schemeClr val="dk2"/>
              </a:solidFill>
              <a:latin typeface="Calibri"/>
              <a:ea typeface="Calibri"/>
              <a:cs typeface="Calibri"/>
              <a:sym typeface="Calibri"/>
            </a:endParaRPr>
          </a:p>
          <a:p>
            <a:pPr indent="-342900" lvl="2" marL="685800" marR="0" rtl="0" algn="l">
              <a:lnSpc>
                <a:spcPct val="90000"/>
              </a:lnSpc>
              <a:spcBef>
                <a:spcPts val="33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Start a new pack the next day</a:t>
            </a:r>
            <a:endParaRPr b="0" i="0" sz="2400" u="none" cap="none" strike="noStrike">
              <a:solidFill>
                <a:schemeClr val="dk2"/>
              </a:solidFill>
              <a:latin typeface="Calibri"/>
              <a:ea typeface="Calibri"/>
              <a:cs typeface="Calibri"/>
              <a:sym typeface="Calibri"/>
            </a:endParaRPr>
          </a:p>
          <a:p>
            <a:pPr indent="-342900" lvl="2" marL="685800" marR="0" rtl="0" algn="l">
              <a:lnSpc>
                <a:spcPct val="90000"/>
              </a:lnSpc>
              <a:spcBef>
                <a:spcPts val="33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Use a backup method for the next 7 days</a:t>
            </a:r>
            <a:endParaRPr b="0" i="0" sz="2400" u="none" cap="none" strike="noStrike">
              <a:solidFill>
                <a:schemeClr val="dk2"/>
              </a:solidFill>
              <a:latin typeface="Calibri"/>
              <a:ea typeface="Calibri"/>
              <a:cs typeface="Calibri"/>
              <a:sym typeface="Calibri"/>
            </a:endParaRPr>
          </a:p>
          <a:p>
            <a:pPr indent="-342900" lvl="2" marL="685800" marR="0" rtl="0" algn="l">
              <a:lnSpc>
                <a:spcPct val="90000"/>
              </a:lnSpc>
              <a:spcBef>
                <a:spcPts val="33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If client has had sex in the past 5 days, she can consider ECPs</a:t>
            </a:r>
            <a:endParaRPr b="0" i="0" sz="2400" u="none" cap="none" strike="noStrike">
              <a:solidFill>
                <a:schemeClr val="dk2"/>
              </a:solidFill>
              <a:latin typeface="Calibri"/>
              <a:ea typeface="Calibri"/>
              <a:cs typeface="Calibri"/>
              <a:sym typeface="Calibri"/>
            </a:endParaRPr>
          </a:p>
          <a:p>
            <a:pPr indent="-238125" lvl="2" marL="685800" marR="0" rtl="0" algn="l">
              <a:lnSpc>
                <a:spcPct val="90000"/>
              </a:lnSpc>
              <a:spcBef>
                <a:spcPts val="330"/>
              </a:spcBef>
              <a:spcAft>
                <a:spcPts val="0"/>
              </a:spcAft>
              <a:buClr>
                <a:schemeClr val="dk2"/>
              </a:buClr>
              <a:buSzPts val="1650"/>
              <a:buFont typeface="Arial"/>
              <a:buNone/>
            </a:pPr>
            <a:r>
              <a:t/>
            </a:r>
            <a:endParaRPr b="0" i="0" sz="2400" u="none" cap="none" strike="noStrike">
              <a:solidFill>
                <a:schemeClr val="dk2"/>
              </a:solidFill>
              <a:latin typeface="Calibri"/>
              <a:ea typeface="Calibri"/>
              <a:cs typeface="Calibri"/>
              <a:sym typeface="Calibri"/>
            </a:endParaRPr>
          </a:p>
          <a:p>
            <a:pPr indent="0" lvl="1" marL="0" marR="0" rtl="0" algn="l">
              <a:lnSpc>
                <a:spcPct val="90000"/>
              </a:lnSpc>
              <a:spcBef>
                <a:spcPts val="390"/>
              </a:spcBef>
              <a:spcAft>
                <a:spcPts val="0"/>
              </a:spcAft>
              <a:buClr>
                <a:schemeClr val="dk2"/>
              </a:buClr>
              <a:buSzPts val="2600"/>
              <a:buNone/>
            </a:pPr>
            <a:r>
              <a:rPr b="1" i="0" lang="en-US" sz="2400" u="none" cap="none" strike="noStrike">
                <a:solidFill>
                  <a:schemeClr val="dk2"/>
                </a:solidFill>
                <a:latin typeface="Calibri"/>
                <a:ea typeface="Calibri"/>
                <a:cs typeface="Calibri"/>
                <a:sym typeface="Calibri"/>
              </a:rPr>
              <a:t>Miss any non-hormonal pills (last 7 pills)</a:t>
            </a:r>
            <a:endParaRPr b="0" i="0" sz="2400" u="none" cap="none" strike="noStrike">
              <a:solidFill>
                <a:schemeClr val="dk2"/>
              </a:solidFill>
              <a:latin typeface="Calibri"/>
              <a:ea typeface="Calibri"/>
              <a:cs typeface="Calibri"/>
              <a:sym typeface="Calibri"/>
            </a:endParaRPr>
          </a:p>
          <a:p>
            <a:pPr indent="-342900" lvl="2" marL="685800" marR="0" rtl="0" algn="l">
              <a:lnSpc>
                <a:spcPct val="90000"/>
              </a:lnSpc>
              <a:spcBef>
                <a:spcPts val="33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Discard the missed non-hormonal pills</a:t>
            </a:r>
            <a:endParaRPr b="0" i="0" sz="2400" u="none" cap="none" strike="noStrike">
              <a:solidFill>
                <a:schemeClr val="dk2"/>
              </a:solidFill>
              <a:latin typeface="Calibri"/>
              <a:ea typeface="Calibri"/>
              <a:cs typeface="Calibri"/>
              <a:sym typeface="Calibri"/>
            </a:endParaRPr>
          </a:p>
          <a:p>
            <a:pPr indent="-342900" lvl="2" marL="685800" marR="0" rtl="0" algn="l">
              <a:lnSpc>
                <a:spcPct val="90000"/>
              </a:lnSpc>
              <a:spcBef>
                <a:spcPts val="33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Keep taking COCs, one each day</a:t>
            </a:r>
            <a:endParaRPr b="0" i="0" sz="2400" u="none" cap="none" strike="noStrike">
              <a:solidFill>
                <a:schemeClr val="dk2"/>
              </a:solidFill>
              <a:latin typeface="Calibri"/>
              <a:ea typeface="Calibri"/>
              <a:cs typeface="Calibri"/>
              <a:sym typeface="Calibri"/>
            </a:endParaRPr>
          </a:p>
          <a:p>
            <a:pPr indent="-342900" lvl="2" marL="685800" marR="0" rtl="0" algn="l">
              <a:lnSpc>
                <a:spcPct val="90000"/>
              </a:lnSpc>
              <a:spcBef>
                <a:spcPts val="330"/>
              </a:spcBef>
              <a:spcAft>
                <a:spcPts val="0"/>
              </a:spcAft>
              <a:buClr>
                <a:schemeClr val="dk2"/>
              </a:buClr>
              <a:buSzPts val="2200"/>
              <a:buFont typeface="Arial"/>
              <a:buChar char="•"/>
            </a:pPr>
            <a:r>
              <a:rPr b="0" i="0" lang="en-US" sz="2400" u="none" cap="none" strike="noStrike">
                <a:solidFill>
                  <a:schemeClr val="dk2"/>
                </a:solidFill>
                <a:latin typeface="Calibri"/>
                <a:ea typeface="Calibri"/>
                <a:cs typeface="Calibri"/>
                <a:sym typeface="Calibri"/>
              </a:rPr>
              <a:t>Start new pack as usual</a:t>
            </a:r>
            <a:endParaRPr b="0" i="0" sz="2400" u="none" cap="none" strike="noStrike">
              <a:solidFill>
                <a:schemeClr val="dk2"/>
              </a:solidFill>
              <a:latin typeface="Calibri"/>
              <a:ea typeface="Calibri"/>
              <a:cs typeface="Calibri"/>
              <a:sym typeface="Calibri"/>
            </a:endParaRPr>
          </a:p>
          <a:p>
            <a:pPr indent="-90488" lvl="1" marL="214313" marR="0" rtl="0" algn="l">
              <a:lnSpc>
                <a:spcPct val="90000"/>
              </a:lnSpc>
              <a:spcBef>
                <a:spcPts val="390"/>
              </a:spcBef>
              <a:spcAft>
                <a:spcPts val="0"/>
              </a:spcAft>
              <a:buClr>
                <a:srgbClr val="000000"/>
              </a:buClr>
              <a:buSzPts val="1950"/>
              <a:buFont typeface="Arial"/>
              <a:buNone/>
            </a:pPr>
            <a:r>
              <a:t/>
            </a:r>
            <a:endParaRPr b="0" i="0" sz="1950" u="none" cap="none" strike="noStrike">
              <a:solidFill>
                <a:srgbClr val="000000"/>
              </a:solidFill>
              <a:latin typeface="Arial"/>
              <a:ea typeface="Arial"/>
              <a:cs typeface="Arial"/>
              <a:sym typeface="Arial"/>
            </a:endParaRPr>
          </a:p>
          <a:p>
            <a:pPr indent="-90488" lvl="1" marL="214313" marR="0" rtl="0" algn="l">
              <a:lnSpc>
                <a:spcPct val="90000"/>
              </a:lnSpc>
              <a:spcBef>
                <a:spcPts val="390"/>
              </a:spcBef>
              <a:spcAft>
                <a:spcPts val="0"/>
              </a:spcAft>
              <a:buClr>
                <a:srgbClr val="000000"/>
              </a:buClr>
              <a:buSzPts val="1950"/>
              <a:buFont typeface="Arial"/>
              <a:buNone/>
            </a:pPr>
            <a:r>
              <a:t/>
            </a:r>
            <a:endParaRPr b="1" i="0" sz="1950" u="none" cap="none" strike="noStrike">
              <a:solidFill>
                <a:srgbClr val="000000"/>
              </a:solidFill>
              <a:latin typeface="Arial"/>
              <a:ea typeface="Arial"/>
              <a:cs typeface="Arial"/>
              <a:sym typeface="Arial"/>
            </a:endParaRPr>
          </a:p>
          <a:p>
            <a:pPr indent="0" lvl="1" marL="0" marR="0" rtl="0" algn="l">
              <a:lnSpc>
                <a:spcPct val="90000"/>
              </a:lnSpc>
              <a:spcBef>
                <a:spcPts val="390"/>
              </a:spcBef>
              <a:spcAft>
                <a:spcPts val="0"/>
              </a:spcAft>
              <a:buClr>
                <a:srgbClr val="000000"/>
              </a:buClr>
              <a:buSzPts val="1950"/>
              <a:buFont typeface="Arial"/>
              <a:buNone/>
            </a:pPr>
            <a:r>
              <a:t/>
            </a:r>
            <a:endParaRPr b="0" i="0" sz="1950" u="none" cap="none" strike="noStrike">
              <a:solidFill>
                <a:srgbClr val="000000"/>
              </a:solidFill>
              <a:latin typeface="Arial"/>
              <a:ea typeface="Arial"/>
              <a:cs typeface="Arial"/>
              <a:sym typeface="Arial"/>
            </a:endParaRPr>
          </a:p>
          <a:p>
            <a:pPr indent="-90488" lvl="1" marL="214313" marR="0" rtl="0" algn="l">
              <a:lnSpc>
                <a:spcPct val="90000"/>
              </a:lnSpc>
              <a:spcBef>
                <a:spcPts val="390"/>
              </a:spcBef>
              <a:spcAft>
                <a:spcPts val="0"/>
              </a:spcAft>
              <a:buClr>
                <a:srgbClr val="000000"/>
              </a:buClr>
              <a:buSzPts val="1950"/>
              <a:buFont typeface="Arial"/>
              <a:buNone/>
            </a:pPr>
            <a:r>
              <a:t/>
            </a:r>
            <a:endParaRPr b="0" i="0" sz="1950" u="none" cap="none" strike="noStrike">
              <a:solidFill>
                <a:srgbClr val="000000"/>
              </a:solidFill>
              <a:latin typeface="Arial"/>
              <a:ea typeface="Arial"/>
              <a:cs typeface="Arial"/>
              <a:sym typeface="Arial"/>
            </a:endParaRPr>
          </a:p>
          <a:p>
            <a:pPr indent="-90488" lvl="1" marL="214313" marR="0" rtl="0" algn="l">
              <a:lnSpc>
                <a:spcPct val="90000"/>
              </a:lnSpc>
              <a:spcBef>
                <a:spcPts val="390"/>
              </a:spcBef>
              <a:spcAft>
                <a:spcPts val="0"/>
              </a:spcAft>
              <a:buClr>
                <a:srgbClr val="000000"/>
              </a:buClr>
              <a:buSzPts val="1950"/>
              <a:buFont typeface="Arial"/>
              <a:buNone/>
            </a:pPr>
            <a:r>
              <a:t/>
            </a:r>
            <a:endParaRPr b="0" i="0" sz="1950" u="none" cap="none" strike="noStrike">
              <a:solidFill>
                <a:srgbClr val="000000"/>
              </a:solidFill>
              <a:latin typeface="Arial"/>
              <a:ea typeface="Arial"/>
              <a:cs typeface="Arial"/>
              <a:sym typeface="Arial"/>
            </a:endParaRPr>
          </a:p>
          <a:p>
            <a:pPr indent="0" lvl="1" marL="0" marR="0" rtl="0" algn="l">
              <a:lnSpc>
                <a:spcPct val="90000"/>
              </a:lnSpc>
              <a:spcBef>
                <a:spcPts val="330"/>
              </a:spcBef>
              <a:spcAft>
                <a:spcPts val="0"/>
              </a:spcAft>
              <a:buClr>
                <a:srgbClr val="000000"/>
              </a:buClr>
              <a:buSzPts val="1650"/>
              <a:buFont typeface="Arial"/>
              <a:buNone/>
            </a:pPr>
            <a:r>
              <a:t/>
            </a:r>
            <a:endParaRPr b="0" i="0" sz="165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