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222.xml"/>
  <Override ContentType="application/vnd.openxmlformats-officedocument.presentationml.notesSlide+xml" PartName="/ppt/notesSlides/notesSlide311.xml"/>
  <Override ContentType="application/vnd.openxmlformats-officedocument.presentationml.notesSlide+xml" PartName="/ppt/notesSlides/notesSlide257.xml"/>
  <Override ContentType="application/vnd.openxmlformats-officedocument.presentationml.notesSlide+xml" PartName="/ppt/notesSlides/notesSlide265.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249.xml"/>
  <Override ContentType="application/vnd.openxmlformats-officedocument.presentationml.notesSlide+xml" PartName="/ppt/notesSlides/notesSlide273.xml"/>
  <Override ContentType="application/vnd.openxmlformats-officedocument.presentationml.notesSlide+xml" PartName="/ppt/notesSlides/notesSlide206.xml"/>
  <Override ContentType="application/vnd.openxmlformats-officedocument.presentationml.notesSlide+xml" PartName="/ppt/notesSlides/notesSlide230.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16.xml"/>
  <Override ContentType="application/vnd.openxmlformats-officedocument.presentationml.notesSlide+xml" PartName="/ppt/notesSlides/notesSlide303.xml"/>
  <Override ContentType="application/vnd.openxmlformats-officedocument.presentationml.notesSlide+xml" PartName="/ppt/notesSlides/notesSlide214.xml"/>
  <Override ContentType="application/vnd.openxmlformats-officedocument.presentationml.notesSlide+xml" PartName="/ppt/notesSlides/notesSlide1.xml"/>
  <Override ContentType="application/vnd.openxmlformats-officedocument.presentationml.notesSlide+xml" PartName="/ppt/notesSlides/notesSlide196.xml"/>
  <Override ContentType="application/vnd.openxmlformats-officedocument.presentationml.notesSlide+xml" PartName="/ppt/notesSlides/notesSlide250.xml"/>
  <Override ContentType="application/vnd.openxmlformats-officedocument.presentationml.notesSlide+xml" PartName="/ppt/notesSlides/notesSlide105.xml"/>
  <Override ContentType="application/vnd.openxmlformats-officedocument.presentationml.notesSlide+xml" PartName="/ppt/notesSlides/notesSlide148.xml"/>
  <Override ContentType="application/vnd.openxmlformats-officedocument.presentationml.notesSlide+xml" PartName="/ppt/notesSlides/notesSlide202.xml"/>
  <Override ContentType="application/vnd.openxmlformats-officedocument.presentationml.notesSlide+xml" PartName="/ppt/notesSlides/notesSlide39.xml"/>
  <Override ContentType="application/vnd.openxmlformats-officedocument.presentationml.notesSlide+xml" PartName="/ppt/notesSlides/notesSlide293.xml"/>
  <Override ContentType="application/vnd.openxmlformats-officedocument.presentationml.notesSlide+xml" PartName="/ppt/notesSlides/notesSlide137.xml"/>
  <Override ContentType="application/vnd.openxmlformats-officedocument.presentationml.notesSlide+xml" PartName="/ppt/notesSlides/notesSlide277.xml"/>
  <Override ContentType="application/vnd.openxmlformats-officedocument.presentationml.notesSlide+xml" PartName="/ppt/notesSlides/notesSlide87.xml"/>
  <Override ContentType="application/vnd.openxmlformats-officedocument.presentationml.notesSlide+xml" PartName="/ppt/notesSlides/notesSlide44.xml"/>
  <Override ContentType="application/vnd.openxmlformats-officedocument.presentationml.notesSlide+xml" PartName="/ppt/notesSlides/notesSlide23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326.xml"/>
  <Override ContentType="application/vnd.openxmlformats-officedocument.presentationml.notesSlide+xml" PartName="/ppt/notesSlides/notesSlide110.xml"/>
  <Override ContentType="application/vnd.openxmlformats-officedocument.presentationml.notesSlide+xml" PartName="/ppt/notesSlides/notesSlide184.xml"/>
  <Override ContentType="application/vnd.openxmlformats-officedocument.presentationml.notesSlide+xml" PartName="/ppt/notesSlides/notesSlide75.xml"/>
  <Override ContentType="application/vnd.openxmlformats-officedocument.presentationml.notesSlide+xml" PartName="/ppt/notesSlides/notesSlide281.xml"/>
  <Override ContentType="application/vnd.openxmlformats-officedocument.presentationml.notesSlide+xml" PartName="/ppt/notesSlides/notesSlide331.xml"/>
  <Override ContentType="application/vnd.openxmlformats-officedocument.presentationml.notesSlide+xml" PartName="/ppt/notesSlides/notesSlide229.xml"/>
  <Override ContentType="application/vnd.openxmlformats-officedocument.presentationml.notesSlide+xml" PartName="/ppt/notesSlides/notesSlide180.xml"/>
  <Override ContentType="application/vnd.openxmlformats-officedocument.presentationml.notesSlide+xml" PartName="/ppt/notesSlides/notesSlide172.xml"/>
  <Override ContentType="application/vnd.openxmlformats-officedocument.presentationml.notesSlide+xml" PartName="/ppt/notesSlides/notesSlide261.xml"/>
  <Override ContentType="application/vnd.openxmlformats-officedocument.presentationml.notesSlide+xml" PartName="/ppt/notesSlides/notesSlide9.xml"/>
  <Override ContentType="application/vnd.openxmlformats-officedocument.presentationml.notesSlide+xml" PartName="/ppt/notesSlides/notesSlide63.xml"/>
  <Override ContentType="application/vnd.openxmlformats-officedocument.presentationml.notesSlide+xml" PartName="/ppt/notesSlides/notesSlide270.xml"/>
  <Override ContentType="application/vnd.openxmlformats-officedocument.presentationml.notesSlide+xml" PartName="/ppt/notesSlides/notesSlide20.xml"/>
  <Override ContentType="application/vnd.openxmlformats-officedocument.presentationml.notesSlide+xml" PartName="/ppt/notesSlides/notesSlide210.xml"/>
  <Override ContentType="application/vnd.openxmlformats-officedocument.presentationml.notesSlide+xml" PartName="/ppt/notesSlides/notesSlide315.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296.xml"/>
  <Override ContentType="application/vnd.openxmlformats-officedocument.presentationml.notesSlide+xml" PartName="/ppt/notesSlides/notesSlide253.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238.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52.xml"/>
  <Override ContentType="application/vnd.openxmlformats-officedocument.presentationml.notesSlide+xml" PartName="/ppt/notesSlides/notesSlide319.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334.xml"/>
  <Override ContentType="application/vnd.openxmlformats-officedocument.presentationml.notesSlide+xml" PartName="/ppt/notesSlides/notesSlide306.xml"/>
  <Override ContentType="application/vnd.openxmlformats-officedocument.presentationml.notesSlide+xml" PartName="/ppt/notesSlides/notesSlide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323.xml"/>
  <Override ContentType="application/vnd.openxmlformats-officedocument.presentationml.notesSlide+xml" PartName="/ppt/notesSlides/notesSlide71.xml"/>
  <Override ContentType="application/vnd.openxmlformats-officedocument.presentationml.notesSlide+xml" PartName="/ppt/notesSlides/notesSlide285.xml"/>
  <Override ContentType="application/vnd.openxmlformats-officedocument.presentationml.notesSlide+xml" PartName="/ppt/notesSlides/notesSlide225.xml"/>
  <Override ContentType="application/vnd.openxmlformats-officedocument.presentationml.notesSlide+xml" PartName="/ppt/notesSlides/notesSlide242.xml"/>
  <Override ContentType="application/vnd.openxmlformats-officedocument.presentationml.notesSlide+xml" PartName="/ppt/notesSlides/notesSlide268.xml"/>
  <Override ContentType="application/vnd.openxmlformats-officedocument.presentationml.notesSlide+xml" PartName="/ppt/notesSlides/notesSlide329.xml"/>
  <Override ContentType="application/vnd.openxmlformats-officedocument.presentationml.notesSlide+xml" PartName="/ppt/notesSlides/notesSlide290.xml"/>
  <Override ContentType="application/vnd.openxmlformats-officedocument.presentationml.notesSlide+xml" PartName="/ppt/notesSlides/notesSlide274.xml"/>
  <Override ContentType="application/vnd.openxmlformats-officedocument.presentationml.notesSlide+xml" PartName="/ppt/notesSlides/notesSlide84.xml"/>
  <Override ContentType="application/vnd.openxmlformats-officedocument.presentationml.notesSlide+xml" PartName="/ppt/notesSlides/notesSlide302.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24.xml"/>
  <Override ContentType="application/vnd.openxmlformats-officedocument.presentationml.notesSlide+xml" PartName="/ppt/notesSlides/notesSlide256.xml"/>
  <Override ContentType="application/vnd.openxmlformats-officedocument.presentationml.notesSlide+xml" PartName="/ppt/notesSlides/notesSlide213.xml"/>
  <Override ContentType="application/vnd.openxmlformats-officedocument.presentationml.notesSlide+xml" PartName="/ppt/notesSlides/notesSlide223.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77.xml"/>
  <Override ContentType="application/vnd.openxmlformats-officedocument.presentationml.notesSlide+xml" PartName="/ppt/notesSlides/notesSlide231.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266.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320.xml"/>
  <Override ContentType="application/vnd.openxmlformats-officedocument.presentationml.notesSlide+xml" PartName="/ppt/notesSlides/notesSlide4.xml"/>
  <Override ContentType="application/vnd.openxmlformats-officedocument.presentationml.notesSlide+xml" PartName="/ppt/notesSlides/notesSlide203.xml"/>
  <Override ContentType="application/vnd.openxmlformats-officedocument.presentationml.notesSlide+xml" PartName="/ppt/notesSlides/notesSlide330.xml"/>
  <Override ContentType="application/vnd.openxmlformats-officedocument.presentationml.notesSlide+xml" PartName="/ppt/notesSlides/notesSlide13.xml"/>
  <Override ContentType="application/vnd.openxmlformats-officedocument.presentationml.notesSlide+xml" PartName="/ppt/notesSlides/notesSlide24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95.xml"/>
  <Override ContentType="application/vnd.openxmlformats-officedocument.presentationml.notesSlide+xml" PartName="/ppt/notesSlides/notesSlide289.xml"/>
  <Override ContentType="application/vnd.openxmlformats-officedocument.presentationml.notesSlide+xml" PartName="/ppt/notesSlides/notesSlide280.xml"/>
  <Override ContentType="application/vnd.openxmlformats-officedocument.presentationml.notesSlide+xml" PartName="/ppt/notesSlides/notesSlide183.xml"/>
  <Override ContentType="application/vnd.openxmlformats-officedocument.presentationml.notesSlide+xml" PartName="/ppt/notesSlides/notesSlide217.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167.xml"/>
  <Override ContentType="application/vnd.openxmlformats-officedocument.presentationml.notesSlide+xml" PartName="/ppt/notesSlides/notesSlide140.xml"/>
  <Override ContentType="application/vnd.openxmlformats-officedocument.presentationml.notesSlide+xml" PartName="/ppt/notesSlides/notesSlide314.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51.xml"/>
  <Override ContentType="application/vnd.openxmlformats-officedocument.presentationml.notesSlide+xml" PartName="/ppt/notesSlides/notesSlide294.xml"/>
  <Override ContentType="application/vnd.openxmlformats-officedocument.presentationml.notesSlide+xml" PartName="/ppt/notesSlides/notesSlide149.xml"/>
  <Override ContentType="application/vnd.openxmlformats-officedocument.presentationml.notesSlide+xml" PartName="/ppt/notesSlides/notesSlide252.xml"/>
  <Override ContentType="application/vnd.openxmlformats-officedocument.presentationml.notesSlide+xml" PartName="/ppt/notesSlides/notesSlide62.xml"/>
  <Override ContentType="application/vnd.openxmlformats-officedocument.presentationml.notesSlide+xml" PartName="/ppt/notesSlides/notesSlide295.xml"/>
  <Override ContentType="application/vnd.openxmlformats-officedocument.presentationml.notesSlide+xml" PartName="/ppt/notesSlides/notesSlide324.xml"/>
  <Override ContentType="application/vnd.openxmlformats-officedocument.presentationml.notesSlide+xml" PartName="/ppt/notesSlides/notesSlide235.xml"/>
  <Override ContentType="application/vnd.openxmlformats-officedocument.presentationml.notesSlide+xml" PartName="/ppt/notesSlides/notesSlide45.xml"/>
  <Override ContentType="application/vnd.openxmlformats-officedocument.presentationml.notesSlide+xml" PartName="/ppt/notesSlides/notesSlide28.xml"/>
  <Override ContentType="application/vnd.openxmlformats-officedocument.presentationml.notesSlide+xml" PartName="/ppt/notesSlides/notesSlide139.xml"/>
  <Override ContentType="application/vnd.openxmlformats-officedocument.presentationml.notesSlide+xml" PartName="/ppt/notesSlides/notesSlide278.xml"/>
  <Override ContentType="application/vnd.openxmlformats-officedocument.presentationml.notesSlide+xml" PartName="/ppt/notesSlides/notesSlide228.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199.xml"/>
  <Override ContentType="application/vnd.openxmlformats-officedocument.presentationml.notesSlide+xml" PartName="/ppt/notesSlides/notesSlide245.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88.xml"/>
  <Override ContentType="application/vnd.openxmlformats-officedocument.presentationml.notesSlide+xml" PartName="/ppt/notesSlides/notesSlide190.xml"/>
  <Override ContentType="application/vnd.openxmlformats-officedocument.presentationml.notesSlide+xml" PartName="/ppt/notesSlides/notesSlide218.xml"/>
  <Override ContentType="application/vnd.openxmlformats-officedocument.presentationml.notesSlide+xml" PartName="/ppt/notesSlides/notesSlide262.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307.xml"/>
  <Override ContentType="application/vnd.openxmlformats-officedocument.presentationml.notesSlide+xml" PartName="/ppt/notesSlides/notesSlide335.xml"/>
  <Override ContentType="application/vnd.openxmlformats-officedocument.presentationml.notesSlide+xml" PartName="/ppt/notesSlides/notesSlide318.xml"/>
  <Override ContentType="application/vnd.openxmlformats-officedocument.presentationml.notesSlide+xml" PartName="/ppt/notesSlides/notesSlide284.xml"/>
  <Override ContentType="application/vnd.openxmlformats-officedocument.presentationml.notesSlide+xml" PartName="/ppt/notesSlides/notesSlide128.xml"/>
  <Override ContentType="application/vnd.openxmlformats-officedocument.presentationml.notesSlide+xml" PartName="/ppt/notesSlides/notesSlide267.xml"/>
  <Override ContentType="application/vnd.openxmlformats-officedocument.presentationml.notesSlide+xml" PartName="/ppt/notesSlides/notesSlide224.xml"/>
  <Override ContentType="application/vnd.openxmlformats-officedocument.presentationml.notesSlide+xml" PartName="/ppt/notesSlides/notesSlide241.xml"/>
  <Override ContentType="application/vnd.openxmlformats-officedocument.presentationml.notesSlide+xml" PartName="/ppt/notesSlides/notesSlide162.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207.xml"/>
  <Override ContentType="application/vnd.openxmlformats-officedocument.presentationml.notesSlide+xml" PartName="/ppt/notesSlides/notesSlide299.xml"/>
  <Override ContentType="application/vnd.openxmlformats-officedocument.presentationml.notesSlide+xml" PartName="/ppt/notesSlides/notesSlide102.xml"/>
  <Override ContentType="application/vnd.openxmlformats-officedocument.presentationml.notesSlide+xml" PartName="/ppt/notesSlides/notesSlide8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88.xml"/>
  <Override ContentType="application/vnd.openxmlformats-officedocument.presentationml.notesSlide+xml" PartName="/ppt/notesSlides/notesSlide3.xml"/>
  <Override ContentType="application/vnd.openxmlformats-officedocument.presentationml.notesSlide+xml" PartName="/ppt/notesSlides/notesSlide291.xml"/>
  <Override ContentType="application/vnd.openxmlformats-officedocument.presentationml.notesSlide+xml" PartName="/ppt/notesSlides/notesSlide50.xml"/>
  <Override ContentType="application/vnd.openxmlformats-officedocument.presentationml.notesSlide+xml" PartName="/ppt/notesSlides/notesSlide239.xml"/>
  <Override ContentType="application/vnd.openxmlformats-officedocument.presentationml.notesSlide+xml" PartName="/ppt/notesSlides/notesSlide24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283.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232.xml"/>
  <Override ContentType="application/vnd.openxmlformats-officedocument.presentationml.notesSlide+xml" PartName="/ppt/notesSlides/notesSlide275.xml"/>
  <Override ContentType="application/vnd.openxmlformats-officedocument.presentationml.notesSlide+xml" PartName="/ppt/notesSlides/notesSlide85.xml"/>
  <Override ContentType="application/vnd.openxmlformats-officedocument.presentationml.notesSlide+xml" PartName="/ppt/notesSlides/notesSlide194.xml"/>
  <Override ContentType="application/vnd.openxmlformats-officedocument.presentationml.notesSlide+xml" PartName="/ppt/notesSlides/notesSlide328.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263.xml"/>
  <Override ContentType="application/vnd.openxmlformats-officedocument.presentationml.notesSlide+xml" PartName="/ppt/notesSlides/notesSlide25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220.xml"/>
  <Override ContentType="application/vnd.openxmlformats-officedocument.presentationml.notesSlide+xml" PartName="/ppt/notesSlides/notesSlide313.xml"/>
  <Override ContentType="application/vnd.openxmlformats-officedocument.presentationml.notesSlide+xml" PartName="/ppt/notesSlides/notesSlide69.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204.xml"/>
  <Override ContentType="application/vnd.openxmlformats-officedocument.presentationml.notesSlide+xml" PartName="/ppt/notesSlides/notesSlide247.xml"/>
  <Override ContentType="application/vnd.openxmlformats-officedocument.presentationml.notesSlide+xml" PartName="/ppt/notesSlides/notesSlide301.xml"/>
  <Override ContentType="application/vnd.openxmlformats-officedocument.presentationml.notesSlide+xml" PartName="/ppt/notesSlides/notesSlide57.xml"/>
  <Override ContentType="application/vnd.openxmlformats-officedocument.presentationml.notesSlide+xml" PartName="/ppt/notesSlides/notesSlide123.xml"/>
  <Override ContentType="application/vnd.openxmlformats-officedocument.presentationml.notesSlide+xml" PartName="/ppt/notesSlides/notesSlide171.xml"/>
  <Override ContentType="application/vnd.openxmlformats-officedocument.presentationml.notesSlide+xml" PartName="/ppt/notesSlides/notesSlide14.xml"/>
  <Override ContentType="application/vnd.openxmlformats-officedocument.presentationml.notesSlide+xml" PartName="/ppt/notesSlides/notesSlide216.xml"/>
  <Override ContentType="application/vnd.openxmlformats-officedocument.presentationml.notesSlide+xml" PartName="/ppt/notesSlides/notesSlide227.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98.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287.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219.xml"/>
  <Override ContentType="application/vnd.openxmlformats-officedocument.presentationml.notesSlide+xml" PartName="/ppt/notesSlides/notesSlide11.xml"/>
  <Override ContentType="application/vnd.openxmlformats-officedocument.presentationml.notesSlide+xml" PartName="/ppt/notesSlides/notesSlide332.xml"/>
  <Override ContentType="application/vnd.openxmlformats-officedocument.presentationml.notesSlide+xml" PartName="/ppt/notesSlides/notesSlide120.xml"/>
  <Override ContentType="application/vnd.openxmlformats-officedocument.presentationml.notesSlide+xml" PartName="/ppt/notesSlides/notesSlide308.xml"/>
  <Override ContentType="application/vnd.openxmlformats-officedocument.presentationml.notesSlide+xml" PartName="/ppt/notesSlides/notesSlide325.xml"/>
  <Override ContentType="application/vnd.openxmlformats-officedocument.presentationml.notesSlide+xml" PartName="/ppt/notesSlides/notesSlide279.xml"/>
  <Override ContentType="application/vnd.openxmlformats-officedocument.presentationml.notesSlide+xml" PartName="/ppt/notesSlides/notesSlide236.xml"/>
  <Override ContentType="application/vnd.openxmlformats-officedocument.presentationml.notesSlide+xml" PartName="/ppt/notesSlides/notesSlide244.xml"/>
  <Override ContentType="application/vnd.openxmlformats-officedocument.presentationml.notesSlide+xml" PartName="/ppt/notesSlides/notesSlide201.xml"/>
  <Override ContentType="application/vnd.openxmlformats-officedocument.presentationml.notesSlide+xml" PartName="/ppt/notesSlides/notesSlide1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91.xml"/>
  <Override ContentType="application/vnd.openxmlformats-officedocument.presentationml.notesSlide+xml" PartName="/ppt/notesSlides/notesSlide208.xml"/>
  <Override ContentType="application/vnd.openxmlformats-officedocument.presentationml.notesSlide+xml" PartName="/ppt/notesSlides/notesSlide22.xml"/>
  <Override ContentType="application/vnd.openxmlformats-officedocument.presentationml.notesSlide+xml" PartName="/ppt/notesSlides/notesSlide321.xml"/>
  <Override ContentType="application/vnd.openxmlformats-officedocument.presentationml.notesSlide+xml" PartName="/ppt/notesSlides/notesSlide7.xml"/>
  <Override ContentType="application/vnd.openxmlformats-officedocument.presentationml.notesSlide+xml" PartName="/ppt/notesSlides/notesSlide65.xml"/>
  <Override ContentType="application/vnd.openxmlformats-officedocument.presentationml.notesSlide+xml" PartName="/ppt/notesSlides/notesSlide174.xml"/>
  <Override ContentType="application/vnd.openxmlformats-officedocument.presentationml.notesSlide+xml" PartName="/ppt/notesSlides/notesSlide317.xml"/>
  <Override ContentType="application/vnd.openxmlformats-officedocument.presentationml.notesSlide+xml" PartName="/ppt/notesSlides/notesSlide336.xml"/>
  <Override ContentType="application/vnd.openxmlformats-officedocument.presentationml.notesSlide+xml" PartName="/ppt/notesSlides/notesSlide304.xml"/>
  <Override ContentType="application/vnd.openxmlformats-officedocument.presentationml.notesSlide+xml" PartName="/ppt/notesSlides/notesSlide272.xml"/>
  <Override ContentType="application/vnd.openxmlformats-officedocument.presentationml.notesSlide+xml" PartName="/ppt/notesSlides/notesSlide310.xml"/>
  <Override ContentType="application/vnd.openxmlformats-officedocument.presentationml.notesSlide+xml" PartName="/ppt/notesSlides/notesSlide255.xml"/>
  <Override ContentType="application/vnd.openxmlformats-officedocument.presentationml.notesSlide+xml" PartName="/ppt/notesSlides/notesSlide212.xml"/>
  <Override ContentType="application/vnd.openxmlformats-officedocument.presentationml.notesSlide+xml" PartName="/ppt/notesSlides/notesSlide298.xml"/>
  <Override ContentType="application/vnd.openxmlformats-officedocument.presentationml.notesSlide+xml" PartName="/ppt/notesSlides/notesSlide92.xml"/>
  <Override ContentType="application/vnd.openxmlformats-officedocument.presentationml.notesSlide+xml" PartName="/ppt/notesSlides/notesSlide193.xml"/>
  <Override ContentType="application/vnd.openxmlformats-officedocument.presentationml.notesSlide+xml" PartName="/ppt/notesSlides/notesSlide28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248.xml"/>
  <Override ContentType="application/vnd.openxmlformats-officedocument.presentationml.notesSlide+xml" PartName="/ppt/notesSlides/notesSlide116.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85.xml"/>
  <Override ContentType="application/vnd.openxmlformats-officedocument.presentationml.notesSlide+xml" PartName="/ppt/notesSlides/notesSlide21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258.xml"/>
  <Override ContentType="application/vnd.openxmlformats-officedocument.presentationml.notesSlide+xml" PartName="/ppt/notesSlides/notesSlide312.xml"/>
  <Override ContentType="application/vnd.openxmlformats-officedocument.presentationml.notesSlide+xml" PartName="/ppt/notesSlides/notesSlide169.xml"/>
  <Override ContentType="application/vnd.openxmlformats-officedocument.presentationml.notesSlide+xml" PartName="/ppt/notesSlides/notesSlide292.xml"/>
  <Override ContentType="application/vnd.openxmlformats-officedocument.presentationml.notesSlide+xml" PartName="/ppt/notesSlides/notesSlide205.xml"/>
  <Override ContentType="application/vnd.openxmlformats-officedocument.presentationml.notesSlide+xml" PartName="/ppt/notesSlides/notesSlide337.xml"/>
  <Override ContentType="application/vnd.openxmlformats-officedocument.presentationml.notesSlide+xml" PartName="/ppt/notesSlides/notesSlide108.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276.xml"/>
  <Override ContentType="application/vnd.openxmlformats-officedocument.presentationml.notesSlide+xml" PartName="/ppt/notesSlides/notesSlide86.xml"/>
  <Override ContentType="application/vnd.openxmlformats-officedocument.presentationml.notesSlide+xml" PartName="/ppt/notesSlides/notesSlide179.xml"/>
  <Override ContentType="application/vnd.openxmlformats-officedocument.presentationml.notesSlide+xml" PartName="/ppt/notesSlides/notesSlide233.xml"/>
  <Override ContentType="application/vnd.openxmlformats-officedocument.presentationml.notesSlide+xml" PartName="/ppt/notesSlides/notesSlide300.xml"/>
  <Override ContentType="application/vnd.openxmlformats-officedocument.presentationml.notesSlide+xml" PartName="/ppt/notesSlides/notesSlide327.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264.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97.xml"/>
  <Override ContentType="application/vnd.openxmlformats-officedocument.presentationml.notesSlide+xml" PartName="/ppt/notesSlides/notesSlide221.xml"/>
  <Override ContentType="application/vnd.openxmlformats-officedocument.presentationml.notesSlide+xml" PartName="/ppt/notesSlides/notesSlide58.xml"/>
  <Override ContentType="application/vnd.openxmlformats-officedocument.presentationml.notesSlide+xml" PartName="/ppt/notesSlides/notesSlide154.xml"/>
  <Override ContentType="application/vnd.openxmlformats-officedocument.presentationml.notesSlide+xml" PartName="/ppt/notesSlides/notesSlide136.xml"/>
  <Override ContentType="application/vnd.openxmlformats-officedocument.presentationml.notesSlide+xml" PartName="/ppt/notesSlides/notesSlide309.xml"/>
  <Override ContentType="application/vnd.openxmlformats-officedocument.presentationml.notesSlide+xml" PartName="/ppt/notesSlides/notesSlide2.xml"/>
  <Override ContentType="application/vnd.openxmlformats-officedocument.presentationml.notesSlide+xml" PartName="/ppt/notesSlides/notesSlide260.xml"/>
  <Override ContentType="application/vnd.openxmlformats-officedocument.presentationml.notesSlide+xml" PartName="/ppt/notesSlides/notesSlide316.xml"/>
  <Override ContentType="application/vnd.openxmlformats-officedocument.presentationml.notesSlide+xml" PartName="/ppt/notesSlides/notesSlide70.xml"/>
  <Override ContentType="application/vnd.openxmlformats-officedocument.presentationml.notesSlide+xml" PartName="/ppt/notesSlides/notesSlide243.xml"/>
  <Override ContentType="application/vnd.openxmlformats-officedocument.presentationml.notesSlide+xml" PartName="/ppt/notesSlides/notesSlide111.xml"/>
  <Override ContentType="application/vnd.openxmlformats-officedocument.presentationml.notesSlide+xml" PartName="/ppt/notesSlides/notesSlide226.xml"/>
  <Override ContentType="application/vnd.openxmlformats-officedocument.presentationml.notesSlide+xml" PartName="/ppt/notesSlides/notesSlide269.xml"/>
  <Override ContentType="application/vnd.openxmlformats-officedocument.presentationml.notesSlide+xml" PartName="/ppt/notesSlides/notesSlide200.xml"/>
  <Override ContentType="application/vnd.openxmlformats-officedocument.presentationml.notesSlide+xml" PartName="/ppt/notesSlides/notesSlide181.xml"/>
  <Override ContentType="application/vnd.openxmlformats-officedocument.presentationml.notesSlide+xml" PartName="/ppt/notesSlides/notesSlide47.xml"/>
  <Override ContentType="application/vnd.openxmlformats-officedocument.presentationml.notesSlide+xml" PartName="/ppt/notesSlides/notesSlide209.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164.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333.xml"/>
  <Override ContentType="application/vnd.openxmlformats-officedocument.presentationml.notesSlide+xml" PartName="/ppt/notesSlides/notesSlide305.xml"/>
  <Override ContentType="application/vnd.openxmlformats-officedocument.presentationml.notesSlide+xml" PartName="/ppt/notesSlides/notesSlide6.xml"/>
  <Override ContentType="application/vnd.openxmlformats-officedocument.presentationml.notesSlide+xml" PartName="/ppt/notesSlides/notesSlide271.xml"/>
  <Override ContentType="application/vnd.openxmlformats-officedocument.presentationml.notesSlide+xml" PartName="/ppt/notesSlides/notesSlide237.xml"/>
  <Override ContentType="application/vnd.openxmlformats-officedocument.presentationml.notesSlide+xml" PartName="/ppt/notesSlides/notesSlide297.xml"/>
  <Override ContentType="application/vnd.openxmlformats-officedocument.presentationml.notesSlide+xml" PartName="/ppt/notesSlides/notesSlide211.xml"/>
  <Override ContentType="application/vnd.openxmlformats-officedocument.presentationml.notesSlide+xml" PartName="/ppt/notesSlides/notesSlide254.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96.xml"/>
  <Override ContentType="application/vnd.openxmlformats-officedocument.presentationml.notesSlide+xml" PartName="/ppt/notesSlides/notesSlide192.xml"/>
  <Override ContentType="application/vnd.openxmlformats-officedocument.presentationml.notesSlide+xml" PartName="/ppt/notesSlides/notesSlide286.xml"/>
  <Override ContentType="application/vnd.openxmlformats-officedocument.presentationml.notesSlide+xml" PartName="/ppt/notesSlides/notesSlide19.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322.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296.xml"/>
  <Override ContentType="application/vnd.openxmlformats-officedocument.presentationml.slide+xml" PartName="/ppt/slides/slide164.xml"/>
  <Override ContentType="application/vnd.openxmlformats-officedocument.presentationml.slide+xml" PartName="/ppt/slides/slide253.xml"/>
  <Override ContentType="application/vnd.openxmlformats-officedocument.presentationml.slide+xml" PartName="/ppt/slides/slide43.xml"/>
  <Override ContentType="application/vnd.openxmlformats-officedocument.presentationml.slide+xml" PartName="/ppt/slides/slide199.xml"/>
  <Override ContentType="application/vnd.openxmlformats-officedocument.presentationml.slide+xml" PartName="/ppt/slides/slide210.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202.xml"/>
  <Override ContentType="application/vnd.openxmlformats-officedocument.presentationml.slide+xml" PartName="/ppt/slides/slide334.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326.xml"/>
  <Override ContentType="application/vnd.openxmlformats-officedocument.presentationml.slide+xml" PartName="/ppt/slides/slide5.xml"/>
  <Override ContentType="application/vnd.openxmlformats-officedocument.presentationml.slide+xml" PartName="/ppt/slides/slide237.xml"/>
  <Override ContentType="application/vnd.openxmlformats-officedocument.presentationml.slide+xml" PartName="/ppt/slides/slide261.xml"/>
  <Override ContentType="application/vnd.openxmlformats-officedocument.presentationml.slide+xml" PartName="/ppt/slides/slide51.xml"/>
  <Override ContentType="application/vnd.openxmlformats-officedocument.presentationml.slide+xml" PartName="/ppt/slides/slide245.xml"/>
  <Override ContentType="application/vnd.openxmlformats-officedocument.presentationml.slide+xml" PartName="/ppt/slides/slide113.xml"/>
  <Override ContentType="application/vnd.openxmlformats-officedocument.presentationml.slide+xml" PartName="/ppt/slides/slide288.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217.xml"/>
  <Override ContentType="application/vnd.openxmlformats-officedocument.presentationml.slide+xml" PartName="/ppt/slides/slide281.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276.xml"/>
  <Override ContentType="application/vnd.openxmlformats-officedocument.presentationml.slide+xml" PartName="/ppt/slides/slide233.xml"/>
  <Override ContentType="application/vnd.openxmlformats-officedocument.presentationml.slide+xml" PartName="/ppt/slides/slide66.xml"/>
  <Override ContentType="application/vnd.openxmlformats-officedocument.presentationml.slide+xml" PartName="/ppt/slides/slide265.xml"/>
  <Override ContentType="application/vnd.openxmlformats-officedocument.presentationml.slide+xml" PartName="/ppt/slides/slide23.xml"/>
  <Override ContentType="application/vnd.openxmlformats-officedocument.presentationml.slide+xml" PartName="/ppt/slides/slide229.xml"/>
  <Override ContentType="application/vnd.openxmlformats-officedocument.presentationml.slide+xml" PartName="/ppt/slides/slide136.xml"/>
  <Override ContentType="application/vnd.openxmlformats-officedocument.presentationml.slide+xml" PartName="/ppt/slides/slide184.xml"/>
  <Override ContentType="application/vnd.openxmlformats-officedocument.presentationml.slide+xml" PartName="/ppt/slides/slide141.xml"/>
  <Override ContentType="application/vnd.openxmlformats-officedocument.presentationml.slide+xml" PartName="/ppt/slides/slide314.xml"/>
  <Override ContentType="application/vnd.openxmlformats-officedocument.presentationml.slide+xml" PartName="/ppt/slides/slide82.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257.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214.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206.xml"/>
  <Override ContentType="application/vnd.openxmlformats-officedocument.presentationml.slide+xml" PartName="/ppt/slides/slide55.xml"/>
  <Override ContentType="application/vnd.openxmlformats-officedocument.presentationml.slide+xml" PartName="/ppt/slides/slide249.xml"/>
  <Override ContentType="application/vnd.openxmlformats-officedocument.presentationml.slide+xml" PartName="/ppt/slides/slide195.xml"/>
  <Override ContentType="application/vnd.openxmlformats-officedocument.presentationml.slide+xml" PartName="/ppt/slides/slide306.xml"/>
  <Override ContentType="application/vnd.openxmlformats-officedocument.presentationml.slide+xml" PartName="/ppt/slides/slide272.xml"/>
  <Override ContentType="application/vnd.openxmlformats-officedocument.presentationml.slide+xml" PartName="/ppt/slides/slide59.xml"/>
  <Override ContentType="application/vnd.openxmlformats-officedocument.presentationml.slide+xml" PartName="/ppt/slides/slide285.xml"/>
  <Override ContentType="application/vnd.openxmlformats-officedocument.presentationml.slide+xml" PartName="/ppt/slides/slide89.xml"/>
  <Override ContentType="application/vnd.openxmlformats-officedocument.presentationml.slide+xml" PartName="/ppt/slides/slide323.xml"/>
  <Override ContentType="application/vnd.openxmlformats-officedocument.presentationml.slide+xml" PartName="/ppt/slides/slide242.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59.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68.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225.xml"/>
  <Override ContentType="application/vnd.openxmlformats-officedocument.presentationml.slide+xml" PartName="/ppt/slides/slide310.xml"/>
  <Override ContentType="application/vnd.openxmlformats-officedocument.presentationml.slide+xml" PartName="/ppt/slides/slide180.xml"/>
  <Override ContentType="application/vnd.openxmlformats-officedocument.presentationml.slide+xml" PartName="/ppt/slides/slide18.xml"/>
  <Override ContentType="application/vnd.openxmlformats-officedocument.presentationml.slide+xml" PartName="/ppt/slides/slide333.xml"/>
  <Override ContentType="application/vnd.openxmlformats-officedocument.presentationml.slide+xml" PartName="/ppt/slides/slide201.xml"/>
  <Override ContentType="application/vnd.openxmlformats-officedocument.presentationml.slide+xml" PartName="/ppt/slides/slide309.xml"/>
  <Override ContentType="application/vnd.openxmlformats-officedocument.presentationml.slide+xml" PartName="/ppt/slides/slide244.xml"/>
  <Override ContentType="application/vnd.openxmlformats-officedocument.presentationml.slide+xml" PartName="/ppt/slides/slide52.xml"/>
  <Override ContentType="application/vnd.openxmlformats-officedocument.presentationml.slide+xml" PartName="/ppt/slides/slide287.xml"/>
  <Override ContentType="application/vnd.openxmlformats-officedocument.presentationml.slide+xml" PartName="/ppt/slides/slide270.xml"/>
  <Override ContentType="application/vnd.openxmlformats-officedocument.presentationml.slide+xml" PartName="/ppt/slides/slide95.xml"/>
  <Override ContentType="application/vnd.openxmlformats-officedocument.presentationml.slide+xml" PartName="/ppt/slides/slide181.xml"/>
  <Override ContentType="application/vnd.openxmlformats-officedocument.presentationml.slide+xml" PartName="/ppt/slides/slide157.xml"/>
  <Override ContentType="application/vnd.openxmlformats-officedocument.presentationml.slide+xml" PartName="/ppt/slides/slide211.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297.xml"/>
  <Override ContentType="application/vnd.openxmlformats-officedocument.presentationml.slide+xml" PartName="/ppt/slides/slide34.xml"/>
  <Override ContentType="application/vnd.openxmlformats-officedocument.presentationml.slide+xml" PartName="/ppt/slides/slide254.xml"/>
  <Override ContentType="application/vnd.openxmlformats-officedocument.presentationml.slide+xml" PartName="/ppt/slides/slide122.xml"/>
  <Override ContentType="application/vnd.openxmlformats-officedocument.presentationml.slide+xml" PartName="/ppt/slides/slide147.xml"/>
  <Override ContentType="application/vnd.openxmlformats-officedocument.presentationml.slide+xml" PartName="/ppt/slides/slide191.xml"/>
  <Override ContentType="application/vnd.openxmlformats-officedocument.presentationml.slide+xml" PartName="/ppt/slides/slide279.xml"/>
  <Override ContentType="application/vnd.openxmlformats-officedocument.presentationml.slide+xml" PartName="/ppt/slides/slide23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293.xml"/>
  <Override ContentType="application/vnd.openxmlformats-officedocument.presentationml.slide+xml" PartName="/ppt/slides/slide250.xml"/>
  <Override ContentType="application/vnd.openxmlformats-officedocument.presentationml.slide+xml" PartName="/ppt/slides/slide153.xml"/>
  <Override ContentType="application/vnd.openxmlformats-officedocument.presentationml.slide+xml" PartName="/ppt/slides/slide248.xml"/>
  <Override ContentType="application/vnd.openxmlformats-officedocument.presentationml.slide+xml" PartName="/ppt/slides/slide67.xml"/>
  <Override ContentType="application/vnd.openxmlformats-officedocument.presentationml.slide+xml" PartName="/ppt/slides/slide196.xml"/>
  <Override ContentType="application/vnd.openxmlformats-officedocument.presentationml.slide+xml" PartName="/ppt/slides/slide300.xml"/>
  <Override ContentType="application/vnd.openxmlformats-officedocument.presentationml.slide+xml" PartName="/ppt/slides/slide315.xml"/>
  <Override ContentType="application/vnd.openxmlformats-officedocument.presentationml.slide+xml" PartName="/ppt/slides/slide171.xml"/>
  <Override ContentType="application/vnd.openxmlformats-officedocument.presentationml.slide+xml" PartName="/ppt/slides/slide259.xml"/>
  <Override ContentType="application/vnd.openxmlformats-officedocument.presentationml.slide+xml" PartName="/ppt/slides/slide282.xml"/>
  <Override ContentType="application/vnd.openxmlformats-officedocument.presentationml.slide+xml" PartName="/ppt/slides/slide49.xml"/>
  <Override ContentType="application/vnd.openxmlformats-officedocument.presentationml.slide+xml" PartName="/ppt/slides/slide216.xml"/>
  <Override ContentType="application/vnd.openxmlformats-officedocument.presentationml.slide+xml" PartName="/ppt/slides/slide327.xml"/>
  <Override ContentType="application/vnd.openxmlformats-officedocument.presentationml.slide+xml" PartName="/ppt/slides/slide83.xml"/>
  <Override ContentType="application/vnd.openxmlformats-officedocument.presentationml.slide+xml" PartName="/ppt/slides/slide6.xml"/>
  <Override ContentType="application/vnd.openxmlformats-officedocument.presentationml.slide+xml" PartName="/ppt/slides/slide264.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221.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258.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86.xml"/>
  <Override ContentType="application/vnd.openxmlformats-officedocument.presentationml.slide+xml" PartName="/ppt/slides/slide215.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311.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222.xml"/>
  <Override ContentType="application/vnd.openxmlformats-officedocument.presentationml.slide+xml" PartName="/ppt/slides/slide337.xml"/>
  <Override ContentType="application/vnd.openxmlformats-officedocument.presentationml.slide+xml" PartName="/ppt/slides/slide205.xml"/>
  <Override ContentType="application/vnd.openxmlformats-officedocument.presentationml.slide+xml" PartName="/ppt/slides/slide292.xml"/>
  <Override ContentType="application/vnd.openxmlformats-officedocument.presentationml.slide+xml" PartName="/ppt/slides/slide160.xml"/>
  <Override ContentType="application/vnd.openxmlformats-officedocument.presentationml.slide+xml" PartName="/ppt/slides/slide232.xml"/>
  <Override ContentType="application/vnd.openxmlformats-officedocument.presentationml.slide+xml" PartName="/ppt/slides/slide100.xml"/>
  <Override ContentType="application/vnd.openxmlformats-officedocument.presentationml.slide+xml" PartName="/ppt/slides/slide90.xml"/>
  <Override ContentType="application/vnd.openxmlformats-officedocument.presentationml.slide+xml" PartName="/ppt/slides/slide143.xml"/>
  <Override ContentType="application/vnd.openxmlformats-officedocument.presentationml.slide+xml" PartName="/ppt/slides/slide275.xml"/>
  <Override ContentType="application/vnd.openxmlformats-officedocument.presentationml.slide+xml" PartName="/ppt/slides/slide132.xml"/>
  <Override ContentType="application/vnd.openxmlformats-officedocument.presentationml.slide+xml" PartName="/ppt/slides/slide62.xml"/>
  <Override ContentType="application/vnd.openxmlformats-officedocument.presentationml.slide+xml" PartName="/ppt/slides/slide175.xml"/>
  <Override ContentType="application/vnd.openxmlformats-officedocument.presentationml.slide+xml" PartName="/ppt/slides/slide269.xml"/>
  <Override ContentType="application/vnd.openxmlformats-officedocument.presentationml.slide+xml" PartName="/ppt/slides/slide322.xml"/>
  <Override ContentType="application/vnd.openxmlformats-officedocument.presentationml.slide+xml" PartName="/ppt/slides/slide1.xml"/>
  <Override ContentType="application/vnd.openxmlformats-officedocument.presentationml.slide+xml" PartName="/ppt/slides/slide192.xml"/>
  <Override ContentType="application/vnd.openxmlformats-officedocument.presentationml.slide+xml" PartName="/ppt/slides/slide45.xml"/>
  <Override ContentType="application/vnd.openxmlformats-officedocument.presentationml.slide+xml" PartName="/ppt/slides/slide226.xml"/>
  <Override ContentType="application/vnd.openxmlformats-officedocument.presentationml.slide+xml" PartName="/ppt/slides/slide28.xml"/>
  <Override ContentType="application/vnd.openxmlformats-officedocument.presentationml.slide+xml" PartName="/ppt/slides/slide209.xml"/>
  <Override ContentType="application/vnd.openxmlformats-officedocument.presentationml.slide+xml" PartName="/ppt/slides/slide305.xml"/>
  <Override ContentType="application/vnd.openxmlformats-officedocument.presentationml.slide+xml" PartName="/ppt/slides/slide200.xml"/>
  <Override ContentType="application/vnd.openxmlformats-officedocument.presentationml.slide+xml" PartName="/ppt/slides/slide243.xml"/>
  <Override ContentType="application/vnd.openxmlformats-officedocument.presentationml.slide+xml" PartName="/ppt/slides/slide88.xml"/>
  <Override ContentType="application/vnd.openxmlformats-officedocument.presentationml.slide+xml" PartName="/ppt/slides/slide286.xml"/>
  <Override ContentType="application/vnd.openxmlformats-officedocument.presentationml.slide+xml" PartName="/ppt/slides/slide158.xml"/>
  <Override ContentType="application/vnd.openxmlformats-officedocument.presentationml.slide+xml" PartName="/ppt/slides/slide115.xml"/>
  <Override ContentType="application/vnd.openxmlformats-officedocument.presentationml.slide+xml" PartName="/ppt/slides/slide260.xml"/>
  <Override ContentType="application/vnd.openxmlformats-officedocument.presentationml.slide+xml" PartName="/ppt/slides/slide308.xml"/>
  <Override ContentType="application/vnd.openxmlformats-officedocument.presentationml.slide+xml" PartName="/ppt/slides/slide3.xml"/>
  <Override ContentType="application/vnd.openxmlformats-officedocument.presentationml.slide+xml" PartName="/ppt/slides/slide182.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71.xml"/>
  <Override ContentType="application/vnd.openxmlformats-officedocument.presentationml.slide+xml" PartName="/ppt/slides/slide324.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190.xml"/>
  <Override ContentType="application/vnd.openxmlformats-officedocument.presentationml.slide+xml" PartName="/ppt/slides/slide227.xml"/>
  <Override ContentType="application/vnd.openxmlformats-officedocument.presentationml.slide+xml" PartName="/ppt/slides/slide33.xml"/>
  <Override ContentType="application/vnd.openxmlformats-officedocument.presentationml.slide+xml" PartName="/ppt/slides/slide219.xml"/>
  <Override ContentType="application/vnd.openxmlformats-officedocument.presentationml.slide+xml" PartName="/ppt/slides/slide316.xml"/>
  <Override ContentType="application/vnd.openxmlformats-officedocument.presentationml.slide+xml" PartName="/ppt/slides/slide68.xml"/>
  <Override ContentType="application/vnd.openxmlformats-officedocument.presentationml.slide+xml" PartName="/ppt/slides/slide170.xml"/>
  <Override ContentType="application/vnd.openxmlformats-officedocument.presentationml.slide+xml" PartName="/ppt/slides/slide204.xml"/>
  <Override ContentType="application/vnd.openxmlformats-officedocument.presentationml.slide+xml" PartName="/ppt/slides/slide247.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294.xml"/>
  <Override ContentType="application/vnd.openxmlformats-officedocument.presentationml.slide+xml" PartName="/ppt/slides/slide220.xml"/>
  <Override ContentType="application/vnd.openxmlformats-officedocument.presentationml.slide+xml" PartName="/ppt/slides/slide263.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328.xml"/>
  <Override ContentType="application/vnd.openxmlformats-officedocument.presentationml.slide+xml" PartName="/ppt/slides/slide7.xml"/>
  <Override ContentType="application/vnd.openxmlformats-officedocument.presentationml.slide+xml" PartName="/ppt/slides/slide235.xml"/>
  <Override ContentType="application/vnd.openxmlformats-officedocument.presentationml.slide+xml" PartName="/ppt/slides/slide278.xml"/>
  <Override ContentType="application/vnd.openxmlformats-officedocument.presentationml.slide+xml" PartName="/ppt/slides/slide332.xml"/>
  <Override ContentType="application/vnd.openxmlformats-officedocument.presentationml.slide+xml" PartName="/ppt/slides/slide154.xml"/>
  <Override ContentType="application/vnd.openxmlformats-officedocument.presentationml.slide+xml" PartName="/ppt/slides/slide197.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25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301.xml"/>
  <Override ContentType="application/vnd.openxmlformats-officedocument.presentationml.slide+xml" PartName="/ppt/slides/slide48.xml"/>
  <Override ContentType="application/vnd.openxmlformats-officedocument.presentationml.slide+xml" PartName="/ppt/slides/slide223.xml"/>
  <Override ContentType="application/vnd.openxmlformats-officedocument.presentationml.slide+xml" PartName="/ppt/slides/slide266.xml"/>
  <Override ContentType="application/vnd.openxmlformats-officedocument.presentationml.slide+xml" PartName="/ppt/slides/slide283.xml"/>
  <Override ContentType="application/vnd.openxmlformats-officedocument.presentationml.slide+xml" PartName="/ppt/slides/slide291.xml"/>
  <Override ContentType="application/vnd.openxmlformats-officedocument.presentationml.slide+xml" PartName="/ppt/slides/slide312.xml"/>
  <Override ContentType="application/vnd.openxmlformats-officedocument.presentationml.slide+xml" PartName="/ppt/slides/slide240.xml"/>
  <Override ContentType="application/vnd.openxmlformats-officedocument.presentationml.slide+xml" PartName="/ppt/slides/slide22.xml"/>
  <Override ContentType="application/vnd.openxmlformats-officedocument.presentationml.slide+xml" PartName="/ppt/slides/slide304.xml"/>
  <Override ContentType="application/vnd.openxmlformats-officedocument.presentationml.slide+xml" PartName="/ppt/slides/slide185.xml"/>
  <Override ContentType="application/vnd.openxmlformats-officedocument.presentationml.slide+xml" PartName="/ppt/slides/slide231.xml"/>
  <Override ContentType="application/vnd.openxmlformats-officedocument.presentationml.slide+xml" PartName="/ppt/slides/slide65.xml"/>
  <Override ContentType="application/vnd.openxmlformats-officedocument.presentationml.slide+xml" PartName="/ppt/slides/slide118.xml"/>
  <Override ContentType="application/vnd.openxmlformats-officedocument.presentationml.slide+xml" PartName="/ppt/slides/slide274.xml"/>
  <Override ContentType="application/vnd.openxmlformats-officedocument.presentationml.slide+xml" PartName="/ppt/slides/slide142.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321.xml"/>
  <Override ContentType="application/vnd.openxmlformats-officedocument.presentationml.slide+xml" PartName="/ppt/slides/slide178.xml"/>
  <Override ContentType="application/vnd.openxmlformats-officedocument.presentationml.slide+xml" PartName="/ppt/slides/slide29.xml"/>
  <Override ContentType="application/vnd.openxmlformats-officedocument.presentationml.slide+xml" PartName="/ppt/slides/slide319.xml"/>
  <Override ContentType="application/vnd.openxmlformats-officedocument.presentationml.slide+xml" PartName="/ppt/slides/slide212.xml"/>
  <Override ContentType="application/vnd.openxmlformats-officedocument.presentationml.slide+xml" PartName="/ppt/slides/slide336.xml"/>
  <Override ContentType="application/vnd.openxmlformats-officedocument.presentationml.slide+xml" PartName="/ppt/slides/slide255.xml"/>
  <Override ContentType="application/vnd.openxmlformats-officedocument.presentationml.slide+xml" PartName="/ppt/slides/slide76.xml"/>
  <Override ContentType="application/vnd.openxmlformats-officedocument.presentationml.slide+xml" PartName="/ppt/slides/slide131.xml"/>
  <Override ContentType="application/vnd.openxmlformats-officedocument.presentationml.slide+xml" PartName="/ppt/slides/slide298.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57.xml"/>
  <Override ContentType="application/vnd.openxmlformats-officedocument.presentationml.slide+xml" PartName="/ppt/slides/slide238.xml"/>
  <Override ContentType="application/vnd.openxmlformats-officedocument.presentationml.slide+xml" PartName="/ppt/slides/slide44.xml"/>
  <Override ContentType="application/vnd.openxmlformats-officedocument.presentationml.slide+xml" PartName="/ppt/slides/slide193.xml"/>
  <Override ContentType="application/vnd.openxmlformats-officedocument.presentationml.slide+xml" PartName="/ppt/slides/slide208.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228.xml"/>
  <Override ContentType="application/vnd.openxmlformats-officedocument.presentationml.slide+xml" PartName="/ppt/slides/slide139.xml"/>
  <Override ContentType="application/vnd.openxmlformats-officedocument.presentationml.slide+xml" PartName="/ppt/slides/slide325.xml"/>
  <Override ContentType="application/vnd.openxmlformats-officedocument.presentationml.slide+xml" PartName="/ppt/slides/slide60.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198.xml"/>
  <Override ContentType="application/vnd.openxmlformats-officedocument.presentationml.slide+xml" PartName="/ppt/slides/slide317.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218.xml"/>
  <Override ContentType="application/vnd.openxmlformats-officedocument.presentationml.slide+xml" PartName="/ppt/slides/slide307.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6.xml"/>
  <Override ContentType="application/vnd.openxmlformats-officedocument.presentationml.slide+xml" PartName="/ppt/slides/slide262.xml"/>
  <Override ContentType="application/vnd.openxmlformats-officedocument.presentationml.slide+xml" PartName="/ppt/slides/slide97.xml"/>
  <Override ContentType="application/vnd.openxmlformats-officedocument.presentationml.slide+xml" PartName="/ppt/slides/slide331.xml"/>
  <Override ContentType="application/vnd.openxmlformats-officedocument.presentationml.slide+xml" PartName="/ppt/slides/slide140.xml"/>
  <Override ContentType="application/vnd.openxmlformats-officedocument.presentationml.slide+xml" PartName="/ppt/slides/slide277.xml"/>
  <Override ContentType="application/vnd.openxmlformats-officedocument.presentationml.slide+xml" PartName="/ppt/slides/slide11.xml"/>
  <Override ContentType="application/vnd.openxmlformats-officedocument.presentationml.slide+xml" PartName="/ppt/slides/slide280.xml"/>
  <Override ContentType="application/vnd.openxmlformats-officedocument.presentationml.slide+xml" PartName="/ppt/slides/slide302.xml"/>
  <Override ContentType="application/vnd.openxmlformats-officedocument.presentationml.slide+xml" PartName="/ppt/slides/slide183.xml"/>
  <Override ContentType="application/vnd.openxmlformats-officedocument.presentationml.slide+xml" PartName="/ppt/slides/slide54.xml"/>
  <Override ContentType="application/vnd.openxmlformats-officedocument.presentationml.slide+xml" PartName="/ppt/slides/slide289.xml"/>
  <Override ContentType="application/vnd.openxmlformats-officedocument.presentationml.slide+xml" PartName="/ppt/slides/slide36.xml"/>
  <Override ContentType="application/vnd.openxmlformats-officedocument.presentationml.slide+xml" PartName="/ppt/slides/slide313.xml"/>
  <Override ContentType="application/vnd.openxmlformats-officedocument.presentationml.slide+xml" PartName="/ppt/slides/slide79.xml"/>
  <Override ContentType="application/vnd.openxmlformats-officedocument.presentationml.slide+xml" PartName="/ppt/slides/slide246.xml"/>
  <Override ContentType="application/vnd.openxmlformats-officedocument.presentationml.slide+xml" PartName="/ppt/slides/slide149.xml"/>
  <Override ContentType="application/vnd.openxmlformats-officedocument.presentationml.slide+xml" PartName="/ppt/slides/slide203.xml"/>
  <Override ContentType="application/vnd.openxmlformats-officedocument.presentationml.slide+xml" PartName="/ppt/slides/slide252.xml"/>
  <Override ContentType="application/vnd.openxmlformats-officedocument.presentationml.slide+xml" PartName="/ppt/slides/slide295.xml"/>
  <Override ContentType="application/vnd.openxmlformats-officedocument.presentationml.slide+xml" PartName="/ppt/slides/slide124.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234.xml"/>
  <Override ContentType="application/vnd.openxmlformats-officedocument.presentationml.slide+xml" PartName="/ppt/slides/slide194.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34.xml"/>
  <Override ContentType="application/vnd.openxmlformats-officedocument.presentationml.slide+xml" PartName="/ppt/slides/slide320.xml"/>
  <Override ContentType="application/vnd.openxmlformats-officedocument.presentationml.slide+xml" PartName="/ppt/slides/slide207.xml"/>
  <Override ContentType="application/vnd.openxmlformats-officedocument.presentationml.slide+xml" PartName="/ppt/slides/slide224.xml"/>
  <Override ContentType="application/vnd.openxmlformats-officedocument.presentationml.slide+xml" PartName="/ppt/slides/slide284.xml"/>
  <Override ContentType="application/vnd.openxmlformats-officedocument.presentationml.slide+xml" PartName="/ppt/slides/slide330.xml"/>
  <Override ContentType="application/vnd.openxmlformats-officedocument.presentationml.slide+xml" PartName="/ppt/slides/slide47.xml"/>
  <Override ContentType="application/vnd.openxmlformats-officedocument.presentationml.slide+xml" PartName="/ppt/slides/slide267.xml"/>
  <Override ContentType="application/vnd.openxmlformats-officedocument.presentationml.slide+xml" PartName="/ppt/slides/slide241.xml"/>
  <Override ContentType="application/vnd.openxmlformats-officedocument.presentationml.slide+xml" PartName="/ppt/slides/slide21.xml"/>
  <Override ContentType="application/vnd.openxmlformats-officedocument.presentationml.slide+xml" PartName="/ppt/slides/slide303.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9.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213.xml"/>
  <Override ContentType="application/vnd.openxmlformats-officedocument.presentationml.slide+xml" PartName="/ppt/slides/slide58.xml"/>
  <Override ContentType="application/vnd.openxmlformats-officedocument.presentationml.slide+xml" PartName="/ppt/slides/slide239.xml"/>
  <Override ContentType="application/vnd.openxmlformats-officedocument.presentationml.slide+xml" PartName="/ppt/slides/slide15.xml"/>
  <Override ContentType="application/vnd.openxmlformats-officedocument.presentationml.slide+xml" PartName="/ppt/slides/slide318.xml"/>
  <Override ContentType="application/vnd.openxmlformats-officedocument.presentationml.slide+xml" PartName="/ppt/slides/slide230.xml"/>
  <Override ContentType="application/vnd.openxmlformats-officedocument.presentationml.slide+xml" PartName="/ppt/slides/slide290.xml"/>
  <Override ContentType="application/vnd.openxmlformats-officedocument.presentationml.slide+xml" PartName="/ppt/slides/slide335.xml"/>
  <Override ContentType="application/vnd.openxmlformats-officedocument.presentationml.slide+xml" PartName="/ppt/slides/slide256.xml"/>
  <Override ContentType="application/vnd.openxmlformats-officedocument.presentationml.slide+xml" PartName="/ppt/slides/slide299.xml"/>
  <Override ContentType="application/vnd.openxmlformats-officedocument.presentationml.slide+xml" PartName="/ppt/slides/slide128.xml"/>
  <Override ContentType="application/vnd.openxmlformats-officedocument.presentationml.slide+xml" PartName="/ppt/slides/slide273.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8" r:id="rId5"/>
    <p:sldMasterId id="2147483699" r:id="rId6"/>
    <p:sldMasterId id="2147483700"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344" r:id="rId97"/>
    <p:sldId id="345" r:id="rId98"/>
    <p:sldId id="346" r:id="rId99"/>
    <p:sldId id="347" r:id="rId100"/>
    <p:sldId id="348" r:id="rId101"/>
    <p:sldId id="349" r:id="rId102"/>
    <p:sldId id="350" r:id="rId103"/>
    <p:sldId id="351" r:id="rId104"/>
    <p:sldId id="352" r:id="rId105"/>
    <p:sldId id="353" r:id="rId106"/>
    <p:sldId id="354" r:id="rId107"/>
    <p:sldId id="355" r:id="rId108"/>
    <p:sldId id="356" r:id="rId109"/>
    <p:sldId id="357" r:id="rId110"/>
    <p:sldId id="358" r:id="rId111"/>
    <p:sldId id="359" r:id="rId112"/>
    <p:sldId id="360" r:id="rId113"/>
    <p:sldId id="361" r:id="rId114"/>
    <p:sldId id="362" r:id="rId115"/>
    <p:sldId id="363" r:id="rId116"/>
    <p:sldId id="364" r:id="rId117"/>
    <p:sldId id="365" r:id="rId118"/>
    <p:sldId id="366" r:id="rId119"/>
    <p:sldId id="367" r:id="rId120"/>
    <p:sldId id="368" r:id="rId121"/>
    <p:sldId id="369" r:id="rId122"/>
    <p:sldId id="370" r:id="rId123"/>
    <p:sldId id="371" r:id="rId124"/>
    <p:sldId id="372" r:id="rId125"/>
    <p:sldId id="373" r:id="rId126"/>
    <p:sldId id="374" r:id="rId127"/>
    <p:sldId id="375" r:id="rId128"/>
    <p:sldId id="376" r:id="rId129"/>
    <p:sldId id="377" r:id="rId130"/>
    <p:sldId id="378" r:id="rId131"/>
    <p:sldId id="379" r:id="rId132"/>
    <p:sldId id="380" r:id="rId133"/>
    <p:sldId id="381" r:id="rId134"/>
    <p:sldId id="382" r:id="rId135"/>
    <p:sldId id="383" r:id="rId136"/>
    <p:sldId id="384" r:id="rId137"/>
    <p:sldId id="385" r:id="rId138"/>
    <p:sldId id="386" r:id="rId139"/>
    <p:sldId id="387" r:id="rId140"/>
    <p:sldId id="388" r:id="rId141"/>
    <p:sldId id="389" r:id="rId142"/>
    <p:sldId id="390" r:id="rId143"/>
    <p:sldId id="391" r:id="rId144"/>
    <p:sldId id="392" r:id="rId145"/>
    <p:sldId id="393" r:id="rId146"/>
    <p:sldId id="394" r:id="rId147"/>
    <p:sldId id="395" r:id="rId148"/>
    <p:sldId id="396" r:id="rId149"/>
    <p:sldId id="397" r:id="rId150"/>
    <p:sldId id="398" r:id="rId151"/>
    <p:sldId id="399" r:id="rId152"/>
    <p:sldId id="400" r:id="rId153"/>
    <p:sldId id="401" r:id="rId154"/>
    <p:sldId id="402" r:id="rId155"/>
    <p:sldId id="403" r:id="rId156"/>
    <p:sldId id="404" r:id="rId157"/>
    <p:sldId id="405" r:id="rId158"/>
    <p:sldId id="406" r:id="rId159"/>
    <p:sldId id="407" r:id="rId160"/>
    <p:sldId id="408" r:id="rId161"/>
    <p:sldId id="409" r:id="rId162"/>
    <p:sldId id="410" r:id="rId163"/>
    <p:sldId id="411" r:id="rId164"/>
    <p:sldId id="412" r:id="rId165"/>
    <p:sldId id="413" r:id="rId166"/>
    <p:sldId id="414" r:id="rId167"/>
    <p:sldId id="415" r:id="rId168"/>
    <p:sldId id="416" r:id="rId169"/>
    <p:sldId id="417" r:id="rId170"/>
    <p:sldId id="418" r:id="rId171"/>
    <p:sldId id="419" r:id="rId172"/>
    <p:sldId id="420" r:id="rId173"/>
    <p:sldId id="421" r:id="rId174"/>
    <p:sldId id="422" r:id="rId175"/>
    <p:sldId id="423" r:id="rId176"/>
    <p:sldId id="424" r:id="rId177"/>
    <p:sldId id="425" r:id="rId178"/>
    <p:sldId id="426" r:id="rId179"/>
    <p:sldId id="427" r:id="rId180"/>
    <p:sldId id="428" r:id="rId181"/>
    <p:sldId id="429" r:id="rId182"/>
    <p:sldId id="430" r:id="rId183"/>
    <p:sldId id="431" r:id="rId184"/>
    <p:sldId id="432" r:id="rId185"/>
    <p:sldId id="433" r:id="rId186"/>
    <p:sldId id="434" r:id="rId187"/>
    <p:sldId id="435" r:id="rId188"/>
    <p:sldId id="436" r:id="rId189"/>
    <p:sldId id="437" r:id="rId190"/>
    <p:sldId id="438" r:id="rId191"/>
    <p:sldId id="439" r:id="rId192"/>
    <p:sldId id="440" r:id="rId193"/>
    <p:sldId id="441" r:id="rId194"/>
    <p:sldId id="442" r:id="rId195"/>
    <p:sldId id="443" r:id="rId196"/>
    <p:sldId id="444" r:id="rId197"/>
    <p:sldId id="445" r:id="rId198"/>
    <p:sldId id="446" r:id="rId199"/>
    <p:sldId id="447" r:id="rId200"/>
    <p:sldId id="448" r:id="rId201"/>
    <p:sldId id="449" r:id="rId202"/>
    <p:sldId id="450" r:id="rId203"/>
    <p:sldId id="451" r:id="rId204"/>
    <p:sldId id="452" r:id="rId205"/>
    <p:sldId id="453" r:id="rId206"/>
    <p:sldId id="454" r:id="rId207"/>
    <p:sldId id="455" r:id="rId208"/>
    <p:sldId id="456" r:id="rId209"/>
    <p:sldId id="457" r:id="rId210"/>
    <p:sldId id="458" r:id="rId211"/>
    <p:sldId id="459" r:id="rId212"/>
    <p:sldId id="460" r:id="rId213"/>
    <p:sldId id="461" r:id="rId214"/>
    <p:sldId id="462" r:id="rId215"/>
    <p:sldId id="463" r:id="rId216"/>
    <p:sldId id="464" r:id="rId217"/>
    <p:sldId id="465" r:id="rId218"/>
    <p:sldId id="466" r:id="rId219"/>
    <p:sldId id="467" r:id="rId220"/>
    <p:sldId id="468" r:id="rId221"/>
    <p:sldId id="469" r:id="rId222"/>
    <p:sldId id="470" r:id="rId223"/>
    <p:sldId id="471" r:id="rId224"/>
    <p:sldId id="472" r:id="rId225"/>
    <p:sldId id="473" r:id="rId226"/>
    <p:sldId id="474" r:id="rId227"/>
    <p:sldId id="475" r:id="rId228"/>
    <p:sldId id="476" r:id="rId229"/>
    <p:sldId id="477" r:id="rId230"/>
    <p:sldId id="478" r:id="rId231"/>
    <p:sldId id="479" r:id="rId232"/>
    <p:sldId id="480" r:id="rId233"/>
    <p:sldId id="481" r:id="rId234"/>
    <p:sldId id="482" r:id="rId235"/>
    <p:sldId id="483" r:id="rId236"/>
    <p:sldId id="484" r:id="rId237"/>
    <p:sldId id="485" r:id="rId238"/>
    <p:sldId id="486" r:id="rId239"/>
    <p:sldId id="487" r:id="rId240"/>
    <p:sldId id="488" r:id="rId241"/>
    <p:sldId id="489" r:id="rId242"/>
    <p:sldId id="490" r:id="rId243"/>
    <p:sldId id="491" r:id="rId244"/>
    <p:sldId id="492" r:id="rId245"/>
    <p:sldId id="493" r:id="rId246"/>
    <p:sldId id="494" r:id="rId247"/>
    <p:sldId id="495" r:id="rId248"/>
    <p:sldId id="496" r:id="rId249"/>
    <p:sldId id="497" r:id="rId250"/>
    <p:sldId id="498" r:id="rId251"/>
    <p:sldId id="499" r:id="rId252"/>
    <p:sldId id="500" r:id="rId253"/>
    <p:sldId id="501" r:id="rId254"/>
    <p:sldId id="502" r:id="rId255"/>
    <p:sldId id="503" r:id="rId256"/>
    <p:sldId id="504" r:id="rId257"/>
    <p:sldId id="505" r:id="rId258"/>
    <p:sldId id="506" r:id="rId259"/>
    <p:sldId id="507" r:id="rId260"/>
    <p:sldId id="508" r:id="rId261"/>
    <p:sldId id="509" r:id="rId262"/>
    <p:sldId id="510" r:id="rId263"/>
    <p:sldId id="511" r:id="rId264"/>
    <p:sldId id="512" r:id="rId265"/>
    <p:sldId id="513" r:id="rId266"/>
    <p:sldId id="514" r:id="rId267"/>
    <p:sldId id="515" r:id="rId268"/>
    <p:sldId id="516" r:id="rId269"/>
    <p:sldId id="517" r:id="rId270"/>
    <p:sldId id="518" r:id="rId271"/>
    <p:sldId id="519" r:id="rId272"/>
    <p:sldId id="520" r:id="rId273"/>
    <p:sldId id="521" r:id="rId274"/>
    <p:sldId id="522" r:id="rId275"/>
    <p:sldId id="523" r:id="rId276"/>
    <p:sldId id="524" r:id="rId277"/>
    <p:sldId id="525" r:id="rId278"/>
    <p:sldId id="526" r:id="rId279"/>
    <p:sldId id="527" r:id="rId280"/>
    <p:sldId id="528" r:id="rId281"/>
    <p:sldId id="529" r:id="rId282"/>
    <p:sldId id="530" r:id="rId283"/>
    <p:sldId id="531" r:id="rId284"/>
    <p:sldId id="532" r:id="rId285"/>
    <p:sldId id="533" r:id="rId286"/>
    <p:sldId id="534" r:id="rId287"/>
    <p:sldId id="535" r:id="rId288"/>
    <p:sldId id="536" r:id="rId289"/>
    <p:sldId id="537" r:id="rId290"/>
    <p:sldId id="538" r:id="rId291"/>
    <p:sldId id="539" r:id="rId292"/>
    <p:sldId id="540" r:id="rId293"/>
    <p:sldId id="541" r:id="rId294"/>
    <p:sldId id="542" r:id="rId295"/>
    <p:sldId id="543" r:id="rId296"/>
    <p:sldId id="544" r:id="rId297"/>
    <p:sldId id="545" r:id="rId298"/>
    <p:sldId id="546" r:id="rId299"/>
    <p:sldId id="547" r:id="rId300"/>
    <p:sldId id="548" r:id="rId301"/>
    <p:sldId id="549" r:id="rId302"/>
    <p:sldId id="550" r:id="rId303"/>
    <p:sldId id="551" r:id="rId304"/>
    <p:sldId id="552" r:id="rId305"/>
    <p:sldId id="553" r:id="rId306"/>
    <p:sldId id="554" r:id="rId307"/>
    <p:sldId id="555" r:id="rId308"/>
    <p:sldId id="556" r:id="rId309"/>
    <p:sldId id="557" r:id="rId310"/>
    <p:sldId id="558" r:id="rId311"/>
    <p:sldId id="559" r:id="rId312"/>
    <p:sldId id="560" r:id="rId313"/>
    <p:sldId id="561" r:id="rId314"/>
    <p:sldId id="562" r:id="rId315"/>
    <p:sldId id="563" r:id="rId316"/>
    <p:sldId id="564" r:id="rId317"/>
    <p:sldId id="565" r:id="rId318"/>
    <p:sldId id="566" r:id="rId319"/>
    <p:sldId id="567" r:id="rId320"/>
    <p:sldId id="568" r:id="rId321"/>
    <p:sldId id="569" r:id="rId322"/>
    <p:sldId id="570" r:id="rId323"/>
    <p:sldId id="571" r:id="rId324"/>
    <p:sldId id="572" r:id="rId325"/>
    <p:sldId id="573" r:id="rId326"/>
    <p:sldId id="574" r:id="rId327"/>
    <p:sldId id="575" r:id="rId328"/>
    <p:sldId id="576" r:id="rId329"/>
    <p:sldId id="577" r:id="rId330"/>
    <p:sldId id="578" r:id="rId331"/>
    <p:sldId id="579" r:id="rId332"/>
    <p:sldId id="580" r:id="rId333"/>
    <p:sldId id="581" r:id="rId334"/>
    <p:sldId id="582" r:id="rId335"/>
    <p:sldId id="583" r:id="rId336"/>
    <p:sldId id="584" r:id="rId337"/>
    <p:sldId id="585" r:id="rId338"/>
    <p:sldId id="586" r:id="rId339"/>
    <p:sldId id="587" r:id="rId340"/>
    <p:sldId id="588" r:id="rId341"/>
    <p:sldId id="589" r:id="rId342"/>
    <p:sldId id="590" r:id="rId343"/>
    <p:sldId id="591" r:id="rId344"/>
    <p:sldId id="592" r:id="rId345"/>
  </p:sldIdLst>
  <p:sldSz cy="6858000" cx="9144000"/>
  <p:notesSz cx="6858000" cy="9144000"/>
  <p:embeddedFontLst>
    <p:embeddedFont>
      <p:font typeface="Cambria Math"/>
      <p:regular r:id="rId3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2CFE5F0-5EB6-40F0-AAEF-F140EEC0736C}">
  <a:tblStyle styleId="{E2CFE5F0-5EB6-40F0-AAEF-F140EEC0736C}"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190" Type="http://schemas.openxmlformats.org/officeDocument/2006/relationships/slide" Target="slides/slide18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194" Type="http://schemas.openxmlformats.org/officeDocument/2006/relationships/slide" Target="slides/slide186.xml"/><Relationship Id="rId43" Type="http://schemas.openxmlformats.org/officeDocument/2006/relationships/slide" Target="slides/slide35.xml"/><Relationship Id="rId193" Type="http://schemas.openxmlformats.org/officeDocument/2006/relationships/slide" Target="slides/slide185.xml"/><Relationship Id="rId46" Type="http://schemas.openxmlformats.org/officeDocument/2006/relationships/slide" Target="slides/slide38.xml"/><Relationship Id="rId192" Type="http://schemas.openxmlformats.org/officeDocument/2006/relationships/slide" Target="slides/slide184.xml"/><Relationship Id="rId45" Type="http://schemas.openxmlformats.org/officeDocument/2006/relationships/slide" Target="slides/slide37.xml"/><Relationship Id="rId191" Type="http://schemas.openxmlformats.org/officeDocument/2006/relationships/slide" Target="slides/slide183.xml"/><Relationship Id="rId48" Type="http://schemas.openxmlformats.org/officeDocument/2006/relationships/slide" Target="slides/slide40.xml"/><Relationship Id="rId187" Type="http://schemas.openxmlformats.org/officeDocument/2006/relationships/slide" Target="slides/slide179.xml"/><Relationship Id="rId47" Type="http://schemas.openxmlformats.org/officeDocument/2006/relationships/slide" Target="slides/slide39.xml"/><Relationship Id="rId186" Type="http://schemas.openxmlformats.org/officeDocument/2006/relationships/slide" Target="slides/slide178.xml"/><Relationship Id="rId185" Type="http://schemas.openxmlformats.org/officeDocument/2006/relationships/slide" Target="slides/slide177.xml"/><Relationship Id="rId49" Type="http://schemas.openxmlformats.org/officeDocument/2006/relationships/slide" Target="slides/slide41.xml"/><Relationship Id="rId184" Type="http://schemas.openxmlformats.org/officeDocument/2006/relationships/slide" Target="slides/slide176.xml"/><Relationship Id="rId189" Type="http://schemas.openxmlformats.org/officeDocument/2006/relationships/slide" Target="slides/slide181.xml"/><Relationship Id="rId188" Type="http://schemas.openxmlformats.org/officeDocument/2006/relationships/slide" Target="slides/slide180.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183" Type="http://schemas.openxmlformats.org/officeDocument/2006/relationships/slide" Target="slides/slide175.xml"/><Relationship Id="rId32" Type="http://schemas.openxmlformats.org/officeDocument/2006/relationships/slide" Target="slides/slide24.xml"/><Relationship Id="rId182" Type="http://schemas.openxmlformats.org/officeDocument/2006/relationships/slide" Target="slides/slide174.xml"/><Relationship Id="rId35" Type="http://schemas.openxmlformats.org/officeDocument/2006/relationships/slide" Target="slides/slide27.xml"/><Relationship Id="rId181" Type="http://schemas.openxmlformats.org/officeDocument/2006/relationships/slide" Target="slides/slide173.xml"/><Relationship Id="rId34" Type="http://schemas.openxmlformats.org/officeDocument/2006/relationships/slide" Target="slides/slide26.xml"/><Relationship Id="rId180" Type="http://schemas.openxmlformats.org/officeDocument/2006/relationships/slide" Target="slides/slide172.xml"/><Relationship Id="rId37" Type="http://schemas.openxmlformats.org/officeDocument/2006/relationships/slide" Target="slides/slide29.xml"/><Relationship Id="rId176" Type="http://schemas.openxmlformats.org/officeDocument/2006/relationships/slide" Target="slides/slide168.xml"/><Relationship Id="rId297" Type="http://schemas.openxmlformats.org/officeDocument/2006/relationships/slide" Target="slides/slide289.xml"/><Relationship Id="rId36" Type="http://schemas.openxmlformats.org/officeDocument/2006/relationships/slide" Target="slides/slide28.xml"/><Relationship Id="rId175" Type="http://schemas.openxmlformats.org/officeDocument/2006/relationships/slide" Target="slides/slide167.xml"/><Relationship Id="rId296" Type="http://schemas.openxmlformats.org/officeDocument/2006/relationships/slide" Target="slides/slide288.xml"/><Relationship Id="rId39" Type="http://schemas.openxmlformats.org/officeDocument/2006/relationships/slide" Target="slides/slide31.xml"/><Relationship Id="rId174" Type="http://schemas.openxmlformats.org/officeDocument/2006/relationships/slide" Target="slides/slide166.xml"/><Relationship Id="rId295" Type="http://schemas.openxmlformats.org/officeDocument/2006/relationships/slide" Target="slides/slide287.xml"/><Relationship Id="rId38" Type="http://schemas.openxmlformats.org/officeDocument/2006/relationships/slide" Target="slides/slide30.xml"/><Relationship Id="rId173" Type="http://schemas.openxmlformats.org/officeDocument/2006/relationships/slide" Target="slides/slide165.xml"/><Relationship Id="rId294" Type="http://schemas.openxmlformats.org/officeDocument/2006/relationships/slide" Target="slides/slide286.xml"/><Relationship Id="rId179" Type="http://schemas.openxmlformats.org/officeDocument/2006/relationships/slide" Target="slides/slide171.xml"/><Relationship Id="rId178" Type="http://schemas.openxmlformats.org/officeDocument/2006/relationships/slide" Target="slides/slide170.xml"/><Relationship Id="rId299" Type="http://schemas.openxmlformats.org/officeDocument/2006/relationships/slide" Target="slides/slide291.xml"/><Relationship Id="rId177" Type="http://schemas.openxmlformats.org/officeDocument/2006/relationships/slide" Target="slides/slide169.xml"/><Relationship Id="rId298" Type="http://schemas.openxmlformats.org/officeDocument/2006/relationships/slide" Target="slides/slide29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98" Type="http://schemas.openxmlformats.org/officeDocument/2006/relationships/slide" Target="slides/slide190.xml"/><Relationship Id="rId14" Type="http://schemas.openxmlformats.org/officeDocument/2006/relationships/slide" Target="slides/slide6.xml"/><Relationship Id="rId197" Type="http://schemas.openxmlformats.org/officeDocument/2006/relationships/slide" Target="slides/slide189.xml"/><Relationship Id="rId17" Type="http://schemas.openxmlformats.org/officeDocument/2006/relationships/slide" Target="slides/slide9.xml"/><Relationship Id="rId196" Type="http://schemas.openxmlformats.org/officeDocument/2006/relationships/slide" Target="slides/slide188.xml"/><Relationship Id="rId16" Type="http://schemas.openxmlformats.org/officeDocument/2006/relationships/slide" Target="slides/slide8.xml"/><Relationship Id="rId195" Type="http://schemas.openxmlformats.org/officeDocument/2006/relationships/slide" Target="slides/slide187.xml"/><Relationship Id="rId19" Type="http://schemas.openxmlformats.org/officeDocument/2006/relationships/slide" Target="slides/slide11.xml"/><Relationship Id="rId18" Type="http://schemas.openxmlformats.org/officeDocument/2006/relationships/slide" Target="slides/slide10.xml"/><Relationship Id="rId199" Type="http://schemas.openxmlformats.org/officeDocument/2006/relationships/slide" Target="slides/slide191.xml"/><Relationship Id="rId84" Type="http://schemas.openxmlformats.org/officeDocument/2006/relationships/slide" Target="slides/slide76.xml"/><Relationship Id="rId83" Type="http://schemas.openxmlformats.org/officeDocument/2006/relationships/slide" Target="slides/slide75.xml"/><Relationship Id="rId86" Type="http://schemas.openxmlformats.org/officeDocument/2006/relationships/slide" Target="slides/slide78.xml"/><Relationship Id="rId85" Type="http://schemas.openxmlformats.org/officeDocument/2006/relationships/slide" Target="slides/slide77.xml"/><Relationship Id="rId88" Type="http://schemas.openxmlformats.org/officeDocument/2006/relationships/slide" Target="slides/slide80.xml"/><Relationship Id="rId150" Type="http://schemas.openxmlformats.org/officeDocument/2006/relationships/slide" Target="slides/slide142.xml"/><Relationship Id="rId271" Type="http://schemas.openxmlformats.org/officeDocument/2006/relationships/slide" Target="slides/slide263.xml"/><Relationship Id="rId87" Type="http://schemas.openxmlformats.org/officeDocument/2006/relationships/slide" Target="slides/slide79.xml"/><Relationship Id="rId270" Type="http://schemas.openxmlformats.org/officeDocument/2006/relationships/slide" Target="slides/slide262.xml"/><Relationship Id="rId89" Type="http://schemas.openxmlformats.org/officeDocument/2006/relationships/slide" Target="slides/slide81.xml"/><Relationship Id="rId80" Type="http://schemas.openxmlformats.org/officeDocument/2006/relationships/slide" Target="slides/slide72.xml"/><Relationship Id="rId82" Type="http://schemas.openxmlformats.org/officeDocument/2006/relationships/slide" Target="slides/slide74.xml"/><Relationship Id="rId81" Type="http://schemas.openxmlformats.org/officeDocument/2006/relationships/slide" Target="slides/slide73.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1.xml"/><Relationship Id="rId4" Type="http://schemas.openxmlformats.org/officeDocument/2006/relationships/tableStyles" Target="tableStyles.xml"/><Relationship Id="rId148" Type="http://schemas.openxmlformats.org/officeDocument/2006/relationships/slide" Target="slides/slide140.xml"/><Relationship Id="rId269" Type="http://schemas.openxmlformats.org/officeDocument/2006/relationships/slide" Target="slides/slide261.xml"/><Relationship Id="rId9" Type="http://schemas.openxmlformats.org/officeDocument/2006/relationships/slide" Target="slides/slide1.xml"/><Relationship Id="rId143" Type="http://schemas.openxmlformats.org/officeDocument/2006/relationships/slide" Target="slides/slide135.xml"/><Relationship Id="rId264" Type="http://schemas.openxmlformats.org/officeDocument/2006/relationships/slide" Target="slides/slide256.xml"/><Relationship Id="rId142" Type="http://schemas.openxmlformats.org/officeDocument/2006/relationships/slide" Target="slides/slide134.xml"/><Relationship Id="rId263" Type="http://schemas.openxmlformats.org/officeDocument/2006/relationships/slide" Target="slides/slide255.xml"/><Relationship Id="rId141" Type="http://schemas.openxmlformats.org/officeDocument/2006/relationships/slide" Target="slides/slide133.xml"/><Relationship Id="rId262" Type="http://schemas.openxmlformats.org/officeDocument/2006/relationships/slide" Target="slides/slide254.xml"/><Relationship Id="rId140" Type="http://schemas.openxmlformats.org/officeDocument/2006/relationships/slide" Target="slides/slide132.xml"/><Relationship Id="rId261" Type="http://schemas.openxmlformats.org/officeDocument/2006/relationships/slide" Target="slides/slide253.xml"/><Relationship Id="rId5" Type="http://schemas.openxmlformats.org/officeDocument/2006/relationships/slideMaster" Target="slideMasters/slideMaster1.xml"/><Relationship Id="rId147" Type="http://schemas.openxmlformats.org/officeDocument/2006/relationships/slide" Target="slides/slide139.xml"/><Relationship Id="rId268" Type="http://schemas.openxmlformats.org/officeDocument/2006/relationships/slide" Target="slides/slide260.xml"/><Relationship Id="rId6" Type="http://schemas.openxmlformats.org/officeDocument/2006/relationships/slideMaster" Target="slideMasters/slideMaster2.xml"/><Relationship Id="rId146" Type="http://schemas.openxmlformats.org/officeDocument/2006/relationships/slide" Target="slides/slide138.xml"/><Relationship Id="rId267" Type="http://schemas.openxmlformats.org/officeDocument/2006/relationships/slide" Target="slides/slide259.xml"/><Relationship Id="rId7" Type="http://schemas.openxmlformats.org/officeDocument/2006/relationships/slideMaster" Target="slideMasters/slideMaster3.xml"/><Relationship Id="rId145" Type="http://schemas.openxmlformats.org/officeDocument/2006/relationships/slide" Target="slides/slide137.xml"/><Relationship Id="rId266" Type="http://schemas.openxmlformats.org/officeDocument/2006/relationships/slide" Target="slides/slide258.xml"/><Relationship Id="rId8" Type="http://schemas.openxmlformats.org/officeDocument/2006/relationships/notesMaster" Target="notesMasters/notesMaster1.xml"/><Relationship Id="rId144" Type="http://schemas.openxmlformats.org/officeDocument/2006/relationships/slide" Target="slides/slide136.xml"/><Relationship Id="rId265" Type="http://schemas.openxmlformats.org/officeDocument/2006/relationships/slide" Target="slides/slide257.xml"/><Relationship Id="rId73" Type="http://schemas.openxmlformats.org/officeDocument/2006/relationships/slide" Target="slides/slide65.xml"/><Relationship Id="rId72" Type="http://schemas.openxmlformats.org/officeDocument/2006/relationships/slide" Target="slides/slide64.xml"/><Relationship Id="rId75" Type="http://schemas.openxmlformats.org/officeDocument/2006/relationships/slide" Target="slides/slide67.xml"/><Relationship Id="rId74" Type="http://schemas.openxmlformats.org/officeDocument/2006/relationships/slide" Target="slides/slide66.xml"/><Relationship Id="rId77" Type="http://schemas.openxmlformats.org/officeDocument/2006/relationships/slide" Target="slides/slide69.xml"/><Relationship Id="rId260" Type="http://schemas.openxmlformats.org/officeDocument/2006/relationships/slide" Target="slides/slide252.xml"/><Relationship Id="rId76" Type="http://schemas.openxmlformats.org/officeDocument/2006/relationships/slide" Target="slides/slide68.xml"/><Relationship Id="rId79" Type="http://schemas.openxmlformats.org/officeDocument/2006/relationships/slide" Target="slides/slide71.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139" Type="http://schemas.openxmlformats.org/officeDocument/2006/relationships/slide" Target="slides/slide131.xml"/><Relationship Id="rId138" Type="http://schemas.openxmlformats.org/officeDocument/2006/relationships/slide" Target="slides/slide130.xml"/><Relationship Id="rId259" Type="http://schemas.openxmlformats.org/officeDocument/2006/relationships/slide" Target="slides/slide251.xml"/><Relationship Id="rId137" Type="http://schemas.openxmlformats.org/officeDocument/2006/relationships/slide" Target="slides/slide129.xml"/><Relationship Id="rId258" Type="http://schemas.openxmlformats.org/officeDocument/2006/relationships/slide" Target="slides/slide250.xml"/><Relationship Id="rId132" Type="http://schemas.openxmlformats.org/officeDocument/2006/relationships/slide" Target="slides/slide124.xml"/><Relationship Id="rId253" Type="http://schemas.openxmlformats.org/officeDocument/2006/relationships/slide" Target="slides/slide245.xml"/><Relationship Id="rId131" Type="http://schemas.openxmlformats.org/officeDocument/2006/relationships/slide" Target="slides/slide123.xml"/><Relationship Id="rId252" Type="http://schemas.openxmlformats.org/officeDocument/2006/relationships/slide" Target="slides/slide244.xml"/><Relationship Id="rId130" Type="http://schemas.openxmlformats.org/officeDocument/2006/relationships/slide" Target="slides/slide122.xml"/><Relationship Id="rId251" Type="http://schemas.openxmlformats.org/officeDocument/2006/relationships/slide" Target="slides/slide243.xml"/><Relationship Id="rId250" Type="http://schemas.openxmlformats.org/officeDocument/2006/relationships/slide" Target="slides/slide242.xml"/><Relationship Id="rId136" Type="http://schemas.openxmlformats.org/officeDocument/2006/relationships/slide" Target="slides/slide128.xml"/><Relationship Id="rId257" Type="http://schemas.openxmlformats.org/officeDocument/2006/relationships/slide" Target="slides/slide249.xml"/><Relationship Id="rId135" Type="http://schemas.openxmlformats.org/officeDocument/2006/relationships/slide" Target="slides/slide127.xml"/><Relationship Id="rId256" Type="http://schemas.openxmlformats.org/officeDocument/2006/relationships/slide" Target="slides/slide248.xml"/><Relationship Id="rId134" Type="http://schemas.openxmlformats.org/officeDocument/2006/relationships/slide" Target="slides/slide126.xml"/><Relationship Id="rId255" Type="http://schemas.openxmlformats.org/officeDocument/2006/relationships/slide" Target="slides/slide247.xml"/><Relationship Id="rId133" Type="http://schemas.openxmlformats.org/officeDocument/2006/relationships/slide" Target="slides/slide125.xml"/><Relationship Id="rId254" Type="http://schemas.openxmlformats.org/officeDocument/2006/relationships/slide" Target="slides/slide246.xml"/><Relationship Id="rId62" Type="http://schemas.openxmlformats.org/officeDocument/2006/relationships/slide" Target="slides/slide54.xml"/><Relationship Id="rId61" Type="http://schemas.openxmlformats.org/officeDocument/2006/relationships/slide" Target="slides/slide53.xml"/><Relationship Id="rId64" Type="http://schemas.openxmlformats.org/officeDocument/2006/relationships/slide" Target="slides/slide56.xml"/><Relationship Id="rId63" Type="http://schemas.openxmlformats.org/officeDocument/2006/relationships/slide" Target="slides/slide55.xml"/><Relationship Id="rId66" Type="http://schemas.openxmlformats.org/officeDocument/2006/relationships/slide" Target="slides/slide58.xml"/><Relationship Id="rId172" Type="http://schemas.openxmlformats.org/officeDocument/2006/relationships/slide" Target="slides/slide164.xml"/><Relationship Id="rId293" Type="http://schemas.openxmlformats.org/officeDocument/2006/relationships/slide" Target="slides/slide285.xml"/><Relationship Id="rId65" Type="http://schemas.openxmlformats.org/officeDocument/2006/relationships/slide" Target="slides/slide57.xml"/><Relationship Id="rId171" Type="http://schemas.openxmlformats.org/officeDocument/2006/relationships/slide" Target="slides/slide163.xml"/><Relationship Id="rId292" Type="http://schemas.openxmlformats.org/officeDocument/2006/relationships/slide" Target="slides/slide284.xml"/><Relationship Id="rId68" Type="http://schemas.openxmlformats.org/officeDocument/2006/relationships/slide" Target="slides/slide60.xml"/><Relationship Id="rId170" Type="http://schemas.openxmlformats.org/officeDocument/2006/relationships/slide" Target="slides/slide162.xml"/><Relationship Id="rId291" Type="http://schemas.openxmlformats.org/officeDocument/2006/relationships/slide" Target="slides/slide283.xml"/><Relationship Id="rId67" Type="http://schemas.openxmlformats.org/officeDocument/2006/relationships/slide" Target="slides/slide59.xml"/><Relationship Id="rId290" Type="http://schemas.openxmlformats.org/officeDocument/2006/relationships/slide" Target="slides/slide282.xml"/><Relationship Id="rId60" Type="http://schemas.openxmlformats.org/officeDocument/2006/relationships/slide" Target="slides/slide52.xml"/><Relationship Id="rId165" Type="http://schemas.openxmlformats.org/officeDocument/2006/relationships/slide" Target="slides/slide157.xml"/><Relationship Id="rId286" Type="http://schemas.openxmlformats.org/officeDocument/2006/relationships/slide" Target="slides/slide278.xml"/><Relationship Id="rId69" Type="http://schemas.openxmlformats.org/officeDocument/2006/relationships/slide" Target="slides/slide61.xml"/><Relationship Id="rId164" Type="http://schemas.openxmlformats.org/officeDocument/2006/relationships/slide" Target="slides/slide156.xml"/><Relationship Id="rId285" Type="http://schemas.openxmlformats.org/officeDocument/2006/relationships/slide" Target="slides/slide277.xml"/><Relationship Id="rId163" Type="http://schemas.openxmlformats.org/officeDocument/2006/relationships/slide" Target="slides/slide155.xml"/><Relationship Id="rId284" Type="http://schemas.openxmlformats.org/officeDocument/2006/relationships/slide" Target="slides/slide276.xml"/><Relationship Id="rId162" Type="http://schemas.openxmlformats.org/officeDocument/2006/relationships/slide" Target="slides/slide154.xml"/><Relationship Id="rId283" Type="http://schemas.openxmlformats.org/officeDocument/2006/relationships/slide" Target="slides/slide275.xml"/><Relationship Id="rId169" Type="http://schemas.openxmlformats.org/officeDocument/2006/relationships/slide" Target="slides/slide161.xml"/><Relationship Id="rId168" Type="http://schemas.openxmlformats.org/officeDocument/2006/relationships/slide" Target="slides/slide160.xml"/><Relationship Id="rId289" Type="http://schemas.openxmlformats.org/officeDocument/2006/relationships/slide" Target="slides/slide281.xml"/><Relationship Id="rId167" Type="http://schemas.openxmlformats.org/officeDocument/2006/relationships/slide" Target="slides/slide159.xml"/><Relationship Id="rId288" Type="http://schemas.openxmlformats.org/officeDocument/2006/relationships/slide" Target="slides/slide280.xml"/><Relationship Id="rId166" Type="http://schemas.openxmlformats.org/officeDocument/2006/relationships/slide" Target="slides/slide158.xml"/><Relationship Id="rId287" Type="http://schemas.openxmlformats.org/officeDocument/2006/relationships/slide" Target="slides/slide279.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161" Type="http://schemas.openxmlformats.org/officeDocument/2006/relationships/slide" Target="slides/slide153.xml"/><Relationship Id="rId282" Type="http://schemas.openxmlformats.org/officeDocument/2006/relationships/slide" Target="slides/slide274.xml"/><Relationship Id="rId54" Type="http://schemas.openxmlformats.org/officeDocument/2006/relationships/slide" Target="slides/slide46.xml"/><Relationship Id="rId160" Type="http://schemas.openxmlformats.org/officeDocument/2006/relationships/slide" Target="slides/slide152.xml"/><Relationship Id="rId281" Type="http://schemas.openxmlformats.org/officeDocument/2006/relationships/slide" Target="slides/slide273.xml"/><Relationship Id="rId57" Type="http://schemas.openxmlformats.org/officeDocument/2006/relationships/slide" Target="slides/slide49.xml"/><Relationship Id="rId280" Type="http://schemas.openxmlformats.org/officeDocument/2006/relationships/slide" Target="slides/slide272.xml"/><Relationship Id="rId56" Type="http://schemas.openxmlformats.org/officeDocument/2006/relationships/slide" Target="slides/slide48.xml"/><Relationship Id="rId159" Type="http://schemas.openxmlformats.org/officeDocument/2006/relationships/slide" Target="slides/slide151.xml"/><Relationship Id="rId59" Type="http://schemas.openxmlformats.org/officeDocument/2006/relationships/slide" Target="slides/slide51.xml"/><Relationship Id="rId154" Type="http://schemas.openxmlformats.org/officeDocument/2006/relationships/slide" Target="slides/slide146.xml"/><Relationship Id="rId275" Type="http://schemas.openxmlformats.org/officeDocument/2006/relationships/slide" Target="slides/slide267.xml"/><Relationship Id="rId58" Type="http://schemas.openxmlformats.org/officeDocument/2006/relationships/slide" Target="slides/slide50.xml"/><Relationship Id="rId153" Type="http://schemas.openxmlformats.org/officeDocument/2006/relationships/slide" Target="slides/slide145.xml"/><Relationship Id="rId274" Type="http://schemas.openxmlformats.org/officeDocument/2006/relationships/slide" Target="slides/slide266.xml"/><Relationship Id="rId152" Type="http://schemas.openxmlformats.org/officeDocument/2006/relationships/slide" Target="slides/slide144.xml"/><Relationship Id="rId273" Type="http://schemas.openxmlformats.org/officeDocument/2006/relationships/slide" Target="slides/slide265.xml"/><Relationship Id="rId151" Type="http://schemas.openxmlformats.org/officeDocument/2006/relationships/slide" Target="slides/slide143.xml"/><Relationship Id="rId272" Type="http://schemas.openxmlformats.org/officeDocument/2006/relationships/slide" Target="slides/slide264.xml"/><Relationship Id="rId158" Type="http://schemas.openxmlformats.org/officeDocument/2006/relationships/slide" Target="slides/slide150.xml"/><Relationship Id="rId279" Type="http://schemas.openxmlformats.org/officeDocument/2006/relationships/slide" Target="slides/slide271.xml"/><Relationship Id="rId157" Type="http://schemas.openxmlformats.org/officeDocument/2006/relationships/slide" Target="slides/slide149.xml"/><Relationship Id="rId278" Type="http://schemas.openxmlformats.org/officeDocument/2006/relationships/slide" Target="slides/slide270.xml"/><Relationship Id="rId156" Type="http://schemas.openxmlformats.org/officeDocument/2006/relationships/slide" Target="slides/slide148.xml"/><Relationship Id="rId277" Type="http://schemas.openxmlformats.org/officeDocument/2006/relationships/slide" Target="slides/slide269.xml"/><Relationship Id="rId155" Type="http://schemas.openxmlformats.org/officeDocument/2006/relationships/slide" Target="slides/slide147.xml"/><Relationship Id="rId276" Type="http://schemas.openxmlformats.org/officeDocument/2006/relationships/slide" Target="slides/slide268.xml"/><Relationship Id="rId107" Type="http://schemas.openxmlformats.org/officeDocument/2006/relationships/slide" Target="slides/slide99.xml"/><Relationship Id="rId228" Type="http://schemas.openxmlformats.org/officeDocument/2006/relationships/slide" Target="slides/slide220.xml"/><Relationship Id="rId106" Type="http://schemas.openxmlformats.org/officeDocument/2006/relationships/slide" Target="slides/slide98.xml"/><Relationship Id="rId227" Type="http://schemas.openxmlformats.org/officeDocument/2006/relationships/slide" Target="slides/slide219.xml"/><Relationship Id="rId105" Type="http://schemas.openxmlformats.org/officeDocument/2006/relationships/slide" Target="slides/slide97.xml"/><Relationship Id="rId226" Type="http://schemas.openxmlformats.org/officeDocument/2006/relationships/slide" Target="slides/slide218.xml"/><Relationship Id="rId104" Type="http://schemas.openxmlformats.org/officeDocument/2006/relationships/slide" Target="slides/slide96.xml"/><Relationship Id="rId225" Type="http://schemas.openxmlformats.org/officeDocument/2006/relationships/slide" Target="slides/slide217.xml"/><Relationship Id="rId346" Type="http://schemas.openxmlformats.org/officeDocument/2006/relationships/font" Target="fonts/CambriaMath-regular.fntdata"/><Relationship Id="rId109" Type="http://schemas.openxmlformats.org/officeDocument/2006/relationships/slide" Target="slides/slide101.xml"/><Relationship Id="rId108" Type="http://schemas.openxmlformats.org/officeDocument/2006/relationships/slide" Target="slides/slide100.xml"/><Relationship Id="rId229" Type="http://schemas.openxmlformats.org/officeDocument/2006/relationships/slide" Target="slides/slide221.xml"/><Relationship Id="rId220" Type="http://schemas.openxmlformats.org/officeDocument/2006/relationships/slide" Target="slides/slide212.xml"/><Relationship Id="rId341" Type="http://schemas.openxmlformats.org/officeDocument/2006/relationships/slide" Target="slides/slide333.xml"/><Relationship Id="rId340" Type="http://schemas.openxmlformats.org/officeDocument/2006/relationships/slide" Target="slides/slide332.xml"/><Relationship Id="rId103" Type="http://schemas.openxmlformats.org/officeDocument/2006/relationships/slide" Target="slides/slide95.xml"/><Relationship Id="rId224" Type="http://schemas.openxmlformats.org/officeDocument/2006/relationships/slide" Target="slides/slide216.xml"/><Relationship Id="rId345" Type="http://schemas.openxmlformats.org/officeDocument/2006/relationships/slide" Target="slides/slide337.xml"/><Relationship Id="rId102" Type="http://schemas.openxmlformats.org/officeDocument/2006/relationships/slide" Target="slides/slide94.xml"/><Relationship Id="rId223" Type="http://schemas.openxmlformats.org/officeDocument/2006/relationships/slide" Target="slides/slide215.xml"/><Relationship Id="rId344" Type="http://schemas.openxmlformats.org/officeDocument/2006/relationships/slide" Target="slides/slide336.xml"/><Relationship Id="rId101" Type="http://schemas.openxmlformats.org/officeDocument/2006/relationships/slide" Target="slides/slide93.xml"/><Relationship Id="rId222" Type="http://schemas.openxmlformats.org/officeDocument/2006/relationships/slide" Target="slides/slide214.xml"/><Relationship Id="rId343" Type="http://schemas.openxmlformats.org/officeDocument/2006/relationships/slide" Target="slides/slide335.xml"/><Relationship Id="rId100" Type="http://schemas.openxmlformats.org/officeDocument/2006/relationships/slide" Target="slides/slide92.xml"/><Relationship Id="rId221" Type="http://schemas.openxmlformats.org/officeDocument/2006/relationships/slide" Target="slides/slide213.xml"/><Relationship Id="rId342" Type="http://schemas.openxmlformats.org/officeDocument/2006/relationships/slide" Target="slides/slide334.xml"/><Relationship Id="rId217" Type="http://schemas.openxmlformats.org/officeDocument/2006/relationships/slide" Target="slides/slide209.xml"/><Relationship Id="rId338" Type="http://schemas.openxmlformats.org/officeDocument/2006/relationships/slide" Target="slides/slide330.xml"/><Relationship Id="rId216" Type="http://schemas.openxmlformats.org/officeDocument/2006/relationships/slide" Target="slides/slide208.xml"/><Relationship Id="rId337" Type="http://schemas.openxmlformats.org/officeDocument/2006/relationships/slide" Target="slides/slide329.xml"/><Relationship Id="rId215" Type="http://schemas.openxmlformats.org/officeDocument/2006/relationships/slide" Target="slides/slide207.xml"/><Relationship Id="rId336" Type="http://schemas.openxmlformats.org/officeDocument/2006/relationships/slide" Target="slides/slide328.xml"/><Relationship Id="rId214" Type="http://schemas.openxmlformats.org/officeDocument/2006/relationships/slide" Target="slides/slide206.xml"/><Relationship Id="rId335" Type="http://schemas.openxmlformats.org/officeDocument/2006/relationships/slide" Target="slides/slide327.xml"/><Relationship Id="rId219" Type="http://schemas.openxmlformats.org/officeDocument/2006/relationships/slide" Target="slides/slide211.xml"/><Relationship Id="rId218" Type="http://schemas.openxmlformats.org/officeDocument/2006/relationships/slide" Target="slides/slide210.xml"/><Relationship Id="rId339" Type="http://schemas.openxmlformats.org/officeDocument/2006/relationships/slide" Target="slides/slide331.xml"/><Relationship Id="rId330" Type="http://schemas.openxmlformats.org/officeDocument/2006/relationships/slide" Target="slides/slide322.xml"/><Relationship Id="rId213" Type="http://schemas.openxmlformats.org/officeDocument/2006/relationships/slide" Target="slides/slide205.xml"/><Relationship Id="rId334" Type="http://schemas.openxmlformats.org/officeDocument/2006/relationships/slide" Target="slides/slide326.xml"/><Relationship Id="rId212" Type="http://schemas.openxmlformats.org/officeDocument/2006/relationships/slide" Target="slides/slide204.xml"/><Relationship Id="rId333" Type="http://schemas.openxmlformats.org/officeDocument/2006/relationships/slide" Target="slides/slide325.xml"/><Relationship Id="rId211" Type="http://schemas.openxmlformats.org/officeDocument/2006/relationships/slide" Target="slides/slide203.xml"/><Relationship Id="rId332" Type="http://schemas.openxmlformats.org/officeDocument/2006/relationships/slide" Target="slides/slide324.xml"/><Relationship Id="rId210" Type="http://schemas.openxmlformats.org/officeDocument/2006/relationships/slide" Target="slides/slide202.xml"/><Relationship Id="rId331" Type="http://schemas.openxmlformats.org/officeDocument/2006/relationships/slide" Target="slides/slide323.xml"/><Relationship Id="rId129" Type="http://schemas.openxmlformats.org/officeDocument/2006/relationships/slide" Target="slides/slide121.xml"/><Relationship Id="rId128" Type="http://schemas.openxmlformats.org/officeDocument/2006/relationships/slide" Target="slides/slide120.xml"/><Relationship Id="rId249" Type="http://schemas.openxmlformats.org/officeDocument/2006/relationships/slide" Target="slides/slide241.xml"/><Relationship Id="rId127" Type="http://schemas.openxmlformats.org/officeDocument/2006/relationships/slide" Target="slides/slide119.xml"/><Relationship Id="rId248" Type="http://schemas.openxmlformats.org/officeDocument/2006/relationships/slide" Target="slides/slide240.xml"/><Relationship Id="rId126" Type="http://schemas.openxmlformats.org/officeDocument/2006/relationships/slide" Target="slides/slide118.xml"/><Relationship Id="rId247" Type="http://schemas.openxmlformats.org/officeDocument/2006/relationships/slide" Target="slides/slide239.xml"/><Relationship Id="rId121" Type="http://schemas.openxmlformats.org/officeDocument/2006/relationships/slide" Target="slides/slide113.xml"/><Relationship Id="rId242" Type="http://schemas.openxmlformats.org/officeDocument/2006/relationships/slide" Target="slides/slide234.xml"/><Relationship Id="rId120" Type="http://schemas.openxmlformats.org/officeDocument/2006/relationships/slide" Target="slides/slide112.xml"/><Relationship Id="rId241" Type="http://schemas.openxmlformats.org/officeDocument/2006/relationships/slide" Target="slides/slide233.xml"/><Relationship Id="rId240" Type="http://schemas.openxmlformats.org/officeDocument/2006/relationships/slide" Target="slides/slide232.xml"/><Relationship Id="rId125" Type="http://schemas.openxmlformats.org/officeDocument/2006/relationships/slide" Target="slides/slide117.xml"/><Relationship Id="rId246" Type="http://schemas.openxmlformats.org/officeDocument/2006/relationships/slide" Target="slides/slide238.xml"/><Relationship Id="rId124" Type="http://schemas.openxmlformats.org/officeDocument/2006/relationships/slide" Target="slides/slide116.xml"/><Relationship Id="rId245" Type="http://schemas.openxmlformats.org/officeDocument/2006/relationships/slide" Target="slides/slide237.xml"/><Relationship Id="rId123" Type="http://schemas.openxmlformats.org/officeDocument/2006/relationships/slide" Target="slides/slide115.xml"/><Relationship Id="rId244" Type="http://schemas.openxmlformats.org/officeDocument/2006/relationships/slide" Target="slides/slide236.xml"/><Relationship Id="rId122" Type="http://schemas.openxmlformats.org/officeDocument/2006/relationships/slide" Target="slides/slide114.xml"/><Relationship Id="rId243" Type="http://schemas.openxmlformats.org/officeDocument/2006/relationships/slide" Target="slides/slide235.xml"/><Relationship Id="rId95" Type="http://schemas.openxmlformats.org/officeDocument/2006/relationships/slide" Target="slides/slide87.xml"/><Relationship Id="rId94" Type="http://schemas.openxmlformats.org/officeDocument/2006/relationships/slide" Target="slides/slide86.xml"/><Relationship Id="rId97" Type="http://schemas.openxmlformats.org/officeDocument/2006/relationships/slide" Target="slides/slide89.xml"/><Relationship Id="rId96" Type="http://schemas.openxmlformats.org/officeDocument/2006/relationships/slide" Target="slides/slide88.xml"/><Relationship Id="rId99" Type="http://schemas.openxmlformats.org/officeDocument/2006/relationships/slide" Target="slides/slide91.xml"/><Relationship Id="rId98" Type="http://schemas.openxmlformats.org/officeDocument/2006/relationships/slide" Target="slides/slide90.xml"/><Relationship Id="rId91" Type="http://schemas.openxmlformats.org/officeDocument/2006/relationships/slide" Target="slides/slide83.xml"/><Relationship Id="rId90" Type="http://schemas.openxmlformats.org/officeDocument/2006/relationships/slide" Target="slides/slide82.xml"/><Relationship Id="rId93" Type="http://schemas.openxmlformats.org/officeDocument/2006/relationships/slide" Target="slides/slide85.xml"/><Relationship Id="rId92" Type="http://schemas.openxmlformats.org/officeDocument/2006/relationships/slide" Target="slides/slide84.xml"/><Relationship Id="rId118" Type="http://schemas.openxmlformats.org/officeDocument/2006/relationships/slide" Target="slides/slide110.xml"/><Relationship Id="rId239" Type="http://schemas.openxmlformats.org/officeDocument/2006/relationships/slide" Target="slides/slide231.xml"/><Relationship Id="rId117" Type="http://schemas.openxmlformats.org/officeDocument/2006/relationships/slide" Target="slides/slide109.xml"/><Relationship Id="rId238" Type="http://schemas.openxmlformats.org/officeDocument/2006/relationships/slide" Target="slides/slide230.xml"/><Relationship Id="rId116" Type="http://schemas.openxmlformats.org/officeDocument/2006/relationships/slide" Target="slides/slide108.xml"/><Relationship Id="rId237" Type="http://schemas.openxmlformats.org/officeDocument/2006/relationships/slide" Target="slides/slide229.xml"/><Relationship Id="rId115" Type="http://schemas.openxmlformats.org/officeDocument/2006/relationships/slide" Target="slides/slide107.xml"/><Relationship Id="rId236" Type="http://schemas.openxmlformats.org/officeDocument/2006/relationships/slide" Target="slides/slide228.xml"/><Relationship Id="rId119" Type="http://schemas.openxmlformats.org/officeDocument/2006/relationships/slide" Target="slides/slide111.xml"/><Relationship Id="rId110" Type="http://schemas.openxmlformats.org/officeDocument/2006/relationships/slide" Target="slides/slide102.xml"/><Relationship Id="rId231" Type="http://schemas.openxmlformats.org/officeDocument/2006/relationships/slide" Target="slides/slide223.xml"/><Relationship Id="rId230" Type="http://schemas.openxmlformats.org/officeDocument/2006/relationships/slide" Target="slides/slide222.xml"/><Relationship Id="rId114" Type="http://schemas.openxmlformats.org/officeDocument/2006/relationships/slide" Target="slides/slide106.xml"/><Relationship Id="rId235" Type="http://schemas.openxmlformats.org/officeDocument/2006/relationships/slide" Target="slides/slide227.xml"/><Relationship Id="rId113" Type="http://schemas.openxmlformats.org/officeDocument/2006/relationships/slide" Target="slides/slide105.xml"/><Relationship Id="rId234" Type="http://schemas.openxmlformats.org/officeDocument/2006/relationships/slide" Target="slides/slide226.xml"/><Relationship Id="rId112" Type="http://schemas.openxmlformats.org/officeDocument/2006/relationships/slide" Target="slides/slide104.xml"/><Relationship Id="rId233" Type="http://schemas.openxmlformats.org/officeDocument/2006/relationships/slide" Target="slides/slide225.xml"/><Relationship Id="rId111" Type="http://schemas.openxmlformats.org/officeDocument/2006/relationships/slide" Target="slides/slide103.xml"/><Relationship Id="rId232" Type="http://schemas.openxmlformats.org/officeDocument/2006/relationships/slide" Target="slides/slide224.xml"/><Relationship Id="rId305" Type="http://schemas.openxmlformats.org/officeDocument/2006/relationships/slide" Target="slides/slide297.xml"/><Relationship Id="rId304" Type="http://schemas.openxmlformats.org/officeDocument/2006/relationships/slide" Target="slides/slide296.xml"/><Relationship Id="rId303" Type="http://schemas.openxmlformats.org/officeDocument/2006/relationships/slide" Target="slides/slide295.xml"/><Relationship Id="rId302" Type="http://schemas.openxmlformats.org/officeDocument/2006/relationships/slide" Target="slides/slide294.xml"/><Relationship Id="rId309" Type="http://schemas.openxmlformats.org/officeDocument/2006/relationships/slide" Target="slides/slide301.xml"/><Relationship Id="rId308" Type="http://schemas.openxmlformats.org/officeDocument/2006/relationships/slide" Target="slides/slide300.xml"/><Relationship Id="rId307" Type="http://schemas.openxmlformats.org/officeDocument/2006/relationships/slide" Target="slides/slide299.xml"/><Relationship Id="rId306" Type="http://schemas.openxmlformats.org/officeDocument/2006/relationships/slide" Target="slides/slide298.xml"/><Relationship Id="rId301" Type="http://schemas.openxmlformats.org/officeDocument/2006/relationships/slide" Target="slides/slide293.xml"/><Relationship Id="rId300" Type="http://schemas.openxmlformats.org/officeDocument/2006/relationships/slide" Target="slides/slide292.xml"/><Relationship Id="rId206" Type="http://schemas.openxmlformats.org/officeDocument/2006/relationships/slide" Target="slides/slide198.xml"/><Relationship Id="rId327" Type="http://schemas.openxmlformats.org/officeDocument/2006/relationships/slide" Target="slides/slide319.xml"/><Relationship Id="rId205" Type="http://schemas.openxmlformats.org/officeDocument/2006/relationships/slide" Target="slides/slide197.xml"/><Relationship Id="rId326" Type="http://schemas.openxmlformats.org/officeDocument/2006/relationships/slide" Target="slides/slide318.xml"/><Relationship Id="rId204" Type="http://schemas.openxmlformats.org/officeDocument/2006/relationships/slide" Target="slides/slide196.xml"/><Relationship Id="rId325" Type="http://schemas.openxmlformats.org/officeDocument/2006/relationships/slide" Target="slides/slide317.xml"/><Relationship Id="rId203" Type="http://schemas.openxmlformats.org/officeDocument/2006/relationships/slide" Target="slides/slide195.xml"/><Relationship Id="rId324" Type="http://schemas.openxmlformats.org/officeDocument/2006/relationships/slide" Target="slides/slide316.xml"/><Relationship Id="rId209" Type="http://schemas.openxmlformats.org/officeDocument/2006/relationships/slide" Target="slides/slide201.xml"/><Relationship Id="rId208" Type="http://schemas.openxmlformats.org/officeDocument/2006/relationships/slide" Target="slides/slide200.xml"/><Relationship Id="rId329" Type="http://schemas.openxmlformats.org/officeDocument/2006/relationships/slide" Target="slides/slide321.xml"/><Relationship Id="rId207" Type="http://schemas.openxmlformats.org/officeDocument/2006/relationships/slide" Target="slides/slide199.xml"/><Relationship Id="rId328" Type="http://schemas.openxmlformats.org/officeDocument/2006/relationships/slide" Target="slides/slide320.xml"/><Relationship Id="rId202" Type="http://schemas.openxmlformats.org/officeDocument/2006/relationships/slide" Target="slides/slide194.xml"/><Relationship Id="rId323" Type="http://schemas.openxmlformats.org/officeDocument/2006/relationships/slide" Target="slides/slide315.xml"/><Relationship Id="rId201" Type="http://schemas.openxmlformats.org/officeDocument/2006/relationships/slide" Target="slides/slide193.xml"/><Relationship Id="rId322" Type="http://schemas.openxmlformats.org/officeDocument/2006/relationships/slide" Target="slides/slide314.xml"/><Relationship Id="rId200" Type="http://schemas.openxmlformats.org/officeDocument/2006/relationships/slide" Target="slides/slide192.xml"/><Relationship Id="rId321" Type="http://schemas.openxmlformats.org/officeDocument/2006/relationships/slide" Target="slides/slide313.xml"/><Relationship Id="rId320" Type="http://schemas.openxmlformats.org/officeDocument/2006/relationships/slide" Target="slides/slide312.xml"/><Relationship Id="rId316" Type="http://schemas.openxmlformats.org/officeDocument/2006/relationships/slide" Target="slides/slide308.xml"/><Relationship Id="rId315" Type="http://schemas.openxmlformats.org/officeDocument/2006/relationships/slide" Target="slides/slide307.xml"/><Relationship Id="rId314" Type="http://schemas.openxmlformats.org/officeDocument/2006/relationships/slide" Target="slides/slide306.xml"/><Relationship Id="rId313" Type="http://schemas.openxmlformats.org/officeDocument/2006/relationships/slide" Target="slides/slide305.xml"/><Relationship Id="rId319" Type="http://schemas.openxmlformats.org/officeDocument/2006/relationships/slide" Target="slides/slide311.xml"/><Relationship Id="rId318" Type="http://schemas.openxmlformats.org/officeDocument/2006/relationships/slide" Target="slides/slide310.xml"/><Relationship Id="rId317" Type="http://schemas.openxmlformats.org/officeDocument/2006/relationships/slide" Target="slides/slide309.xml"/><Relationship Id="rId312" Type="http://schemas.openxmlformats.org/officeDocument/2006/relationships/slide" Target="slides/slide304.xml"/><Relationship Id="rId311" Type="http://schemas.openxmlformats.org/officeDocument/2006/relationships/slide" Target="slides/slide303.xml"/><Relationship Id="rId310" Type="http://schemas.openxmlformats.org/officeDocument/2006/relationships/slide" Target="slides/slide30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worldabortionlaws.com/" TargetMode="Externa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7" name="Google Shape;29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lang="en-US" sz="1200">
                <a:solidFill>
                  <a:schemeClr val="dk1"/>
                </a:solidFill>
                <a:latin typeface="Calibri"/>
                <a:ea typeface="Calibri"/>
                <a:cs typeface="Calibri"/>
                <a:sym typeface="Calibri"/>
              </a:rPr>
              <a:t>Adapted from the Postabortion Care Consortium Community Task Force. Essential Elements of Postabortion Care: An Expanded and Updated Model, PAC in Action #2 Special Supplement, September 2002</a:t>
            </a:r>
            <a:endParaRPr/>
          </a:p>
          <a:p>
            <a:pPr indent="0" lvl="0" marL="0" rtl="0" algn="l">
              <a:lnSpc>
                <a:spcPct val="100000"/>
              </a:lnSpc>
              <a:spcBef>
                <a:spcPts val="0"/>
              </a:spcBef>
              <a:spcAft>
                <a:spcPts val="0"/>
              </a:spcAft>
              <a:buSzPts val="1400"/>
              <a:buNone/>
            </a:pPr>
            <a:r>
              <a:rPr b="0" lang="en-US" sz="1200">
                <a:solidFill>
                  <a:schemeClr val="dk1"/>
                </a:solidFill>
                <a:latin typeface="Calibri"/>
                <a:ea typeface="Calibri"/>
                <a:cs typeface="Calibri"/>
                <a:sym typeface="Calibri"/>
              </a:rPr>
              <a:t>Corbett, M., Turner, K. Essential Elements of Postabortion Care: Origins, Evolution and Future Directions. </a:t>
            </a:r>
            <a:r>
              <a:rPr b="0" i="1" lang="en-US" sz="1200">
                <a:solidFill>
                  <a:schemeClr val="dk1"/>
                </a:solidFill>
                <a:latin typeface="Calibri"/>
                <a:ea typeface="Calibri"/>
                <a:cs typeface="Calibri"/>
                <a:sym typeface="Calibri"/>
              </a:rPr>
              <a:t>International Family Planning Perspectives</a:t>
            </a:r>
            <a:r>
              <a:rPr b="0" lang="en-US" sz="1200">
                <a:solidFill>
                  <a:schemeClr val="dk1"/>
                </a:solidFill>
                <a:latin typeface="Calibri"/>
                <a:ea typeface="Calibri"/>
                <a:cs typeface="Calibri"/>
                <a:sym typeface="Calibri"/>
              </a:rPr>
              <a:t>, 2003, 29(3):106-111.</a:t>
            </a:r>
            <a:endParaRPr b="1"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 </a:t>
            </a:r>
            <a:endParaRPr/>
          </a:p>
          <a:p>
            <a:pPr indent="0" lvl="0" marL="0" rtl="0" algn="l">
              <a:lnSpc>
                <a:spcPct val="100000"/>
              </a:lnSpc>
              <a:spcBef>
                <a:spcPts val="0"/>
              </a:spcBef>
              <a:spcAft>
                <a:spcPts val="0"/>
              </a:spcAft>
              <a:buSzPts val="1400"/>
              <a:buNone/>
            </a:pPr>
            <a:r>
              <a:t/>
            </a:r>
            <a:endParaRPr/>
          </a:p>
        </p:txBody>
      </p:sp>
      <p:sp>
        <p:nvSpPr>
          <p:cNvPr id="367" name="Google Shape;367;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p1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2" name="Google Shape;1072;p10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p10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9" name="Google Shape;1079;p1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p10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6" name="Google Shape;1086;p1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p10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3" name="Google Shape;1093;p1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4" name="Google Shape;1094;p10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p10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1" name="Google Shape;1101;p10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a:p>
        </p:txBody>
      </p:sp>
      <p:sp>
        <p:nvSpPr>
          <p:cNvPr id="1102" name="Google Shape;1102;p10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6" name="Shape 1106"/>
        <p:cNvGrpSpPr/>
        <p:nvPr/>
      </p:nvGrpSpPr>
      <p:grpSpPr>
        <a:xfrm>
          <a:off x="0" y="0"/>
          <a:ext cx="0" cy="0"/>
          <a:chOff x="0" y="0"/>
          <a:chExt cx="0" cy="0"/>
        </a:xfrm>
      </p:grpSpPr>
      <p:sp>
        <p:nvSpPr>
          <p:cNvPr id="1107" name="Google Shape;1107;p10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8" name="Google Shape;1108;p10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9" name="Google Shape;1109;p10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4" name="Shape 1114"/>
        <p:cNvGrpSpPr/>
        <p:nvPr/>
      </p:nvGrpSpPr>
      <p:grpSpPr>
        <a:xfrm>
          <a:off x="0" y="0"/>
          <a:ext cx="0" cy="0"/>
          <a:chOff x="0" y="0"/>
          <a:chExt cx="0" cy="0"/>
        </a:xfrm>
      </p:grpSpPr>
      <p:sp>
        <p:nvSpPr>
          <p:cNvPr id="1115" name="Google Shape;1115;p10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6" name="Google Shape;1116;p10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a:p>
        </p:txBody>
      </p:sp>
      <p:sp>
        <p:nvSpPr>
          <p:cNvPr id="1117" name="Google Shape;1117;p10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p10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5" name="Google Shape;1125;p10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sz="1200">
                <a:solidFill>
                  <a:schemeClr val="dk1"/>
                </a:solidFill>
                <a:latin typeface="Calibri"/>
                <a:ea typeface="Calibri"/>
                <a:cs typeface="Calibri"/>
                <a:sym typeface="Calibri"/>
              </a:rPr>
              <a:t>Say</a:t>
            </a:r>
            <a:r>
              <a:rPr lang="en-US" sz="1200">
                <a:solidFill>
                  <a:schemeClr val="dk1"/>
                </a:solidFill>
                <a:latin typeface="Calibri"/>
                <a:ea typeface="Calibri"/>
                <a:cs typeface="Calibri"/>
                <a:sym typeface="Calibri"/>
              </a:rPr>
              <a:t>: Because of the very high success rate and low continuing pregnancy rate with mifepristone and misoprostol, the World Health Organization has determined that routine follow-up after medical abortion with the combined regimen is not required. </a:t>
            </a:r>
            <a:endParaRPr/>
          </a:p>
          <a:p>
            <a:pPr indent="0" lvl="0" marL="0" rtl="0" algn="l">
              <a:lnSpc>
                <a:spcPct val="100000"/>
              </a:lnSpc>
              <a:spcBef>
                <a:spcPts val="0"/>
              </a:spcBef>
              <a:spcAft>
                <a:spcPts val="0"/>
              </a:spcAft>
              <a:buSzPts val="1400"/>
              <a:buNone/>
            </a:pPr>
            <a:r>
              <a:t/>
            </a:r>
            <a:endParaRPr/>
          </a:p>
        </p:txBody>
      </p:sp>
      <p:sp>
        <p:nvSpPr>
          <p:cNvPr id="1126" name="Google Shape;1126;p10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1" name="Shape 1131"/>
        <p:cNvGrpSpPr/>
        <p:nvPr/>
      </p:nvGrpSpPr>
      <p:grpSpPr>
        <a:xfrm>
          <a:off x="0" y="0"/>
          <a:ext cx="0" cy="0"/>
          <a:chOff x="0" y="0"/>
          <a:chExt cx="0" cy="0"/>
        </a:xfrm>
      </p:grpSpPr>
      <p:sp>
        <p:nvSpPr>
          <p:cNvPr id="1132" name="Google Shape;1132;p10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3" name="Google Shape;1133;p10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a:p>
        </p:txBody>
      </p:sp>
      <p:sp>
        <p:nvSpPr>
          <p:cNvPr id="1134" name="Google Shape;1134;p10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p10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4" name="Google Shape;1144;p10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lang="en-US"/>
              <a:t>Explain: </a:t>
            </a:r>
            <a:r>
              <a:rPr lang="en-US" sz="1800">
                <a:latin typeface="Calibri"/>
                <a:ea typeface="Calibri"/>
                <a:cs typeface="Calibri"/>
                <a:sym typeface="Calibri"/>
              </a:rPr>
              <a:t>Women with pregnancies up to 12 weeks gestation may use misoprostol either at home, with proper instructions, or in a health facility, depending on their preference. </a:t>
            </a:r>
            <a:r>
              <a:rPr lang="en-US" sz="1800">
                <a:solidFill>
                  <a:srgbClr val="262626"/>
                </a:solidFill>
                <a:latin typeface="Calibri"/>
                <a:ea typeface="Calibri"/>
                <a:cs typeface="Calibri"/>
                <a:sym typeface="Calibri"/>
              </a:rPr>
              <a:t>Individuals undergoing misoprostol-only medical abortion outside of a health facility should be provided with 3 to 4 doses of misoprostol depending on the scenario.  Women need accurate information on how to take the pills, what to expect, how to manage pain and bleeding, how to assess for completion, and awareness of warning signs that may indicate potential complications and when and how to access support and help if needed. </a:t>
            </a:r>
            <a:endParaRPr/>
          </a:p>
          <a:p>
            <a:pPr indent="0" lvl="0" marL="0" rtl="0" algn="l">
              <a:lnSpc>
                <a:spcPct val="100000"/>
              </a:lnSpc>
              <a:spcBef>
                <a:spcPts val="0"/>
              </a:spcBef>
              <a:spcAft>
                <a:spcPts val="0"/>
              </a:spcAft>
              <a:buSzPts val="1400"/>
              <a:buNone/>
            </a:pPr>
            <a:r>
              <a:t/>
            </a:r>
            <a:endParaRPr sz="1800">
              <a:latin typeface="Calibri"/>
              <a:ea typeface="Calibri"/>
              <a:cs typeface="Calibri"/>
              <a:sym typeface="Calibri"/>
            </a:endParaRPr>
          </a:p>
        </p:txBody>
      </p:sp>
      <p:sp>
        <p:nvSpPr>
          <p:cNvPr id="1145" name="Google Shape;1145;p10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sz="1200">
                <a:solidFill>
                  <a:schemeClr val="dk1"/>
                </a:solidFill>
                <a:latin typeface="Calibri"/>
                <a:ea typeface="Calibri"/>
                <a:cs typeface="Calibri"/>
                <a:sym typeface="Calibri"/>
              </a:rPr>
              <a:t>Adapted from the Postabortion Care Consortium Community Task Force. Essential Elements of Postabortion Care: An Expanded and Updated Model, PAC in Action #2 Special Supplement, September 2002</a:t>
            </a:r>
            <a:endParaRPr b="1"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lang="en-US" sz="1200">
                <a:solidFill>
                  <a:schemeClr val="dk1"/>
                </a:solidFill>
                <a:latin typeface="Calibri"/>
                <a:ea typeface="Calibri"/>
                <a:cs typeface="Calibri"/>
                <a:sym typeface="Calibri"/>
              </a:rPr>
              <a:t>Additional Resource: Corbett, M., Turner, K. Essential Elements of Postabortion Care: Origins, Evolution and Future Directions. International Family Planning Perspectives, 2003, 29(3):106-111.</a:t>
            </a:r>
            <a:endParaRPr/>
          </a:p>
          <a:p>
            <a:pPr indent="0" lvl="0" marL="0" rtl="0" algn="l">
              <a:lnSpc>
                <a:spcPct val="100000"/>
              </a:lnSpc>
              <a:spcBef>
                <a:spcPts val="0"/>
              </a:spcBef>
              <a:spcAft>
                <a:spcPts val="0"/>
              </a:spcAft>
              <a:buSzPts val="1400"/>
              <a:buNone/>
            </a:pPr>
            <a:r>
              <a:t/>
            </a:r>
            <a:endParaRPr b="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i="0" lang="en-US" sz="1200" u="none" strike="noStrike">
                <a:solidFill>
                  <a:schemeClr val="dk1"/>
                </a:solidFill>
                <a:latin typeface="Calibri"/>
                <a:ea typeface="Calibri"/>
                <a:cs typeface="Calibri"/>
                <a:sym typeface="Calibri"/>
              </a:rPr>
              <a:t>Ask</a:t>
            </a:r>
            <a:r>
              <a:rPr b="0" i="0" lang="en-US" sz="1200" u="none" strike="noStrike">
                <a:solidFill>
                  <a:schemeClr val="dk1"/>
                </a:solidFill>
                <a:latin typeface="Calibri"/>
                <a:ea typeface="Calibri"/>
                <a:cs typeface="Calibri"/>
                <a:sym typeface="Calibri"/>
              </a:rPr>
              <a:t> participants if they are familiar with the term CAC. Ask a volunteer to provide an explanation. </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Circle the number one (1) on the flip chart sheet. </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i="0" lang="en-US" sz="1200" u="none" strike="noStrike">
                <a:solidFill>
                  <a:schemeClr val="dk1"/>
                </a:solidFill>
                <a:latin typeface="Calibri"/>
                <a:ea typeface="Calibri"/>
                <a:cs typeface="Calibri"/>
                <a:sym typeface="Calibri"/>
              </a:rPr>
              <a:t>Explain</a:t>
            </a:r>
            <a:r>
              <a:rPr b="0" i="0" lang="en-US" sz="1200" u="none" strike="noStrike">
                <a:solidFill>
                  <a:schemeClr val="dk1"/>
                </a:solidFill>
                <a:latin typeface="Calibri"/>
                <a:ea typeface="Calibri"/>
                <a:cs typeface="Calibri"/>
                <a:sym typeface="Calibri"/>
              </a:rPr>
              <a:t> that CAC stands for comprehensive abortion care. It includes all the elements of PAC with one important addition: safe induced abortion for all legal indications.</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On a new sheet of flip chart paper, write the number one (1). Now write 22,000,000. Tell participants that adding this one element to reproductive health services would improve the health and possibly save the lives of 22 million women each year. </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Now, write:</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0" lvl="1" marL="45720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PAC + CAC = </a:t>
            </a:r>
            <a:r>
              <a:rPr b="0" i="0" lang="en-US" sz="1200" u="none" strike="noStrike">
                <a:solidFill>
                  <a:schemeClr val="dk1"/>
                </a:solidFill>
                <a:latin typeface="Cambria Math"/>
                <a:ea typeface="Cambria Math"/>
                <a:cs typeface="Cambria Math"/>
                <a:sym typeface="Cambria Math"/>
              </a:rPr>
              <a:t>↓</a:t>
            </a:r>
            <a:r>
              <a:rPr b="0" i="0" lang="en-US" sz="1200" u="none" strike="noStrike">
                <a:solidFill>
                  <a:schemeClr val="dk1"/>
                </a:solidFill>
                <a:latin typeface="Calibri"/>
                <a:ea typeface="Calibri"/>
                <a:cs typeface="Calibri"/>
                <a:sym typeface="Calibri"/>
              </a:rPr>
              <a:t> maternal death.</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Together, PAC and CAC contribute to reductions in maternal mortality.</a:t>
            </a:r>
            <a:endParaRPr b="1"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 </a:t>
            </a:r>
            <a:endParaRPr/>
          </a:p>
          <a:p>
            <a:pPr indent="0" lvl="0" marL="0" rtl="0" algn="l">
              <a:lnSpc>
                <a:spcPct val="100000"/>
              </a:lnSpc>
              <a:spcBef>
                <a:spcPts val="0"/>
              </a:spcBef>
              <a:spcAft>
                <a:spcPts val="0"/>
              </a:spcAft>
              <a:buSzPts val="1400"/>
              <a:buNone/>
            </a:pPr>
            <a:r>
              <a:t/>
            </a:r>
            <a:endParaRPr/>
          </a:p>
        </p:txBody>
      </p:sp>
      <p:sp>
        <p:nvSpPr>
          <p:cNvPr id="375" name="Google Shape;375;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0" name="Shape 1150"/>
        <p:cNvGrpSpPr/>
        <p:nvPr/>
      </p:nvGrpSpPr>
      <p:grpSpPr>
        <a:xfrm>
          <a:off x="0" y="0"/>
          <a:ext cx="0" cy="0"/>
          <a:chOff x="0" y="0"/>
          <a:chExt cx="0" cy="0"/>
        </a:xfrm>
      </p:grpSpPr>
      <p:sp>
        <p:nvSpPr>
          <p:cNvPr id="1151" name="Google Shape;1151;p1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2" name="Google Shape;1152;p1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200">
                <a:solidFill>
                  <a:schemeClr val="dk1"/>
                </a:solidFill>
                <a:latin typeface="Calibri"/>
                <a:ea typeface="Calibri"/>
                <a:cs typeface="Calibri"/>
                <a:sym typeface="Calibri"/>
              </a:rPr>
              <a:t>Say: </a:t>
            </a:r>
            <a:r>
              <a:rPr b="0" lang="en-US" sz="1200">
                <a:solidFill>
                  <a:schemeClr val="dk1"/>
                </a:solidFill>
                <a:latin typeface="Calibri"/>
                <a:ea typeface="Calibri"/>
                <a:cs typeface="Calibri"/>
                <a:sym typeface="Calibri"/>
              </a:rPr>
              <a:t>Eligibility for treatment of incomplete abortion is determined by uterine size. </a:t>
            </a:r>
            <a:r>
              <a:rPr lang="en-US" sz="1200">
                <a:solidFill>
                  <a:schemeClr val="dk1"/>
                </a:solidFill>
                <a:latin typeface="Calibri"/>
                <a:ea typeface="Calibri"/>
                <a:cs typeface="Calibri"/>
                <a:sym typeface="Calibri"/>
              </a:rPr>
              <a:t>Missed abortion is included here for completeness, but will not be discussed further in this training.  That diagnosis is generally dependent on the availability and use of ultrasound. Where available, mifepristone pretreatment (200mg orally 1-2 days prior to misoprostol) should be used. </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 </a:t>
            </a:r>
            <a:endParaRPr/>
          </a:p>
        </p:txBody>
      </p:sp>
      <p:sp>
        <p:nvSpPr>
          <p:cNvPr id="1153" name="Google Shape;1153;p1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5" name="Shape 1165"/>
        <p:cNvGrpSpPr/>
        <p:nvPr/>
      </p:nvGrpSpPr>
      <p:grpSpPr>
        <a:xfrm>
          <a:off x="0" y="0"/>
          <a:ext cx="0" cy="0"/>
          <a:chOff x="0" y="0"/>
          <a:chExt cx="0" cy="0"/>
        </a:xfrm>
      </p:grpSpPr>
      <p:sp>
        <p:nvSpPr>
          <p:cNvPr id="1166" name="Google Shape;1166;p1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7" name="Google Shape;1167;p1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Explain: </a:t>
            </a:r>
            <a:r>
              <a:rPr lang="en-US" sz="1800">
                <a:latin typeface="Calibri"/>
                <a:ea typeface="Calibri"/>
                <a:cs typeface="Calibri"/>
                <a:sym typeface="Calibri"/>
              </a:rPr>
              <a:t>It is important to be certain of the diagnosis of incomplete abortion. If the cervical os is not open, and the client is not already experiencing vaginal bleeding, this regimen may be inadequate to evacuate her uterus. In that case, she may need the regimen for medical abortion or missed abortion, which allows for multiple doses of misoprostol. For pregnancies over 10 weeks gestation, she may need to take her medications in a health facility.</a:t>
            </a:r>
            <a:endParaRPr b="0" i="1"/>
          </a:p>
          <a:p>
            <a:pPr indent="0" lvl="0" marL="0" rtl="0" algn="l">
              <a:lnSpc>
                <a:spcPct val="100000"/>
              </a:lnSpc>
              <a:spcBef>
                <a:spcPts val="0"/>
              </a:spcBef>
              <a:spcAft>
                <a:spcPts val="0"/>
              </a:spcAft>
              <a:buSzPts val="1400"/>
              <a:buNone/>
            </a:pPr>
            <a:r>
              <a:t/>
            </a:r>
            <a:endParaRPr b="0" i="1"/>
          </a:p>
        </p:txBody>
      </p:sp>
      <p:sp>
        <p:nvSpPr>
          <p:cNvPr id="1168" name="Google Shape;1168;p1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3" name="Shape 1173"/>
        <p:cNvGrpSpPr/>
        <p:nvPr/>
      </p:nvGrpSpPr>
      <p:grpSpPr>
        <a:xfrm>
          <a:off x="0" y="0"/>
          <a:ext cx="0" cy="0"/>
          <a:chOff x="0" y="0"/>
          <a:chExt cx="0" cy="0"/>
        </a:xfrm>
      </p:grpSpPr>
      <p:sp>
        <p:nvSpPr>
          <p:cNvPr id="1174" name="Google Shape;1174;p1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5" name="Google Shape;1175;p1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76" name="Google Shape;1176;p1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3" name="Shape 1183"/>
        <p:cNvGrpSpPr/>
        <p:nvPr/>
      </p:nvGrpSpPr>
      <p:grpSpPr>
        <a:xfrm>
          <a:off x="0" y="0"/>
          <a:ext cx="0" cy="0"/>
          <a:chOff x="0" y="0"/>
          <a:chExt cx="0" cy="0"/>
        </a:xfrm>
      </p:grpSpPr>
      <p:sp>
        <p:nvSpPr>
          <p:cNvPr id="1184" name="Google Shape;1184;p1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5" name="Google Shape;1185;p1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6" name="Google Shape;1186;p1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p1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4" name="Google Shape;1194;p1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5" name="Google Shape;1195;p1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p1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3" name="Google Shape;1203;p1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a:p>
        </p:txBody>
      </p:sp>
      <p:sp>
        <p:nvSpPr>
          <p:cNvPr id="1204" name="Google Shape;1204;p1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9" name="Shape 1209"/>
        <p:cNvGrpSpPr/>
        <p:nvPr/>
      </p:nvGrpSpPr>
      <p:grpSpPr>
        <a:xfrm>
          <a:off x="0" y="0"/>
          <a:ext cx="0" cy="0"/>
          <a:chOff x="0" y="0"/>
          <a:chExt cx="0" cy="0"/>
        </a:xfrm>
      </p:grpSpPr>
      <p:sp>
        <p:nvSpPr>
          <p:cNvPr id="1210" name="Google Shape;1210;p1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1" name="Google Shape;1211;p1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Say: </a:t>
            </a:r>
            <a:r>
              <a:rPr b="0" i="0" lang="en-US"/>
              <a:t>Bleeding and cramping are the expected effects of misoprostol, and their presence indicates that the medicine is having its intended effect.</a:t>
            </a:r>
            <a:endParaRPr/>
          </a:p>
        </p:txBody>
      </p:sp>
      <p:sp>
        <p:nvSpPr>
          <p:cNvPr id="1212" name="Google Shape;1212;p1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7" name="Shape 1217"/>
        <p:cNvGrpSpPr/>
        <p:nvPr/>
      </p:nvGrpSpPr>
      <p:grpSpPr>
        <a:xfrm>
          <a:off x="0" y="0"/>
          <a:ext cx="0" cy="0"/>
          <a:chOff x="0" y="0"/>
          <a:chExt cx="0" cy="0"/>
        </a:xfrm>
      </p:grpSpPr>
      <p:sp>
        <p:nvSpPr>
          <p:cNvPr id="1218" name="Google Shape;1218;p1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9" name="Google Shape;1219;p1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Say: </a:t>
            </a:r>
            <a:r>
              <a:rPr b="0" i="0" lang="en-US"/>
              <a:t>While most women will have bleeding that lasts around two weeks, up to 20% of women will have bleeding (often light) or spotting that lasts for more than a month.</a:t>
            </a:r>
            <a:endParaRPr/>
          </a:p>
        </p:txBody>
      </p:sp>
      <p:sp>
        <p:nvSpPr>
          <p:cNvPr id="1220" name="Google Shape;1220;p1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5" name="Shape 1225"/>
        <p:cNvGrpSpPr/>
        <p:nvPr/>
      </p:nvGrpSpPr>
      <p:grpSpPr>
        <a:xfrm>
          <a:off x="0" y="0"/>
          <a:ext cx="0" cy="0"/>
          <a:chOff x="0" y="0"/>
          <a:chExt cx="0" cy="0"/>
        </a:xfrm>
      </p:grpSpPr>
      <p:sp>
        <p:nvSpPr>
          <p:cNvPr id="1226" name="Google Shape;1226;p1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27" name="Google Shape;1227;p1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p1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4" name="Google Shape;1234;p1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Say: </a:t>
            </a:r>
            <a:r>
              <a:rPr lang="en-US"/>
              <a:t>Ibuprofen and naproxen are commonly available NSAIDs that may be used. </a:t>
            </a:r>
            <a:r>
              <a:rPr lang="en-US" sz="1200">
                <a:solidFill>
                  <a:schemeClr val="dk1"/>
                </a:solidFill>
                <a:latin typeface="Calibri"/>
                <a:ea typeface="Calibri"/>
                <a:cs typeface="Calibri"/>
                <a:sym typeface="Calibri"/>
              </a:rPr>
              <a:t>Acetaminophen or paracetamol is less effective than NSAIDs for pain relief and should only be offered to women who have an allergy to NSAIDs or a contraindication to their use.</a:t>
            </a:r>
            <a:endParaRPr/>
          </a:p>
          <a:p>
            <a:pPr indent="0" lvl="0" marL="0" rtl="0" algn="l">
              <a:lnSpc>
                <a:spcPct val="100000"/>
              </a:lnSpc>
              <a:spcBef>
                <a:spcPts val="0"/>
              </a:spcBef>
              <a:spcAft>
                <a:spcPts val="0"/>
              </a:spcAft>
              <a:buSzPts val="1400"/>
              <a:buNone/>
            </a:pPr>
            <a:r>
              <a:t/>
            </a:r>
            <a:endParaRPr/>
          </a:p>
        </p:txBody>
      </p:sp>
      <p:sp>
        <p:nvSpPr>
          <p:cNvPr id="1235" name="Google Shape;1235;p1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a:t>See activity in the Facilitator’s Guide. </a:t>
            </a:r>
            <a:endParaRPr/>
          </a:p>
          <a:p>
            <a:pPr indent="0" lvl="0" marL="0" rtl="0" algn="l">
              <a:lnSpc>
                <a:spcPct val="100000"/>
              </a:lnSpc>
              <a:spcBef>
                <a:spcPts val="0"/>
              </a:spcBef>
              <a:spcAft>
                <a:spcPts val="0"/>
              </a:spcAft>
              <a:buSzPts val="1400"/>
              <a:buNone/>
            </a:pPr>
            <a:r>
              <a:t/>
            </a:r>
            <a:endParaRPr/>
          </a:p>
        </p:txBody>
      </p:sp>
      <p:sp>
        <p:nvSpPr>
          <p:cNvPr id="383" name="Google Shape;383;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0" name="Shape 1240"/>
        <p:cNvGrpSpPr/>
        <p:nvPr/>
      </p:nvGrpSpPr>
      <p:grpSpPr>
        <a:xfrm>
          <a:off x="0" y="0"/>
          <a:ext cx="0" cy="0"/>
          <a:chOff x="0" y="0"/>
          <a:chExt cx="0" cy="0"/>
        </a:xfrm>
      </p:grpSpPr>
      <p:sp>
        <p:nvSpPr>
          <p:cNvPr id="1241" name="Google Shape;1241;p1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2" name="Google Shape;1242;p1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Say: </a:t>
            </a:r>
            <a:r>
              <a:rPr b="0" i="0" lang="en-US"/>
              <a:t>Headache, weakness, and dizziness are also short-lived side effects of misoprostol.</a:t>
            </a:r>
            <a:endParaRPr/>
          </a:p>
        </p:txBody>
      </p:sp>
      <p:sp>
        <p:nvSpPr>
          <p:cNvPr id="1243" name="Google Shape;1243;p1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8" name="Shape 1248"/>
        <p:cNvGrpSpPr/>
        <p:nvPr/>
      </p:nvGrpSpPr>
      <p:grpSpPr>
        <a:xfrm>
          <a:off x="0" y="0"/>
          <a:ext cx="0" cy="0"/>
          <a:chOff x="0" y="0"/>
          <a:chExt cx="0" cy="0"/>
        </a:xfrm>
      </p:grpSpPr>
      <p:sp>
        <p:nvSpPr>
          <p:cNvPr id="1249" name="Google Shape;1249;p1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0" name="Google Shape;1250;p1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Say: </a:t>
            </a:r>
            <a:r>
              <a:rPr b="0" i="0" lang="en-US"/>
              <a:t>These are broad guidelines for what to expect after uterine evacuation with medications. It is often helpful to explain that women experience a wide range of normal responses after uterine evacuation with misoprostol. For example, some women may have menstrual type bleeding or spotting that lasts more than a month, while for other women the duration of bleeding is around 2 weeks. For some women, bleeding may stop and then start again. Explain that you will review warning signs with her, so she knows if she needs to seek additional care. </a:t>
            </a:r>
            <a:endParaRPr/>
          </a:p>
        </p:txBody>
      </p:sp>
      <p:sp>
        <p:nvSpPr>
          <p:cNvPr id="1251" name="Google Shape;1251;p1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6" name="Shape 1256"/>
        <p:cNvGrpSpPr/>
        <p:nvPr/>
      </p:nvGrpSpPr>
      <p:grpSpPr>
        <a:xfrm>
          <a:off x="0" y="0"/>
          <a:ext cx="0" cy="0"/>
          <a:chOff x="0" y="0"/>
          <a:chExt cx="0" cy="0"/>
        </a:xfrm>
      </p:grpSpPr>
      <p:sp>
        <p:nvSpPr>
          <p:cNvPr id="1257" name="Google Shape;1257;p1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8" name="Google Shape;1258;p1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Say: </a:t>
            </a:r>
            <a:r>
              <a:rPr b="0" lang="en-US"/>
              <a:t>Because many women will use misoprostol outside of a health facility, it is important to clearly explain the warning signs that should prompt them to seek additional medical care. If a woman experiences any of these, she should call (if possible) or return to the health facility for evaluation.</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US"/>
              <a:t>Ask: </a:t>
            </a:r>
            <a:r>
              <a:rPr b="0" lang="en-US"/>
              <a:t>What are the complications that these warning signs might indicate?</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1" lang="en-US"/>
              <a:t>Take a few responses </a:t>
            </a:r>
            <a:r>
              <a:rPr b="0" lang="en-US"/>
              <a:t>and then </a:t>
            </a:r>
            <a:r>
              <a:rPr b="1" lang="en-US"/>
              <a:t>show next slide.</a:t>
            </a:r>
            <a:endParaRPr/>
          </a:p>
        </p:txBody>
      </p:sp>
      <p:sp>
        <p:nvSpPr>
          <p:cNvPr id="1259" name="Google Shape;1259;p1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4" name="Shape 1264"/>
        <p:cNvGrpSpPr/>
        <p:nvPr/>
      </p:nvGrpSpPr>
      <p:grpSpPr>
        <a:xfrm>
          <a:off x="0" y="0"/>
          <a:ext cx="0" cy="0"/>
          <a:chOff x="0" y="0"/>
          <a:chExt cx="0" cy="0"/>
        </a:xfrm>
      </p:grpSpPr>
      <p:sp>
        <p:nvSpPr>
          <p:cNvPr id="1265" name="Google Shape;1265;p1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6" name="Google Shape;1266;p1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a:p>
          <a:p>
            <a:pPr indent="0" lvl="0" marL="0" rtl="0" algn="l">
              <a:lnSpc>
                <a:spcPct val="115000"/>
              </a:lnSpc>
              <a:spcBef>
                <a:spcPts val="0"/>
              </a:spcBef>
              <a:spcAft>
                <a:spcPts val="0"/>
              </a:spcAft>
              <a:buClr>
                <a:schemeClr val="dk1"/>
              </a:buClr>
              <a:buSzPts val="1100"/>
              <a:buFont typeface="Arial"/>
              <a:buNone/>
            </a:pPr>
            <a:r>
              <a:rPr b="1" lang="en-US"/>
              <a:t>Explain</a:t>
            </a:r>
            <a:r>
              <a:rPr lang="en-US"/>
              <a:t> these are possible complications and will be discussed later</a:t>
            </a:r>
            <a:endParaRPr/>
          </a:p>
          <a:p>
            <a:pPr indent="0" lvl="0" marL="0" rtl="0" algn="l">
              <a:lnSpc>
                <a:spcPct val="100000"/>
              </a:lnSpc>
              <a:spcBef>
                <a:spcPts val="0"/>
              </a:spcBef>
              <a:spcAft>
                <a:spcPts val="0"/>
              </a:spcAft>
              <a:buSzPts val="1400"/>
              <a:buNone/>
            </a:pPr>
            <a:r>
              <a:t/>
            </a:r>
            <a:endParaRPr i="1"/>
          </a:p>
        </p:txBody>
      </p:sp>
      <p:sp>
        <p:nvSpPr>
          <p:cNvPr id="1267" name="Google Shape;1267;p1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2" name="Shape 1272"/>
        <p:cNvGrpSpPr/>
        <p:nvPr/>
      </p:nvGrpSpPr>
      <p:grpSpPr>
        <a:xfrm>
          <a:off x="0" y="0"/>
          <a:ext cx="0" cy="0"/>
          <a:chOff x="0" y="0"/>
          <a:chExt cx="0" cy="0"/>
        </a:xfrm>
      </p:grpSpPr>
      <p:sp>
        <p:nvSpPr>
          <p:cNvPr id="1273" name="Google Shape;1273;p1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4" name="Google Shape;1274;p1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a:t>Explain</a:t>
            </a:r>
            <a:r>
              <a:rPr lang="en-US"/>
              <a:t> to participants that they are now going to practice providing uterine evacuation with medical methods.</a:t>
            </a:r>
            <a:endParaRPr/>
          </a:p>
          <a:p>
            <a:pPr indent="0" lvl="0" marL="0" rtl="0" algn="l">
              <a:lnSpc>
                <a:spcPct val="100000"/>
              </a:lnSpc>
              <a:spcBef>
                <a:spcPts val="0"/>
              </a:spcBef>
              <a:spcAft>
                <a:spcPts val="0"/>
              </a:spcAft>
              <a:buSzPts val="1400"/>
              <a:buNone/>
            </a:pPr>
            <a:r>
              <a:t/>
            </a:r>
            <a:endParaRPr/>
          </a:p>
        </p:txBody>
      </p:sp>
      <p:sp>
        <p:nvSpPr>
          <p:cNvPr id="1275" name="Google Shape;1275;p1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9" name="Shape 1279"/>
        <p:cNvGrpSpPr/>
        <p:nvPr/>
      </p:nvGrpSpPr>
      <p:grpSpPr>
        <a:xfrm>
          <a:off x="0" y="0"/>
          <a:ext cx="0" cy="0"/>
          <a:chOff x="0" y="0"/>
          <a:chExt cx="0" cy="0"/>
        </a:xfrm>
      </p:grpSpPr>
      <p:sp>
        <p:nvSpPr>
          <p:cNvPr id="1280" name="Google Shape;1280;p1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1" name="Google Shape;1281;p1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a:p>
        </p:txBody>
      </p:sp>
      <p:sp>
        <p:nvSpPr>
          <p:cNvPr id="1282" name="Google Shape;1282;p1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6" name="Shape 1286"/>
        <p:cNvGrpSpPr/>
        <p:nvPr/>
      </p:nvGrpSpPr>
      <p:grpSpPr>
        <a:xfrm>
          <a:off x="0" y="0"/>
          <a:ext cx="0" cy="0"/>
          <a:chOff x="0" y="0"/>
          <a:chExt cx="0" cy="0"/>
        </a:xfrm>
      </p:grpSpPr>
      <p:sp>
        <p:nvSpPr>
          <p:cNvPr id="1287" name="Google Shape;1287;p1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8" name="Google Shape;1288;p1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t/>
            </a:r>
            <a:endParaRPr b="0" i="1"/>
          </a:p>
        </p:txBody>
      </p:sp>
      <p:sp>
        <p:nvSpPr>
          <p:cNvPr id="1289" name="Google Shape;1289;p1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4" name="Shape 1294"/>
        <p:cNvGrpSpPr/>
        <p:nvPr/>
      </p:nvGrpSpPr>
      <p:grpSpPr>
        <a:xfrm>
          <a:off x="0" y="0"/>
          <a:ext cx="0" cy="0"/>
          <a:chOff x="0" y="0"/>
          <a:chExt cx="0" cy="0"/>
        </a:xfrm>
      </p:grpSpPr>
      <p:sp>
        <p:nvSpPr>
          <p:cNvPr id="1295" name="Google Shape;1295;p1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6" name="Google Shape;1296;p1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t/>
            </a:r>
            <a:endParaRPr b="0" i="1"/>
          </a:p>
        </p:txBody>
      </p:sp>
      <p:sp>
        <p:nvSpPr>
          <p:cNvPr id="1297" name="Google Shape;1297;p1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2" name="Shape 1302"/>
        <p:cNvGrpSpPr/>
        <p:nvPr/>
      </p:nvGrpSpPr>
      <p:grpSpPr>
        <a:xfrm>
          <a:off x="0" y="0"/>
          <a:ext cx="0" cy="0"/>
          <a:chOff x="0" y="0"/>
          <a:chExt cx="0" cy="0"/>
        </a:xfrm>
      </p:grpSpPr>
      <p:sp>
        <p:nvSpPr>
          <p:cNvPr id="1303" name="Google Shape;1303;p1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4" name="Google Shape;1304;p1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Say: </a:t>
            </a:r>
            <a:r>
              <a:rPr b="0" i="0" lang="en-US"/>
              <a:t>It is often useful to ask an open-ended question, such as “What was your experience after using the medications?” </a:t>
            </a:r>
            <a:r>
              <a:rPr lang="en-US" sz="1800">
                <a:latin typeface="Calibri"/>
                <a:ea typeface="Calibri"/>
                <a:cs typeface="Calibri"/>
                <a:sym typeface="Calibri"/>
              </a:rPr>
              <a:t>An easy way to assess the quality of the information received before using the medications is to ask a woman if she felt prepared for what she experienced. </a:t>
            </a:r>
            <a:endParaRPr b="0" i="1"/>
          </a:p>
        </p:txBody>
      </p:sp>
      <p:sp>
        <p:nvSpPr>
          <p:cNvPr id="1305" name="Google Shape;1305;p1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0" name="Shape 1310"/>
        <p:cNvGrpSpPr/>
        <p:nvPr/>
      </p:nvGrpSpPr>
      <p:grpSpPr>
        <a:xfrm>
          <a:off x="0" y="0"/>
          <a:ext cx="0" cy="0"/>
          <a:chOff x="0" y="0"/>
          <a:chExt cx="0" cy="0"/>
        </a:xfrm>
      </p:grpSpPr>
      <p:sp>
        <p:nvSpPr>
          <p:cNvPr id="1311" name="Google Shape;1311;p1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2" name="Google Shape;1312;p1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1"/>
          </a:p>
        </p:txBody>
      </p:sp>
      <p:sp>
        <p:nvSpPr>
          <p:cNvPr id="1313" name="Google Shape;1313;p1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9" name="Google Shape;38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390" name="Google Shape;390;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8" name="Shape 1318"/>
        <p:cNvGrpSpPr/>
        <p:nvPr/>
      </p:nvGrpSpPr>
      <p:grpSpPr>
        <a:xfrm>
          <a:off x="0" y="0"/>
          <a:ext cx="0" cy="0"/>
          <a:chOff x="0" y="0"/>
          <a:chExt cx="0" cy="0"/>
        </a:xfrm>
      </p:grpSpPr>
      <p:sp>
        <p:nvSpPr>
          <p:cNvPr id="1319" name="Google Shape;1319;p1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0" name="Google Shape;1320;p1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a:t>Say: </a:t>
            </a:r>
            <a:r>
              <a:rPr b="0" i="0" lang="en-US"/>
              <a:t>If there is doubt about whether the uterine evacuation was successful, the provider can conduct or refer for an ultrasound, or offer vacuum aspiration.</a:t>
            </a:r>
            <a:endParaRPr/>
          </a:p>
        </p:txBody>
      </p:sp>
      <p:sp>
        <p:nvSpPr>
          <p:cNvPr id="1321" name="Google Shape;1321;p1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6" name="Shape 1326"/>
        <p:cNvGrpSpPr/>
        <p:nvPr/>
      </p:nvGrpSpPr>
      <p:grpSpPr>
        <a:xfrm>
          <a:off x="0" y="0"/>
          <a:ext cx="0" cy="0"/>
          <a:chOff x="0" y="0"/>
          <a:chExt cx="0" cy="0"/>
        </a:xfrm>
      </p:grpSpPr>
      <p:sp>
        <p:nvSpPr>
          <p:cNvPr id="1327" name="Google Shape;1327;p1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8" name="Google Shape;1328;p1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a:t>Say: </a:t>
            </a:r>
            <a:r>
              <a:rPr lang="en-US" sz="1800">
                <a:latin typeface="Calibri"/>
                <a:ea typeface="Calibri"/>
                <a:cs typeface="Calibri"/>
                <a:sym typeface="Calibri"/>
              </a:rPr>
              <a:t>As discussed in the section about complications of uterine evacuation with medications, if a woman has an ongoing pregnancy (medication failure) she should undergo vacuum aspiration. If a woman has an incomplete abortion and is stable, she can be managed expectantly or receive an additional dose of misoprostol; she can also undergo vacuum aspiration if that is her preference. For women choosing expectant management or an additional dose of misoprostol, a follow up visit to ensure successful uterine evacuation is recommended.</a:t>
            </a:r>
            <a:endParaRPr b="0" i="0"/>
          </a:p>
        </p:txBody>
      </p:sp>
      <p:sp>
        <p:nvSpPr>
          <p:cNvPr id="1329" name="Google Shape;1329;p1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4" name="Shape 1334"/>
        <p:cNvGrpSpPr/>
        <p:nvPr/>
      </p:nvGrpSpPr>
      <p:grpSpPr>
        <a:xfrm>
          <a:off x="0" y="0"/>
          <a:ext cx="0" cy="0"/>
          <a:chOff x="0" y="0"/>
          <a:chExt cx="0" cy="0"/>
        </a:xfrm>
      </p:grpSpPr>
      <p:sp>
        <p:nvSpPr>
          <p:cNvPr id="1335" name="Google Shape;1335;p1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6" name="Google Shape;1336;p1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1337" name="Google Shape;1337;p1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2" name="Shape 1342"/>
        <p:cNvGrpSpPr/>
        <p:nvPr/>
      </p:nvGrpSpPr>
      <p:grpSpPr>
        <a:xfrm>
          <a:off x="0" y="0"/>
          <a:ext cx="0" cy="0"/>
          <a:chOff x="0" y="0"/>
          <a:chExt cx="0" cy="0"/>
        </a:xfrm>
      </p:grpSpPr>
      <p:sp>
        <p:nvSpPr>
          <p:cNvPr id="1343" name="Google Shape;1343;p1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44" name="Google Shape;1344;p1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9" name="Shape 1349"/>
        <p:cNvGrpSpPr/>
        <p:nvPr/>
      </p:nvGrpSpPr>
      <p:grpSpPr>
        <a:xfrm>
          <a:off x="0" y="0"/>
          <a:ext cx="0" cy="0"/>
          <a:chOff x="0" y="0"/>
          <a:chExt cx="0" cy="0"/>
        </a:xfrm>
      </p:grpSpPr>
      <p:sp>
        <p:nvSpPr>
          <p:cNvPr id="1350" name="Google Shape;1350;p1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51" name="Google Shape;1351;p1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6" name="Shape 1356"/>
        <p:cNvGrpSpPr/>
        <p:nvPr/>
      </p:nvGrpSpPr>
      <p:grpSpPr>
        <a:xfrm>
          <a:off x="0" y="0"/>
          <a:ext cx="0" cy="0"/>
          <a:chOff x="0" y="0"/>
          <a:chExt cx="0" cy="0"/>
        </a:xfrm>
      </p:grpSpPr>
      <p:sp>
        <p:nvSpPr>
          <p:cNvPr id="1357" name="Google Shape;1357;p1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8" name="Google Shape;1358;p1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200">
                <a:latin typeface="Calibri"/>
                <a:ea typeface="Calibri"/>
                <a:cs typeface="Calibri"/>
                <a:sym typeface="Calibri"/>
              </a:rPr>
              <a:t>Distribute</a:t>
            </a:r>
            <a:r>
              <a:rPr lang="en-US" sz="1200">
                <a:latin typeface="Calibri"/>
                <a:ea typeface="Calibri"/>
                <a:cs typeface="Calibri"/>
                <a:sym typeface="Calibri"/>
              </a:rPr>
              <a:t> an aspirator set to each participant. If you are providing sets to each site rather than each participant, have participants share the sets. Allow them a few minutes to inspect and handle the aspirator and cannulae. Tell participants to follow along using the aspirator in their sets.</a:t>
            </a:r>
            <a:endParaRPr sz="1200">
              <a:latin typeface="Calibri"/>
              <a:ea typeface="Calibri"/>
              <a:cs typeface="Calibri"/>
              <a:sym typeface="Calibri"/>
            </a:endParaRPr>
          </a:p>
          <a:p>
            <a:pPr indent="0" lvl="0" marL="0" marR="0" rtl="0" algn="l">
              <a:lnSpc>
                <a:spcPct val="107000"/>
              </a:lnSpc>
              <a:spcBef>
                <a:spcPts val="800"/>
              </a:spcBef>
              <a:spcAft>
                <a:spcPts val="0"/>
              </a:spcAft>
              <a:buSzPts val="1400"/>
              <a:buNone/>
            </a:pPr>
            <a:r>
              <a:t/>
            </a:r>
            <a:endParaRPr b="1" sz="1200">
              <a:latin typeface="Calibri"/>
              <a:ea typeface="Calibri"/>
              <a:cs typeface="Calibri"/>
              <a:sym typeface="Calibri"/>
            </a:endParaRPr>
          </a:p>
          <a:p>
            <a:pPr indent="0" lvl="0" marL="0" marR="0" rtl="0" algn="l">
              <a:lnSpc>
                <a:spcPct val="107000"/>
              </a:lnSpc>
              <a:spcBef>
                <a:spcPts val="800"/>
              </a:spcBef>
              <a:spcAft>
                <a:spcPts val="0"/>
              </a:spcAft>
              <a:buSzPts val="1400"/>
              <a:buNone/>
            </a:pPr>
            <a:r>
              <a:rPr b="1" lang="en-US" sz="1200">
                <a:latin typeface="Calibri"/>
                <a:ea typeface="Calibri"/>
                <a:cs typeface="Calibri"/>
                <a:sym typeface="Calibri"/>
              </a:rPr>
              <a:t>Refer</a:t>
            </a:r>
            <a:r>
              <a:rPr lang="en-US" sz="1200">
                <a:latin typeface="Calibri"/>
                <a:ea typeface="Calibri"/>
                <a:cs typeface="Calibri"/>
                <a:sym typeface="Calibri"/>
              </a:rPr>
              <a:t> participants to the handout</a:t>
            </a:r>
            <a:r>
              <a:rPr i="1" lang="en-US" sz="1200">
                <a:latin typeface="Calibri"/>
                <a:ea typeface="Calibri"/>
                <a:cs typeface="Calibri"/>
                <a:sym typeface="Calibri"/>
              </a:rPr>
              <a:t>: Tips for Using the lpas MVA Plus</a:t>
            </a:r>
            <a:r>
              <a:rPr lang="en-US" sz="1200">
                <a:latin typeface="Calibri"/>
                <a:ea typeface="Calibri"/>
                <a:cs typeface="Calibri"/>
                <a:sym typeface="Calibri"/>
              </a:rPr>
              <a:t>.</a:t>
            </a:r>
            <a:endParaRPr sz="1200">
              <a:latin typeface="Calibri"/>
              <a:ea typeface="Calibri"/>
              <a:cs typeface="Calibri"/>
              <a:sym typeface="Calibri"/>
            </a:endParaRPr>
          </a:p>
          <a:p>
            <a:pPr indent="0" lvl="0" marL="0" rtl="0" algn="l">
              <a:lnSpc>
                <a:spcPct val="100000"/>
              </a:lnSpc>
              <a:spcBef>
                <a:spcPts val="800"/>
              </a:spcBef>
              <a:spcAft>
                <a:spcPts val="0"/>
              </a:spcAft>
              <a:buSzPts val="1400"/>
              <a:buNone/>
            </a:pPr>
            <a:r>
              <a:t/>
            </a:r>
            <a:endParaRPr/>
          </a:p>
        </p:txBody>
      </p:sp>
      <p:sp>
        <p:nvSpPr>
          <p:cNvPr id="1359" name="Google Shape;1359;p1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3" name="Shape 1363"/>
        <p:cNvGrpSpPr/>
        <p:nvPr/>
      </p:nvGrpSpPr>
      <p:grpSpPr>
        <a:xfrm>
          <a:off x="0" y="0"/>
          <a:ext cx="0" cy="0"/>
          <a:chOff x="0" y="0"/>
          <a:chExt cx="0" cy="0"/>
        </a:xfrm>
      </p:grpSpPr>
      <p:sp>
        <p:nvSpPr>
          <p:cNvPr id="1364" name="Google Shape;1364;p1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5" name="Google Shape;1365;p1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66" name="Google Shape;1366;p1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1" name="Shape 1371"/>
        <p:cNvGrpSpPr/>
        <p:nvPr/>
      </p:nvGrpSpPr>
      <p:grpSpPr>
        <a:xfrm>
          <a:off x="0" y="0"/>
          <a:ext cx="0" cy="0"/>
          <a:chOff x="0" y="0"/>
          <a:chExt cx="0" cy="0"/>
        </a:xfrm>
      </p:grpSpPr>
      <p:sp>
        <p:nvSpPr>
          <p:cNvPr id="1372" name="Google Shape;1372;p1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3" name="Google Shape;1373;p1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200">
                <a:solidFill>
                  <a:schemeClr val="dk1"/>
                </a:solidFill>
                <a:latin typeface="Calibri"/>
                <a:ea typeface="Calibri"/>
                <a:cs typeface="Calibri"/>
                <a:sym typeface="Calibri"/>
              </a:rPr>
              <a:t>Point </a:t>
            </a:r>
            <a:r>
              <a:rPr lang="en-US" sz="1200">
                <a:solidFill>
                  <a:schemeClr val="dk1"/>
                </a:solidFill>
                <a:latin typeface="Calibri"/>
                <a:ea typeface="Calibri"/>
                <a:cs typeface="Calibri"/>
                <a:sym typeface="Calibri"/>
              </a:rPr>
              <a:t>to each part of the aspirator on the slide as you mention it.</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 </a:t>
            </a:r>
            <a:endParaRPr/>
          </a:p>
          <a:p>
            <a:pPr indent="0" lvl="0" marL="0" rtl="0" algn="l">
              <a:lnSpc>
                <a:spcPct val="100000"/>
              </a:lnSpc>
              <a:spcBef>
                <a:spcPts val="0"/>
              </a:spcBef>
              <a:spcAft>
                <a:spcPts val="0"/>
              </a:spcAft>
              <a:buSzPts val="1400"/>
              <a:buNone/>
            </a:pPr>
            <a:r>
              <a:rPr b="1" lang="en-US" sz="1200">
                <a:solidFill>
                  <a:schemeClr val="dk1"/>
                </a:solidFill>
                <a:latin typeface="Calibri"/>
                <a:ea typeface="Calibri"/>
                <a:cs typeface="Calibri"/>
                <a:sym typeface="Calibri"/>
              </a:rPr>
              <a:t>Describe</a:t>
            </a:r>
            <a:r>
              <a:rPr lang="en-US" sz="1200">
                <a:solidFill>
                  <a:schemeClr val="dk1"/>
                </a:solidFill>
                <a:latin typeface="Calibri"/>
                <a:ea typeface="Calibri"/>
                <a:cs typeface="Calibri"/>
                <a:sym typeface="Calibri"/>
              </a:rPr>
              <a:t> each part:</a:t>
            </a:r>
            <a:endParaRPr sz="1400">
              <a:solidFill>
                <a:schemeClr val="dk1"/>
              </a:solidFill>
              <a:latin typeface="Calibri"/>
              <a:ea typeface="Calibri"/>
              <a:cs typeface="Calibri"/>
              <a:sym typeface="Calibri"/>
            </a:endParaRPr>
          </a:p>
          <a:p>
            <a:pPr indent="-171450" lvl="0" marL="17145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Plunger with handle creates vacuum</a:t>
            </a:r>
            <a:endParaRPr sz="1400">
              <a:solidFill>
                <a:schemeClr val="dk1"/>
              </a:solidFill>
              <a:latin typeface="Calibri"/>
              <a:ea typeface="Calibri"/>
              <a:cs typeface="Calibri"/>
              <a:sym typeface="Calibri"/>
            </a:endParaRPr>
          </a:p>
          <a:p>
            <a:pPr indent="-171450" lvl="0" marL="17145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Valve buttons control release of the vacuum</a:t>
            </a:r>
            <a:endParaRPr sz="1400">
              <a:solidFill>
                <a:schemeClr val="dk1"/>
              </a:solidFill>
              <a:latin typeface="Calibri"/>
              <a:ea typeface="Calibri"/>
              <a:cs typeface="Calibri"/>
              <a:sym typeface="Calibri"/>
            </a:endParaRPr>
          </a:p>
          <a:p>
            <a:pPr indent="-171450" lvl="0" marL="17145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60cc cylinder holds the products of conception (POC)</a:t>
            </a:r>
            <a:endParaRPr sz="1400">
              <a:solidFill>
                <a:schemeClr val="dk1"/>
              </a:solidFill>
              <a:latin typeface="Calibri"/>
              <a:ea typeface="Calibri"/>
              <a:cs typeface="Calibri"/>
              <a:sym typeface="Calibri"/>
            </a:endParaRPr>
          </a:p>
          <a:p>
            <a:pPr indent="-171450" lvl="0" marL="17145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Collar stop with retaining clip prevents the plunger from coming out</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i="0" lang="en-US" sz="1200">
                <a:solidFill>
                  <a:schemeClr val="dk1"/>
                </a:solidFill>
                <a:latin typeface="Calibri"/>
                <a:ea typeface="Calibri"/>
                <a:cs typeface="Calibri"/>
                <a:sym typeface="Calibri"/>
              </a:rPr>
              <a:t>Say: </a:t>
            </a:r>
            <a:r>
              <a:rPr i="0" lang="en-US" sz="1200">
                <a:solidFill>
                  <a:schemeClr val="dk1"/>
                </a:solidFill>
                <a:latin typeface="Calibri"/>
                <a:ea typeface="Calibri"/>
                <a:cs typeface="Calibri"/>
                <a:sym typeface="Calibri"/>
              </a:rPr>
              <a:t>The Ipas MVA Plus aspirator provides the same amount of vacuum as an EVA machine.</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 </a:t>
            </a:r>
            <a:endParaRPr/>
          </a:p>
        </p:txBody>
      </p:sp>
      <p:sp>
        <p:nvSpPr>
          <p:cNvPr id="1374" name="Google Shape;1374;p13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9" name="Shape 1379"/>
        <p:cNvGrpSpPr/>
        <p:nvPr/>
      </p:nvGrpSpPr>
      <p:grpSpPr>
        <a:xfrm>
          <a:off x="0" y="0"/>
          <a:ext cx="0" cy="0"/>
          <a:chOff x="0" y="0"/>
          <a:chExt cx="0" cy="0"/>
        </a:xfrm>
      </p:grpSpPr>
      <p:sp>
        <p:nvSpPr>
          <p:cNvPr id="1380" name="Google Shape;1380;p1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1" name="Google Shape;1381;p1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Say:</a:t>
            </a:r>
            <a:r>
              <a:rPr lang="en-US" sz="1800">
                <a:latin typeface="Calibri"/>
                <a:ea typeface="Calibri"/>
                <a:cs typeface="Calibri"/>
                <a:sym typeface="Calibri"/>
              </a:rPr>
              <a:t> Ipas EasyGrip cannulae have permanent bases that act as built-in adapters. The cannulae connect directly to the Ipas MVA Plus aspirator without requiring a separate adapter.</a:t>
            </a:r>
            <a:endParaRPr sz="1800">
              <a:latin typeface="Calibri"/>
              <a:ea typeface="Calibri"/>
              <a:cs typeface="Calibri"/>
              <a:sym typeface="Calibri"/>
            </a:endParaRPr>
          </a:p>
          <a:p>
            <a:pPr indent="0" lvl="0" marL="0" rtl="0" algn="l">
              <a:lnSpc>
                <a:spcPct val="100000"/>
              </a:lnSpc>
              <a:spcBef>
                <a:spcPts val="800"/>
              </a:spcBef>
              <a:spcAft>
                <a:spcPts val="0"/>
              </a:spcAft>
              <a:buSzPts val="1400"/>
              <a:buNone/>
            </a:pPr>
            <a:r>
              <a:t/>
            </a:r>
            <a:endParaRPr/>
          </a:p>
        </p:txBody>
      </p:sp>
      <p:sp>
        <p:nvSpPr>
          <p:cNvPr id="1382" name="Google Shape;1382;p1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7" name="Shape 1387"/>
        <p:cNvGrpSpPr/>
        <p:nvPr/>
      </p:nvGrpSpPr>
      <p:grpSpPr>
        <a:xfrm>
          <a:off x="0" y="0"/>
          <a:ext cx="0" cy="0"/>
          <a:chOff x="0" y="0"/>
          <a:chExt cx="0" cy="0"/>
        </a:xfrm>
      </p:grpSpPr>
      <p:sp>
        <p:nvSpPr>
          <p:cNvPr id="1388" name="Google Shape;1388;p1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9" name="Google Shape;1389;p1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Say:</a:t>
            </a:r>
            <a:r>
              <a:rPr lang="en-US" sz="1800">
                <a:latin typeface="Calibri"/>
                <a:ea typeface="Calibri"/>
                <a:cs typeface="Calibri"/>
                <a:sym typeface="Calibri"/>
              </a:rPr>
              <a:t> It is important to use a cannula appropriate to the size of the uterus and amount of cervical dilation present. Using a cannula that is too small may result in retained tissue or loss of suction.</a:t>
            </a:r>
            <a:endParaRPr sz="1800">
              <a:latin typeface="Calibri"/>
              <a:ea typeface="Calibri"/>
              <a:cs typeface="Calibri"/>
              <a:sym typeface="Calibri"/>
            </a:endParaRPr>
          </a:p>
          <a:p>
            <a:pPr indent="0" lvl="0" marL="0" rtl="0" algn="l">
              <a:lnSpc>
                <a:spcPct val="100000"/>
              </a:lnSpc>
              <a:spcBef>
                <a:spcPts val="800"/>
              </a:spcBef>
              <a:spcAft>
                <a:spcPts val="0"/>
              </a:spcAft>
              <a:buSzPts val="1400"/>
              <a:buNone/>
            </a:pPr>
            <a:r>
              <a:t/>
            </a:r>
            <a:endParaRPr/>
          </a:p>
        </p:txBody>
      </p:sp>
      <p:sp>
        <p:nvSpPr>
          <p:cNvPr id="1390" name="Google Shape;1390;p13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sz="1200">
                <a:solidFill>
                  <a:schemeClr val="dk1"/>
                </a:solidFill>
                <a:latin typeface="Calibri"/>
                <a:ea typeface="Calibri"/>
                <a:cs typeface="Calibri"/>
                <a:sym typeface="Calibri"/>
              </a:rPr>
              <a:t>Explain:</a:t>
            </a:r>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In most countries, abortion is legally permitted to save the woman’s life, preserve her health, and/or for other indications. Most women live in countries where induced abortion is permitted, with or without restrictions.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On this map:</a:t>
            </a:r>
            <a:endParaRPr/>
          </a:p>
          <a:p>
            <a:pPr indent="0" lvl="0" marL="0" rtl="0" algn="l">
              <a:lnSpc>
                <a:spcPct val="100000"/>
              </a:lnSpc>
              <a:spcBef>
                <a:spcPts val="0"/>
              </a:spcBef>
              <a:spcAft>
                <a:spcPts val="0"/>
              </a:spcAft>
              <a:buSzPts val="1400"/>
              <a:buNone/>
            </a:pPr>
            <a:r>
              <a:rPr lang="en-US"/>
              <a:t>Dark red = prohibited altogether</a:t>
            </a:r>
            <a:endParaRPr/>
          </a:p>
          <a:p>
            <a:pPr indent="0" lvl="0" marL="0" rtl="0" algn="l">
              <a:lnSpc>
                <a:spcPct val="100000"/>
              </a:lnSpc>
              <a:spcBef>
                <a:spcPts val="0"/>
              </a:spcBef>
              <a:spcAft>
                <a:spcPts val="0"/>
              </a:spcAft>
              <a:buSzPts val="1400"/>
              <a:buNone/>
            </a:pPr>
            <a:r>
              <a:rPr lang="en-US"/>
              <a:t>Red = to save the woman’s life</a:t>
            </a:r>
            <a:endParaRPr/>
          </a:p>
          <a:p>
            <a:pPr indent="0" lvl="0" marL="0" rtl="0" algn="l">
              <a:lnSpc>
                <a:spcPct val="100000"/>
              </a:lnSpc>
              <a:spcBef>
                <a:spcPts val="0"/>
              </a:spcBef>
              <a:spcAft>
                <a:spcPts val="0"/>
              </a:spcAft>
              <a:buSzPts val="1400"/>
              <a:buNone/>
            </a:pPr>
            <a:r>
              <a:rPr lang="en-US"/>
              <a:t>Yellow = to preserve health</a:t>
            </a:r>
            <a:endParaRPr/>
          </a:p>
          <a:p>
            <a:pPr indent="0" lvl="0" marL="0" rtl="0" algn="l">
              <a:lnSpc>
                <a:spcPct val="100000"/>
              </a:lnSpc>
              <a:spcBef>
                <a:spcPts val="0"/>
              </a:spcBef>
              <a:spcAft>
                <a:spcPts val="0"/>
              </a:spcAft>
              <a:buSzPts val="1400"/>
              <a:buNone/>
            </a:pPr>
            <a:r>
              <a:rPr lang="en-US"/>
              <a:t>Light blue = socioeconomic grounds</a:t>
            </a:r>
            <a:endParaRPr/>
          </a:p>
          <a:p>
            <a:pPr indent="0" lvl="0" marL="0" rtl="0" algn="l">
              <a:lnSpc>
                <a:spcPct val="100000"/>
              </a:lnSpc>
              <a:spcBef>
                <a:spcPts val="0"/>
              </a:spcBef>
              <a:spcAft>
                <a:spcPts val="0"/>
              </a:spcAft>
              <a:buSzPts val="1400"/>
              <a:buNone/>
            </a:pPr>
            <a:r>
              <a:rPr lang="en-US"/>
              <a:t>Dark blue = on request within gestational limits</a:t>
            </a:r>
            <a:endParaRPr/>
          </a:p>
          <a:p>
            <a:pPr indent="0" lvl="0" marL="0" rtl="0" algn="l">
              <a:lnSpc>
                <a:spcPct val="100000"/>
              </a:lnSpc>
              <a:spcBef>
                <a:spcPts val="0"/>
              </a:spcBef>
              <a:spcAft>
                <a:spcPts val="0"/>
              </a:spcAft>
              <a:buSzPts val="1400"/>
              <a:buNone/>
            </a:pPr>
            <a:r>
              <a:rPr lang="en-US"/>
              <a:t>Stripes – legal status varies at the subnational level</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This is an image from the Center for Reproductive Rights World Abortion Laws 2023. </a:t>
            </a:r>
            <a:endParaRPr/>
          </a:p>
          <a:p>
            <a:pPr indent="0" lvl="0" marL="0" rtl="0" algn="l">
              <a:lnSpc>
                <a:spcPct val="100000"/>
              </a:lnSpc>
              <a:spcBef>
                <a:spcPts val="0"/>
              </a:spcBef>
              <a:spcAft>
                <a:spcPts val="0"/>
              </a:spcAft>
              <a:buSzPts val="1400"/>
              <a:buNone/>
            </a:pPr>
            <a:r>
              <a:t/>
            </a:r>
            <a:endParaRPr sz="1200">
              <a:solidFill>
                <a:srgbClr val="000000"/>
              </a:solidFill>
            </a:endParaRPr>
          </a:p>
          <a:p>
            <a:pPr indent="0" lvl="0" marL="0" rtl="0" algn="l">
              <a:lnSpc>
                <a:spcPct val="100000"/>
              </a:lnSpc>
              <a:spcBef>
                <a:spcPts val="0"/>
              </a:spcBef>
              <a:spcAft>
                <a:spcPts val="0"/>
              </a:spcAft>
              <a:buSzPts val="1400"/>
              <a:buNone/>
            </a:pPr>
            <a:r>
              <a:rPr lang="en-US" sz="1200">
                <a:solidFill>
                  <a:srgbClr val="000000"/>
                </a:solidFill>
              </a:rPr>
              <a:t>Visit </a:t>
            </a:r>
            <a:r>
              <a:rPr lang="en-US" sz="1200" u="sng">
                <a:solidFill>
                  <a:schemeClr val="hlink"/>
                </a:solidFill>
                <a:hlinkClick r:id="rId2"/>
              </a:rPr>
              <a:t>www.worldabortionlaws.com</a:t>
            </a:r>
            <a:r>
              <a:rPr lang="en-US" sz="1200">
                <a:solidFill>
                  <a:srgbClr val="000000"/>
                </a:solidFill>
              </a:rPr>
              <a:t> for the most current version of this map.</a:t>
            </a:r>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397" name="Google Shape;397;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5" name="Shape 1395"/>
        <p:cNvGrpSpPr/>
        <p:nvPr/>
      </p:nvGrpSpPr>
      <p:grpSpPr>
        <a:xfrm>
          <a:off x="0" y="0"/>
          <a:ext cx="0" cy="0"/>
          <a:chOff x="0" y="0"/>
          <a:chExt cx="0" cy="0"/>
        </a:xfrm>
      </p:grpSpPr>
      <p:sp>
        <p:nvSpPr>
          <p:cNvPr id="1396" name="Google Shape;1396;p1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7" name="Google Shape;1397;p1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1" lang="en-US" sz="1800">
                <a:latin typeface="Calibri"/>
                <a:ea typeface="Calibri"/>
                <a:cs typeface="Calibri"/>
                <a:sym typeface="Calibri"/>
              </a:rPr>
              <a:t>Demonstrate</a:t>
            </a:r>
            <a:r>
              <a:rPr lang="en-US" sz="1800">
                <a:latin typeface="Calibri"/>
                <a:ea typeface="Calibri"/>
                <a:cs typeface="Calibri"/>
                <a:sym typeface="Calibri"/>
              </a:rPr>
              <a:t> using your fully assembled aspirator with cannula attached. </a:t>
            </a:r>
            <a:r>
              <a:rPr b="1" lang="en-US" sz="1800">
                <a:latin typeface="Calibri"/>
                <a:ea typeface="Calibri"/>
                <a:cs typeface="Calibri"/>
                <a:sym typeface="Calibri"/>
              </a:rPr>
              <a:t>Instruct </a:t>
            </a:r>
            <a:r>
              <a:rPr lang="en-US" sz="1800">
                <a:latin typeface="Calibri"/>
                <a:ea typeface="Calibri"/>
                <a:cs typeface="Calibri"/>
                <a:sym typeface="Calibri"/>
              </a:rPr>
              <a:t>participants to follow along with the aspirator in their sets. </a:t>
            </a:r>
            <a:r>
              <a:rPr b="1" lang="en-US" sz="1800">
                <a:latin typeface="Calibri"/>
                <a:ea typeface="Calibri"/>
                <a:cs typeface="Calibri"/>
                <a:sym typeface="Calibri"/>
              </a:rPr>
              <a:t>Ask</a:t>
            </a:r>
            <a:r>
              <a:rPr lang="en-US" sz="1800">
                <a:latin typeface="Calibri"/>
                <a:ea typeface="Calibri"/>
                <a:cs typeface="Calibri"/>
                <a:sym typeface="Calibri"/>
              </a:rPr>
              <a:t> a volunteer to disassemble the aspirator. Point to the steps on the slide as you describe how to disassemble the instrument while the volunteer follows your directions.</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398" name="Google Shape;1398;p14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3" name="Shape 1403"/>
        <p:cNvGrpSpPr/>
        <p:nvPr/>
      </p:nvGrpSpPr>
      <p:grpSpPr>
        <a:xfrm>
          <a:off x="0" y="0"/>
          <a:ext cx="0" cy="0"/>
          <a:chOff x="0" y="0"/>
          <a:chExt cx="0" cy="0"/>
        </a:xfrm>
      </p:grpSpPr>
      <p:sp>
        <p:nvSpPr>
          <p:cNvPr id="1404" name="Google Shape;1404;p1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5" name="Google Shape;1405;p1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Explain:</a:t>
            </a:r>
            <a:r>
              <a:rPr lang="en-US" sz="1800">
                <a:latin typeface="Calibri"/>
                <a:ea typeface="Calibri"/>
                <a:cs typeface="Calibri"/>
                <a:sym typeface="Calibri"/>
              </a:rPr>
              <a:t> Never use a sharp object to remove the O-ring, as that could damage the ring.</a:t>
            </a:r>
            <a:endParaRPr sz="1800">
              <a:latin typeface="Calibri"/>
              <a:ea typeface="Calibri"/>
              <a:cs typeface="Calibri"/>
              <a:sym typeface="Calibri"/>
            </a:endParaRPr>
          </a:p>
          <a:p>
            <a:pPr indent="0" lvl="0" marL="0" rtl="0" algn="l">
              <a:lnSpc>
                <a:spcPct val="100000"/>
              </a:lnSpc>
              <a:spcBef>
                <a:spcPts val="800"/>
              </a:spcBef>
              <a:spcAft>
                <a:spcPts val="0"/>
              </a:spcAft>
              <a:buSzPts val="1400"/>
              <a:buNone/>
            </a:pPr>
            <a:r>
              <a:t/>
            </a:r>
            <a:endParaRPr/>
          </a:p>
        </p:txBody>
      </p:sp>
      <p:sp>
        <p:nvSpPr>
          <p:cNvPr id="1406" name="Google Shape;1406;p1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1" name="Shape 1411"/>
        <p:cNvGrpSpPr/>
        <p:nvPr/>
      </p:nvGrpSpPr>
      <p:grpSpPr>
        <a:xfrm>
          <a:off x="0" y="0"/>
          <a:ext cx="0" cy="0"/>
          <a:chOff x="0" y="0"/>
          <a:chExt cx="0" cy="0"/>
        </a:xfrm>
      </p:grpSpPr>
      <p:sp>
        <p:nvSpPr>
          <p:cNvPr id="1412" name="Google Shape;1412;p1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3" name="Google Shape;1413;p1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Start with the now fully disassembled aspirator. </a:t>
            </a:r>
            <a:r>
              <a:rPr b="1" lang="en-US" sz="1800">
                <a:latin typeface="Calibri"/>
                <a:ea typeface="Calibri"/>
                <a:cs typeface="Calibri"/>
                <a:sym typeface="Calibri"/>
              </a:rPr>
              <a:t>Ask</a:t>
            </a:r>
            <a:r>
              <a:rPr lang="en-US" sz="1800">
                <a:latin typeface="Calibri"/>
                <a:ea typeface="Calibri"/>
                <a:cs typeface="Calibri"/>
                <a:sym typeface="Calibri"/>
              </a:rPr>
              <a:t> for another participant to demonstrate the steps of instrument assembly using the disassembled instrument. </a:t>
            </a:r>
            <a:r>
              <a:rPr b="1" lang="en-US" sz="1800">
                <a:latin typeface="Calibri"/>
                <a:ea typeface="Calibri"/>
                <a:cs typeface="Calibri"/>
                <a:sym typeface="Calibri"/>
              </a:rPr>
              <a:t>Ask</a:t>
            </a:r>
            <a:r>
              <a:rPr lang="en-US" sz="1800">
                <a:latin typeface="Calibri"/>
                <a:ea typeface="Calibri"/>
                <a:cs typeface="Calibri"/>
                <a:sym typeface="Calibri"/>
              </a:rPr>
              <a:t> the participant to follow the steps described on the next slides. </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414" name="Google Shape;1414;p1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9" name="Shape 1419"/>
        <p:cNvGrpSpPr/>
        <p:nvPr/>
      </p:nvGrpSpPr>
      <p:grpSpPr>
        <a:xfrm>
          <a:off x="0" y="0"/>
          <a:ext cx="0" cy="0"/>
          <a:chOff x="0" y="0"/>
          <a:chExt cx="0" cy="0"/>
        </a:xfrm>
      </p:grpSpPr>
      <p:sp>
        <p:nvSpPr>
          <p:cNvPr id="1420" name="Google Shape;1420;p1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21" name="Google Shape;1421;p1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6" name="Shape 1426"/>
        <p:cNvGrpSpPr/>
        <p:nvPr/>
      </p:nvGrpSpPr>
      <p:grpSpPr>
        <a:xfrm>
          <a:off x="0" y="0"/>
          <a:ext cx="0" cy="0"/>
          <a:chOff x="0" y="0"/>
          <a:chExt cx="0" cy="0"/>
        </a:xfrm>
      </p:grpSpPr>
      <p:sp>
        <p:nvSpPr>
          <p:cNvPr id="1427" name="Google Shape;1427;p1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28" name="Google Shape;1428;p1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3" name="Shape 1433"/>
        <p:cNvGrpSpPr/>
        <p:nvPr/>
      </p:nvGrpSpPr>
      <p:grpSpPr>
        <a:xfrm>
          <a:off x="0" y="0"/>
          <a:ext cx="0" cy="0"/>
          <a:chOff x="0" y="0"/>
          <a:chExt cx="0" cy="0"/>
        </a:xfrm>
      </p:grpSpPr>
      <p:sp>
        <p:nvSpPr>
          <p:cNvPr id="1434" name="Google Shape;1434;p1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35" name="Google Shape;1435;p1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0" name="Shape 1440"/>
        <p:cNvGrpSpPr/>
        <p:nvPr/>
      </p:nvGrpSpPr>
      <p:grpSpPr>
        <a:xfrm>
          <a:off x="0" y="0"/>
          <a:ext cx="0" cy="0"/>
          <a:chOff x="0" y="0"/>
          <a:chExt cx="0" cy="0"/>
        </a:xfrm>
      </p:grpSpPr>
      <p:sp>
        <p:nvSpPr>
          <p:cNvPr id="1441" name="Google Shape;1441;p1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2" name="Google Shape;1442;p1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Say:</a:t>
            </a:r>
            <a:r>
              <a:rPr lang="en-US" sz="1800">
                <a:latin typeface="Calibri"/>
                <a:ea typeface="Calibri"/>
                <a:cs typeface="Calibri"/>
                <a:sym typeface="Calibri"/>
              </a:rPr>
              <a:t> It is important to use only one drop of lubricant because over-lubricating can interfere with vacuum capability. Silicone lubricant (which is not sterile) is provided, but other non-petroleum-based lubricant can be used. </a:t>
            </a:r>
            <a:r>
              <a:rPr lang="en-US" sz="1800">
                <a:solidFill>
                  <a:srgbClr val="000000"/>
                </a:solidFill>
                <a:latin typeface="Calibri"/>
                <a:ea typeface="Calibri"/>
                <a:cs typeface="Calibri"/>
                <a:sym typeface="Calibri"/>
              </a:rPr>
              <a:t>For example, vegetable or olive oil can be used. </a:t>
            </a:r>
            <a:r>
              <a:rPr lang="en-US" sz="1800">
                <a:latin typeface="Calibri"/>
                <a:ea typeface="Calibri"/>
                <a:cs typeface="Calibri"/>
                <a:sym typeface="Calibri"/>
              </a:rPr>
              <a:t>We will learn how to prepare the aspirator for use by creating a vacuum with it. This is also called “charging” or “preparing” the aspirator.</a:t>
            </a:r>
            <a:endParaRPr sz="1800">
              <a:latin typeface="Calibri"/>
              <a:ea typeface="Calibri"/>
              <a:cs typeface="Calibri"/>
              <a:sym typeface="Calibri"/>
            </a:endParaRPr>
          </a:p>
          <a:p>
            <a:pPr indent="0" lvl="0" marL="0" marR="0" rtl="0" algn="l">
              <a:lnSpc>
                <a:spcPct val="107000"/>
              </a:lnSpc>
              <a:spcBef>
                <a:spcPts val="800"/>
              </a:spcBef>
              <a:spcAft>
                <a:spcPts val="0"/>
              </a:spcAft>
              <a:buSzPts val="1400"/>
              <a:buNone/>
            </a:pPr>
            <a:r>
              <a:t/>
            </a:r>
            <a:endParaRPr b="1" sz="1800">
              <a:latin typeface="Calibri"/>
              <a:ea typeface="Calibri"/>
              <a:cs typeface="Calibri"/>
              <a:sym typeface="Calibri"/>
            </a:endParaRPr>
          </a:p>
          <a:p>
            <a:pPr indent="0" lvl="0" marL="0" marR="0" rtl="0" algn="l">
              <a:lnSpc>
                <a:spcPct val="107000"/>
              </a:lnSpc>
              <a:spcBef>
                <a:spcPts val="800"/>
              </a:spcBef>
              <a:spcAft>
                <a:spcPts val="0"/>
              </a:spcAft>
              <a:buSzPts val="1400"/>
              <a:buNone/>
            </a:pPr>
            <a:r>
              <a:rPr b="1" lang="en-US" sz="1800">
                <a:latin typeface="Calibri"/>
                <a:ea typeface="Calibri"/>
                <a:cs typeface="Calibri"/>
                <a:sym typeface="Calibri"/>
              </a:rPr>
              <a:t>Tell </a:t>
            </a:r>
            <a:r>
              <a:rPr lang="en-US" sz="1800">
                <a:latin typeface="Calibri"/>
                <a:ea typeface="Calibri"/>
                <a:cs typeface="Calibri"/>
                <a:sym typeface="Calibri"/>
              </a:rPr>
              <a:t>participants to follow along with the aspirator in their sets. Point to the parts on the slide as you describe how to prepare the instrument.</a:t>
            </a:r>
            <a:endParaRPr sz="1800">
              <a:latin typeface="Calibri"/>
              <a:ea typeface="Calibri"/>
              <a:cs typeface="Calibri"/>
              <a:sym typeface="Calibri"/>
            </a:endParaRPr>
          </a:p>
          <a:p>
            <a:pPr indent="0" lvl="0" marL="0" rtl="0" algn="l">
              <a:lnSpc>
                <a:spcPct val="100000"/>
              </a:lnSpc>
              <a:spcBef>
                <a:spcPts val="800"/>
              </a:spcBef>
              <a:spcAft>
                <a:spcPts val="0"/>
              </a:spcAft>
              <a:buSzPts val="1400"/>
              <a:buNone/>
            </a:pPr>
            <a:r>
              <a:t/>
            </a:r>
            <a:endParaRPr/>
          </a:p>
        </p:txBody>
      </p:sp>
      <p:sp>
        <p:nvSpPr>
          <p:cNvPr id="1443" name="Google Shape;1443;p1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8" name="Shape 1448"/>
        <p:cNvGrpSpPr/>
        <p:nvPr/>
      </p:nvGrpSpPr>
      <p:grpSpPr>
        <a:xfrm>
          <a:off x="0" y="0"/>
          <a:ext cx="0" cy="0"/>
          <a:chOff x="0" y="0"/>
          <a:chExt cx="0" cy="0"/>
        </a:xfrm>
      </p:grpSpPr>
      <p:sp>
        <p:nvSpPr>
          <p:cNvPr id="1449" name="Google Shape;1449;p1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0" name="Google Shape;1450;p1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1" lang="en-US" sz="1800">
                <a:latin typeface="Calibri"/>
                <a:ea typeface="Calibri"/>
                <a:cs typeface="Calibri"/>
                <a:sym typeface="Calibri"/>
              </a:rPr>
              <a:t>Say:</a:t>
            </a:r>
            <a:r>
              <a:rPr lang="en-US" sz="1800">
                <a:latin typeface="Calibri"/>
                <a:ea typeface="Calibri"/>
                <a:cs typeface="Calibri"/>
                <a:sym typeface="Calibri"/>
              </a:rPr>
              <a:t> Never grasp the charged aspirator by the plunger arms because it could lose vacuum or eject its contents.</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451" name="Google Shape;1451;p14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6" name="Shape 1456"/>
        <p:cNvGrpSpPr/>
        <p:nvPr/>
      </p:nvGrpSpPr>
      <p:grpSpPr>
        <a:xfrm>
          <a:off x="0" y="0"/>
          <a:ext cx="0" cy="0"/>
          <a:chOff x="0" y="0"/>
          <a:chExt cx="0" cy="0"/>
        </a:xfrm>
      </p:grpSpPr>
      <p:sp>
        <p:nvSpPr>
          <p:cNvPr id="1457" name="Google Shape;1457;p1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58" name="Google Shape;1458;p1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3" name="Shape 1463"/>
        <p:cNvGrpSpPr/>
        <p:nvPr/>
      </p:nvGrpSpPr>
      <p:grpSpPr>
        <a:xfrm>
          <a:off x="0" y="0"/>
          <a:ext cx="0" cy="0"/>
          <a:chOff x="0" y="0"/>
          <a:chExt cx="0" cy="0"/>
        </a:xfrm>
      </p:grpSpPr>
      <p:sp>
        <p:nvSpPr>
          <p:cNvPr id="1464" name="Google Shape;1464;p1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5" name="Google Shape;1465;p1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Say:</a:t>
            </a:r>
            <a:r>
              <a:rPr lang="en-US" sz="1800">
                <a:latin typeface="Calibri"/>
                <a:ea typeface="Calibri"/>
                <a:cs typeface="Calibri"/>
                <a:sym typeface="Calibri"/>
              </a:rPr>
              <a:t> Look at your aspirator sets. </a:t>
            </a:r>
            <a:r>
              <a:rPr b="1" lang="en-US" sz="1800">
                <a:latin typeface="Calibri"/>
                <a:ea typeface="Calibri"/>
                <a:cs typeface="Calibri"/>
                <a:sym typeface="Calibri"/>
              </a:rPr>
              <a:t>Show</a:t>
            </a:r>
            <a:r>
              <a:rPr lang="en-US" sz="1800">
                <a:latin typeface="Calibri"/>
                <a:ea typeface="Calibri"/>
                <a:cs typeface="Calibri"/>
                <a:sym typeface="Calibri"/>
              </a:rPr>
              <a:t> participants the Ipas MVA Plus product insert that comes with every aspirator and includes information about the instrument.</a:t>
            </a:r>
            <a:endParaRPr/>
          </a:p>
          <a:p>
            <a:pPr indent="0" lvl="0" marL="0" marR="0" rtl="0" algn="l">
              <a:lnSpc>
                <a:spcPct val="107000"/>
              </a:lnSpc>
              <a:spcBef>
                <a:spcPts val="800"/>
              </a:spcBef>
              <a:spcAft>
                <a:spcPts val="0"/>
              </a:spcAft>
              <a:buSzPts val="1400"/>
              <a:buNone/>
            </a:pPr>
            <a:r>
              <a:t/>
            </a:r>
            <a:endParaRPr sz="1800">
              <a:latin typeface="Calibri"/>
              <a:ea typeface="Calibri"/>
              <a:cs typeface="Calibri"/>
              <a:sym typeface="Calibri"/>
            </a:endParaRPr>
          </a:p>
          <a:p>
            <a:pPr indent="0" lvl="0" marL="0" marR="0" rtl="0" algn="l">
              <a:lnSpc>
                <a:spcPct val="107000"/>
              </a:lnSpc>
              <a:spcBef>
                <a:spcPts val="800"/>
              </a:spcBef>
              <a:spcAft>
                <a:spcPts val="0"/>
              </a:spcAft>
              <a:buSzPts val="1400"/>
              <a:buNone/>
            </a:pPr>
            <a:r>
              <a:rPr b="1" lang="en-US" sz="1800">
                <a:latin typeface="Calibri"/>
                <a:ea typeface="Calibri"/>
                <a:cs typeface="Calibri"/>
                <a:sym typeface="Calibri"/>
              </a:rPr>
              <a:t>Demonstrate</a:t>
            </a:r>
            <a:r>
              <a:rPr lang="en-US" sz="1800">
                <a:latin typeface="Calibri"/>
                <a:ea typeface="Calibri"/>
                <a:cs typeface="Calibri"/>
                <a:sym typeface="Calibri"/>
              </a:rPr>
              <a:t> instrument assembly and preparation again, this time asking participants to follow along with their instruments. Ensure that all participants have properly assembled and prepared their aspirators. </a:t>
            </a:r>
            <a:r>
              <a:rPr b="1" lang="en-US" sz="1800">
                <a:latin typeface="Calibri"/>
                <a:ea typeface="Calibri"/>
                <a:cs typeface="Calibri"/>
                <a:sym typeface="Calibri"/>
              </a:rPr>
              <a:t>Determine</a:t>
            </a:r>
            <a:r>
              <a:rPr lang="en-US" sz="1800">
                <a:latin typeface="Calibri"/>
                <a:ea typeface="Calibri"/>
                <a:cs typeface="Calibri"/>
                <a:sym typeface="Calibri"/>
              </a:rPr>
              <a:t> if anyone is having any difficulty with assembly, especially with inserting the plunger O-ring. </a:t>
            </a:r>
            <a:endParaRPr sz="1800">
              <a:latin typeface="Calibri"/>
              <a:ea typeface="Calibri"/>
              <a:cs typeface="Calibri"/>
              <a:sym typeface="Calibri"/>
            </a:endParaRPr>
          </a:p>
          <a:p>
            <a:pPr indent="0" lvl="0" marL="0" marR="0" rtl="0" algn="l">
              <a:lnSpc>
                <a:spcPct val="107000"/>
              </a:lnSpc>
              <a:spcBef>
                <a:spcPts val="800"/>
              </a:spcBef>
              <a:spcAft>
                <a:spcPts val="0"/>
              </a:spcAft>
              <a:buSzPts val="1400"/>
              <a:buNone/>
            </a:pPr>
            <a:r>
              <a:t/>
            </a:r>
            <a:endParaRPr b="1" sz="1800">
              <a:latin typeface="Calibri"/>
              <a:ea typeface="Calibri"/>
              <a:cs typeface="Calibri"/>
              <a:sym typeface="Calibri"/>
            </a:endParaRPr>
          </a:p>
          <a:p>
            <a:pPr indent="0" lvl="0" marL="0" marR="0" rtl="0" algn="l">
              <a:lnSpc>
                <a:spcPct val="107000"/>
              </a:lnSpc>
              <a:spcBef>
                <a:spcPts val="800"/>
              </a:spcBef>
              <a:spcAft>
                <a:spcPts val="0"/>
              </a:spcAft>
              <a:buSzPts val="1400"/>
              <a:buNone/>
            </a:pPr>
            <a:r>
              <a:rPr b="1" lang="en-US" sz="1800">
                <a:latin typeface="Calibri"/>
                <a:ea typeface="Calibri"/>
                <a:cs typeface="Calibri"/>
                <a:sym typeface="Calibri"/>
              </a:rPr>
              <a:t>Show</a:t>
            </a:r>
            <a:r>
              <a:rPr lang="en-US" sz="1800">
                <a:latin typeface="Calibri"/>
                <a:ea typeface="Calibri"/>
                <a:cs typeface="Calibri"/>
                <a:sym typeface="Calibri"/>
              </a:rPr>
              <a:t> the participants in detail the correct position of the plunger arms over the edge of the cylinder. Ensure that all participants have now properly charged their aspirators. If necessary, coach individual participants. </a:t>
            </a:r>
            <a:r>
              <a:rPr b="1" lang="en-US" sz="1800">
                <a:latin typeface="Calibri"/>
                <a:ea typeface="Calibri"/>
                <a:cs typeface="Calibri"/>
                <a:sym typeface="Calibri"/>
              </a:rPr>
              <a:t>Tell</a:t>
            </a:r>
            <a:r>
              <a:rPr lang="en-US" sz="1800">
                <a:latin typeface="Calibri"/>
                <a:ea typeface="Calibri"/>
                <a:cs typeface="Calibri"/>
                <a:sym typeface="Calibri"/>
              </a:rPr>
              <a:t> them to leave their instruments charged and not release vacuum until they are instructed.</a:t>
            </a:r>
            <a:endParaRPr sz="1800">
              <a:latin typeface="Calibri"/>
              <a:ea typeface="Calibri"/>
              <a:cs typeface="Calibri"/>
              <a:sym typeface="Calibri"/>
            </a:endParaRPr>
          </a:p>
          <a:p>
            <a:pPr indent="0" lvl="0" marL="0" marR="0" rtl="0" algn="l">
              <a:lnSpc>
                <a:spcPct val="107000"/>
              </a:lnSpc>
              <a:spcBef>
                <a:spcPts val="800"/>
              </a:spcBef>
              <a:spcAft>
                <a:spcPts val="0"/>
              </a:spcAft>
              <a:buSzPts val="1400"/>
              <a:buNone/>
            </a:pPr>
            <a:r>
              <a:t/>
            </a:r>
            <a:endParaRPr b="1" sz="1800">
              <a:latin typeface="Calibri"/>
              <a:ea typeface="Calibri"/>
              <a:cs typeface="Calibri"/>
              <a:sym typeface="Calibri"/>
            </a:endParaRPr>
          </a:p>
          <a:p>
            <a:pPr indent="0" lvl="0" marL="0" marR="0" rtl="0" algn="l">
              <a:lnSpc>
                <a:spcPct val="107000"/>
              </a:lnSpc>
              <a:spcBef>
                <a:spcPts val="800"/>
              </a:spcBef>
              <a:spcAft>
                <a:spcPts val="0"/>
              </a:spcAft>
              <a:buSzPts val="1400"/>
              <a:buNone/>
            </a:pPr>
            <a:r>
              <a:rPr b="1" lang="en-US" sz="1800">
                <a:latin typeface="Calibri"/>
                <a:ea typeface="Calibri"/>
                <a:cs typeface="Calibri"/>
                <a:sym typeface="Calibri"/>
              </a:rPr>
              <a:t>Demonstrate</a:t>
            </a:r>
            <a:r>
              <a:rPr lang="en-US" sz="1800">
                <a:latin typeface="Calibri"/>
                <a:ea typeface="Calibri"/>
                <a:cs typeface="Calibri"/>
                <a:sym typeface="Calibri"/>
              </a:rPr>
              <a:t> how to release the valve buttons. </a:t>
            </a:r>
            <a:r>
              <a:rPr b="1" lang="en-US" sz="1800">
                <a:latin typeface="Calibri"/>
                <a:ea typeface="Calibri"/>
                <a:cs typeface="Calibri"/>
                <a:sym typeface="Calibri"/>
              </a:rPr>
              <a:t>Ask</a:t>
            </a:r>
            <a:r>
              <a:rPr lang="en-US" sz="1800">
                <a:latin typeface="Calibri"/>
                <a:ea typeface="Calibri"/>
                <a:cs typeface="Calibri"/>
                <a:sym typeface="Calibri"/>
              </a:rPr>
              <a:t> one participant at a time to release the vacuum in their aspirators. Ensure that all participants have properly tested their aspirators. If they did not hear the rush of air indicating vacuum release, check to determine why they failed to create a vacuum.</a:t>
            </a:r>
            <a:endParaRPr sz="1800">
              <a:latin typeface="Calibri"/>
              <a:ea typeface="Calibri"/>
              <a:cs typeface="Calibri"/>
              <a:sym typeface="Calibri"/>
            </a:endParaRPr>
          </a:p>
          <a:p>
            <a:pPr indent="0" lvl="0" marL="0" marR="0" rtl="0" algn="l">
              <a:lnSpc>
                <a:spcPct val="107000"/>
              </a:lnSpc>
              <a:spcBef>
                <a:spcPts val="800"/>
              </a:spcBef>
              <a:spcAft>
                <a:spcPts val="0"/>
              </a:spcAft>
              <a:buSzPts val="1400"/>
              <a:buNone/>
            </a:pPr>
            <a:r>
              <a:t/>
            </a:r>
            <a:endParaRPr b="1" sz="1800">
              <a:latin typeface="Calibri"/>
              <a:ea typeface="Calibri"/>
              <a:cs typeface="Calibri"/>
              <a:sym typeface="Calibri"/>
            </a:endParaRPr>
          </a:p>
          <a:p>
            <a:pPr indent="0" lvl="0" marL="0" marR="0" rtl="0" algn="l">
              <a:lnSpc>
                <a:spcPct val="107000"/>
              </a:lnSpc>
              <a:spcBef>
                <a:spcPts val="800"/>
              </a:spcBef>
              <a:spcAft>
                <a:spcPts val="0"/>
              </a:spcAft>
              <a:buSzPts val="1400"/>
              <a:buNone/>
            </a:pPr>
            <a:r>
              <a:rPr b="1" lang="en-US" sz="1800">
                <a:latin typeface="Calibri"/>
                <a:ea typeface="Calibri"/>
                <a:cs typeface="Calibri"/>
                <a:sym typeface="Calibri"/>
              </a:rPr>
              <a:t>Describe</a:t>
            </a:r>
            <a:r>
              <a:rPr lang="en-US" sz="1800">
                <a:latin typeface="Calibri"/>
                <a:ea typeface="Calibri"/>
                <a:cs typeface="Calibri"/>
                <a:sym typeface="Calibri"/>
              </a:rPr>
              <a:t> what you are doing to each part as you disassemble your aspirator, following the steps outlined previously. </a:t>
            </a:r>
            <a:r>
              <a:rPr b="1" lang="en-US" sz="1800">
                <a:latin typeface="Calibri"/>
                <a:ea typeface="Calibri"/>
                <a:cs typeface="Calibri"/>
                <a:sym typeface="Calibri"/>
              </a:rPr>
              <a:t>Ask </a:t>
            </a:r>
            <a:r>
              <a:rPr lang="en-US" sz="1800">
                <a:latin typeface="Calibri"/>
                <a:ea typeface="Calibri"/>
                <a:cs typeface="Calibri"/>
                <a:sym typeface="Calibri"/>
              </a:rPr>
              <a:t>participants to disassemble their devices while you walk around the room coaching them. Ensure that all participants have properly disassembled their aspirators. Finally, have them </a:t>
            </a:r>
            <a:r>
              <a:rPr b="1" lang="en-US" sz="1800">
                <a:latin typeface="Calibri"/>
                <a:ea typeface="Calibri"/>
                <a:cs typeface="Calibri"/>
                <a:sym typeface="Calibri"/>
              </a:rPr>
              <a:t>practice </a:t>
            </a:r>
            <a:r>
              <a:rPr lang="en-US" sz="1800">
                <a:latin typeface="Calibri"/>
                <a:ea typeface="Calibri"/>
                <a:cs typeface="Calibri"/>
                <a:sym typeface="Calibri"/>
              </a:rPr>
              <a:t>assembling, charging, and disassembling their instruments while you walk around coaching them.</a:t>
            </a:r>
            <a:endParaRPr sz="1800">
              <a:latin typeface="Calibri"/>
              <a:ea typeface="Calibri"/>
              <a:cs typeface="Calibri"/>
              <a:sym typeface="Calibri"/>
            </a:endParaRPr>
          </a:p>
          <a:p>
            <a:pPr indent="0" lvl="0" marL="0" rtl="0" algn="l">
              <a:lnSpc>
                <a:spcPct val="100000"/>
              </a:lnSpc>
              <a:spcBef>
                <a:spcPts val="800"/>
              </a:spcBef>
              <a:spcAft>
                <a:spcPts val="0"/>
              </a:spcAft>
              <a:buSzPts val="1400"/>
              <a:buNone/>
            </a:pPr>
            <a:r>
              <a:t/>
            </a:r>
            <a:endParaRPr/>
          </a:p>
        </p:txBody>
      </p:sp>
      <p:sp>
        <p:nvSpPr>
          <p:cNvPr id="1466" name="Google Shape;1466;p1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200">
                <a:solidFill>
                  <a:schemeClr val="dk1"/>
                </a:solidFill>
                <a:latin typeface="Calibri"/>
                <a:ea typeface="Calibri"/>
                <a:cs typeface="Calibri"/>
                <a:sym typeface="Calibri"/>
              </a:rPr>
              <a:t>Explain:</a:t>
            </a:r>
            <a:endParaRPr/>
          </a:p>
          <a:p>
            <a:pPr indent="0" lvl="0" marL="0" rtl="0" algn="l">
              <a:lnSpc>
                <a:spcPct val="100000"/>
              </a:lnSpc>
              <a:spcBef>
                <a:spcPts val="0"/>
              </a:spcBef>
              <a:spcAft>
                <a:spcPts val="0"/>
              </a:spcAft>
              <a:buSzPts val="1400"/>
              <a:buNone/>
            </a:pPr>
            <a:r>
              <a:rPr b="0" lang="en-US" sz="1200">
                <a:solidFill>
                  <a:schemeClr val="dk1"/>
                </a:solidFill>
                <a:latin typeface="Calibri"/>
                <a:ea typeface="Calibri"/>
                <a:cs typeface="Calibri"/>
                <a:sym typeface="Calibri"/>
              </a:rPr>
              <a:t>According to data compiled by the United Nations (Department of Economic and Social Affairs, Population Division) regarding abortion policies in 196 countries: </a:t>
            </a:r>
            <a:endParaRPr b="1" sz="1200">
              <a:solidFill>
                <a:schemeClr val="dk1"/>
              </a:solidFill>
              <a:latin typeface="Calibri"/>
              <a:ea typeface="Calibri"/>
              <a:cs typeface="Calibri"/>
              <a:sym typeface="Calibri"/>
            </a:endParaRPr>
          </a:p>
          <a:p>
            <a:pPr indent="-171450" lvl="1" marL="628650" rtl="0" algn="l">
              <a:lnSpc>
                <a:spcPct val="100000"/>
              </a:lnSpc>
              <a:spcBef>
                <a:spcPts val="0"/>
              </a:spcBef>
              <a:spcAft>
                <a:spcPts val="0"/>
              </a:spcAft>
              <a:buClr>
                <a:schemeClr val="dk1"/>
              </a:buClr>
              <a:buSzPts val="1200"/>
              <a:buFont typeface="Arial"/>
              <a:buChar char="•"/>
            </a:pPr>
            <a:r>
              <a:rPr b="0" lang="en-US" sz="1200">
                <a:solidFill>
                  <a:schemeClr val="dk1"/>
                </a:solidFill>
                <a:latin typeface="Calibri"/>
                <a:ea typeface="Calibri"/>
                <a:cs typeface="Calibri"/>
                <a:sym typeface="Calibri"/>
              </a:rPr>
              <a:t>97 percent permit abortion to safe the woman’s life</a:t>
            </a:r>
            <a:endParaRPr b="1" sz="1200">
              <a:solidFill>
                <a:schemeClr val="dk1"/>
              </a:solidFill>
              <a:latin typeface="Calibri"/>
              <a:ea typeface="Calibri"/>
              <a:cs typeface="Calibri"/>
              <a:sym typeface="Calibri"/>
            </a:endParaRPr>
          </a:p>
          <a:p>
            <a:pPr indent="-171450" lvl="1" marL="628650" rtl="0" algn="l">
              <a:lnSpc>
                <a:spcPct val="100000"/>
              </a:lnSpc>
              <a:spcBef>
                <a:spcPts val="0"/>
              </a:spcBef>
              <a:spcAft>
                <a:spcPts val="0"/>
              </a:spcAft>
              <a:buClr>
                <a:schemeClr val="dk1"/>
              </a:buClr>
              <a:buSzPts val="1200"/>
              <a:buFont typeface="Arial"/>
              <a:buChar char="•"/>
            </a:pPr>
            <a:r>
              <a:rPr b="0" lang="en-US" sz="1200">
                <a:solidFill>
                  <a:schemeClr val="dk1"/>
                </a:solidFill>
                <a:latin typeface="Calibri"/>
                <a:ea typeface="Calibri"/>
                <a:cs typeface="Calibri"/>
                <a:sym typeface="Calibri"/>
              </a:rPr>
              <a:t>68 percent permit to preserve physical health and 65 percent permit to preserve mental health</a:t>
            </a:r>
            <a:endParaRPr b="1" sz="1200">
              <a:solidFill>
                <a:schemeClr val="dk1"/>
              </a:solidFill>
              <a:latin typeface="Calibri"/>
              <a:ea typeface="Calibri"/>
              <a:cs typeface="Calibri"/>
              <a:sym typeface="Calibri"/>
            </a:endParaRPr>
          </a:p>
          <a:p>
            <a:pPr indent="-171450" lvl="1" marL="628650" rtl="0" algn="l">
              <a:lnSpc>
                <a:spcPct val="100000"/>
              </a:lnSpc>
              <a:spcBef>
                <a:spcPts val="0"/>
              </a:spcBef>
              <a:spcAft>
                <a:spcPts val="0"/>
              </a:spcAft>
              <a:buClr>
                <a:schemeClr val="dk1"/>
              </a:buClr>
              <a:buSzPts val="1200"/>
              <a:buFont typeface="Arial"/>
              <a:buChar char="•"/>
            </a:pPr>
            <a:r>
              <a:rPr b="0" lang="en-US" sz="1200">
                <a:solidFill>
                  <a:schemeClr val="dk1"/>
                </a:solidFill>
                <a:latin typeface="Calibri"/>
                <a:ea typeface="Calibri"/>
                <a:cs typeface="Calibri"/>
                <a:sym typeface="Calibri"/>
              </a:rPr>
              <a:t>51 percent permit safe abortion for rape or incest</a:t>
            </a:r>
            <a:endParaRPr b="1" sz="1200">
              <a:solidFill>
                <a:schemeClr val="dk1"/>
              </a:solidFill>
              <a:latin typeface="Calibri"/>
              <a:ea typeface="Calibri"/>
              <a:cs typeface="Calibri"/>
              <a:sym typeface="Calibri"/>
            </a:endParaRPr>
          </a:p>
          <a:p>
            <a:pPr indent="-171450" lvl="1" marL="628650" rtl="0" algn="l">
              <a:lnSpc>
                <a:spcPct val="100000"/>
              </a:lnSpc>
              <a:spcBef>
                <a:spcPts val="0"/>
              </a:spcBef>
              <a:spcAft>
                <a:spcPts val="0"/>
              </a:spcAft>
              <a:buClr>
                <a:schemeClr val="dk1"/>
              </a:buClr>
              <a:buSzPts val="1200"/>
              <a:buFont typeface="Arial"/>
              <a:buChar char="•"/>
            </a:pPr>
            <a:r>
              <a:rPr b="0" lang="en-US" sz="1200">
                <a:solidFill>
                  <a:schemeClr val="dk1"/>
                </a:solidFill>
                <a:latin typeface="Calibri"/>
                <a:ea typeface="Calibri"/>
                <a:cs typeface="Calibri"/>
                <a:sym typeface="Calibri"/>
              </a:rPr>
              <a:t>50 percent for fetal impairment</a:t>
            </a:r>
            <a:endParaRPr b="1" sz="1200">
              <a:solidFill>
                <a:schemeClr val="dk1"/>
              </a:solidFill>
              <a:latin typeface="Calibri"/>
              <a:ea typeface="Calibri"/>
              <a:cs typeface="Calibri"/>
              <a:sym typeface="Calibri"/>
            </a:endParaRPr>
          </a:p>
          <a:p>
            <a:pPr indent="-171450" lvl="1" marL="628650" rtl="0" algn="l">
              <a:lnSpc>
                <a:spcPct val="100000"/>
              </a:lnSpc>
              <a:spcBef>
                <a:spcPts val="0"/>
              </a:spcBef>
              <a:spcAft>
                <a:spcPts val="0"/>
              </a:spcAft>
              <a:buClr>
                <a:schemeClr val="dk1"/>
              </a:buClr>
              <a:buSzPts val="1200"/>
              <a:buFont typeface="Arial"/>
              <a:buChar char="•"/>
            </a:pPr>
            <a:r>
              <a:rPr b="0" lang="en-US" sz="1200">
                <a:solidFill>
                  <a:schemeClr val="dk1"/>
                </a:solidFill>
                <a:latin typeface="Calibri"/>
                <a:ea typeface="Calibri"/>
                <a:cs typeface="Calibri"/>
                <a:sym typeface="Calibri"/>
              </a:rPr>
              <a:t>35 percent for economic or social reasons</a:t>
            </a:r>
            <a:endParaRPr b="1" sz="1200">
              <a:solidFill>
                <a:schemeClr val="dk1"/>
              </a:solidFill>
              <a:latin typeface="Calibri"/>
              <a:ea typeface="Calibri"/>
              <a:cs typeface="Calibri"/>
              <a:sym typeface="Calibri"/>
            </a:endParaRPr>
          </a:p>
          <a:p>
            <a:pPr indent="-171450" lvl="1" marL="628650" rtl="0" algn="l">
              <a:lnSpc>
                <a:spcPct val="100000"/>
              </a:lnSpc>
              <a:spcBef>
                <a:spcPts val="0"/>
              </a:spcBef>
              <a:spcAft>
                <a:spcPts val="0"/>
              </a:spcAft>
              <a:buClr>
                <a:schemeClr val="dk1"/>
              </a:buClr>
              <a:buSzPts val="1200"/>
              <a:buFont typeface="Arial"/>
              <a:buChar char="•"/>
            </a:pPr>
            <a:r>
              <a:rPr b="0" lang="en-US" sz="1200">
                <a:solidFill>
                  <a:schemeClr val="dk1"/>
                </a:solidFill>
                <a:latin typeface="Calibri"/>
                <a:ea typeface="Calibri"/>
                <a:cs typeface="Calibri"/>
                <a:sym typeface="Calibri"/>
              </a:rPr>
              <a:t>30 percent upon request  </a:t>
            </a:r>
            <a:endParaRPr/>
          </a:p>
          <a:p>
            <a:pPr indent="0" lvl="0" marL="0" rtl="0" algn="l">
              <a:lnSpc>
                <a:spcPct val="100000"/>
              </a:lnSpc>
              <a:spcBef>
                <a:spcPts val="0"/>
              </a:spcBef>
              <a:spcAft>
                <a:spcPts val="0"/>
              </a:spcAft>
              <a:buClr>
                <a:schemeClr val="dk1"/>
              </a:buClr>
              <a:buSzPts val="1200"/>
              <a:buFont typeface="Arial"/>
              <a:buNone/>
            </a:pPr>
            <a:r>
              <a:t/>
            </a:r>
            <a:endParaRPr b="1"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Arial"/>
              <a:buNone/>
            </a:pPr>
            <a:r>
              <a:rPr b="0" lang="en-US" sz="1200">
                <a:solidFill>
                  <a:schemeClr val="dk1"/>
                </a:solidFill>
                <a:latin typeface="Calibri"/>
                <a:ea typeface="Calibri"/>
                <a:cs typeface="Calibri"/>
                <a:sym typeface="Calibri"/>
              </a:rPr>
              <a:t>While this slide only shows data through 2011, the trend toward more liberal abortion laws has continued over the past decade.</a:t>
            </a:r>
            <a:endParaRPr/>
          </a:p>
          <a:p>
            <a:pPr indent="0" lvl="0" marL="0" rtl="0" algn="l">
              <a:lnSpc>
                <a:spcPct val="100000"/>
              </a:lnSpc>
              <a:spcBef>
                <a:spcPts val="0"/>
              </a:spcBef>
              <a:spcAft>
                <a:spcPts val="0"/>
              </a:spcAft>
              <a:buClr>
                <a:schemeClr val="dk1"/>
              </a:buClr>
              <a:buSzPts val="1200"/>
              <a:buFont typeface="Arial"/>
              <a:buNone/>
            </a:pPr>
            <a:r>
              <a:t/>
            </a:r>
            <a:endParaRPr b="1"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Arial"/>
              <a:buNone/>
            </a:pPr>
            <a:r>
              <a:rPr b="1" lang="en-US" sz="1200">
                <a:solidFill>
                  <a:schemeClr val="dk1"/>
                </a:solidFill>
                <a:latin typeface="Calibri"/>
                <a:ea typeface="Calibri"/>
                <a:cs typeface="Calibri"/>
                <a:sym typeface="Calibri"/>
              </a:rPr>
              <a:t>Source: </a:t>
            </a:r>
            <a:r>
              <a:rPr b="0" lang="en-US" sz="1200">
                <a:solidFill>
                  <a:schemeClr val="dk1"/>
                </a:solidFill>
                <a:latin typeface="Calibri"/>
                <a:ea typeface="Calibri"/>
                <a:cs typeface="Calibri"/>
                <a:sym typeface="Calibri"/>
              </a:rPr>
              <a:t>United Nations Department of Economic and Social Affairs, Population Division. (2013). World Abortion Policies 2013 Wall Chart. www.unpopulation.org.</a:t>
            </a:r>
            <a:endParaRPr b="1"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Arial"/>
              <a:buNone/>
            </a:pPr>
            <a:r>
              <a:t/>
            </a:r>
            <a:endParaRPr b="1"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 </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 </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406" name="Google Shape;406;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1" name="Shape 1471"/>
        <p:cNvGrpSpPr/>
        <p:nvPr/>
      </p:nvGrpSpPr>
      <p:grpSpPr>
        <a:xfrm>
          <a:off x="0" y="0"/>
          <a:ext cx="0" cy="0"/>
          <a:chOff x="0" y="0"/>
          <a:chExt cx="0" cy="0"/>
        </a:xfrm>
      </p:grpSpPr>
      <p:sp>
        <p:nvSpPr>
          <p:cNvPr id="1472" name="Google Shape;1472;p1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73" name="Google Shape;1473;p1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7" name="Shape 1477"/>
        <p:cNvGrpSpPr/>
        <p:nvPr/>
      </p:nvGrpSpPr>
      <p:grpSpPr>
        <a:xfrm>
          <a:off x="0" y="0"/>
          <a:ext cx="0" cy="0"/>
          <a:chOff x="0" y="0"/>
          <a:chExt cx="0" cy="0"/>
        </a:xfrm>
      </p:grpSpPr>
      <p:sp>
        <p:nvSpPr>
          <p:cNvPr id="1478" name="Google Shape;1478;p1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9" name="Google Shape;1479;p1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Say: </a:t>
            </a:r>
            <a:r>
              <a:rPr i="1" lang="en-US" sz="1200">
                <a:solidFill>
                  <a:schemeClr val="dk1"/>
                </a:solidFill>
                <a:latin typeface="Calibri"/>
                <a:ea typeface="Calibri"/>
                <a:cs typeface="Calibri"/>
                <a:sym typeface="Calibri"/>
              </a:rPr>
              <a:t>The MVA aspirator does not directly touch the woman’s body. However, when it is used, the cylinder fills with blood. There is the potential risk that some contaminants from a previous woman could be introduced to another woman if the MVA aspirator is not fully processed (soaked, cleaned and sterilized or HLD) between each use. Therefore, after cleaning, the Ipas MVA Plus must undergo high-level disinfection or sterilization between patients to remove contaminants. Once processed, the aspirator may be kept in a clean container. We will go into more detail on these points later in this module.</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480" name="Google Shape;1480;p1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5" name="Shape 1485"/>
        <p:cNvGrpSpPr/>
        <p:nvPr/>
      </p:nvGrpSpPr>
      <p:grpSpPr>
        <a:xfrm>
          <a:off x="0" y="0"/>
          <a:ext cx="0" cy="0"/>
          <a:chOff x="0" y="0"/>
          <a:chExt cx="0" cy="0"/>
        </a:xfrm>
      </p:grpSpPr>
      <p:sp>
        <p:nvSpPr>
          <p:cNvPr id="1486" name="Google Shape;1486;p1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87" name="Google Shape;1487;p1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2" name="Shape 1492"/>
        <p:cNvGrpSpPr/>
        <p:nvPr/>
      </p:nvGrpSpPr>
      <p:grpSpPr>
        <a:xfrm>
          <a:off x="0" y="0"/>
          <a:ext cx="0" cy="0"/>
          <a:chOff x="0" y="0"/>
          <a:chExt cx="0" cy="0"/>
        </a:xfrm>
      </p:grpSpPr>
      <p:sp>
        <p:nvSpPr>
          <p:cNvPr id="1493" name="Google Shape;1493;p1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4" name="Google Shape;1494;p1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Ask:</a:t>
            </a:r>
            <a:r>
              <a:rPr lang="en-US" sz="1800">
                <a:latin typeface="Calibri"/>
                <a:ea typeface="Calibri"/>
                <a:cs typeface="Calibri"/>
                <a:sym typeface="Calibri"/>
              </a:rPr>
              <a:t> What steps should you follow if the vacuum fails?</a:t>
            </a:r>
            <a:endParaRPr/>
          </a:p>
          <a:p>
            <a:pPr indent="0" lvl="0" marL="0" marR="0" rtl="0" algn="l">
              <a:lnSpc>
                <a:spcPct val="107000"/>
              </a:lnSpc>
              <a:spcBef>
                <a:spcPts val="800"/>
              </a:spcBef>
              <a:spcAft>
                <a:spcPts val="0"/>
              </a:spcAft>
              <a:buSzPts val="1400"/>
              <a:buNone/>
            </a:pPr>
            <a:r>
              <a:t/>
            </a:r>
            <a:endParaRPr sz="1800">
              <a:latin typeface="Calibri"/>
              <a:ea typeface="Calibri"/>
              <a:cs typeface="Calibri"/>
              <a:sym typeface="Calibri"/>
            </a:endParaRPr>
          </a:p>
          <a:p>
            <a:pPr indent="0" lvl="0" marL="0" marR="0" rtl="0" algn="l">
              <a:lnSpc>
                <a:spcPct val="107000"/>
              </a:lnSpc>
              <a:spcBef>
                <a:spcPts val="800"/>
              </a:spcBef>
              <a:spcAft>
                <a:spcPts val="0"/>
              </a:spcAft>
              <a:buSzPts val="1400"/>
              <a:buNone/>
            </a:pPr>
            <a:r>
              <a:rPr lang="en-US" sz="1800">
                <a:latin typeface="Calibri"/>
                <a:ea typeface="Calibri"/>
                <a:cs typeface="Calibri"/>
                <a:sym typeface="Calibri"/>
              </a:rPr>
              <a:t>Use an assembled instrument </a:t>
            </a:r>
            <a:r>
              <a:rPr b="1" lang="en-US" sz="1800">
                <a:latin typeface="Calibri"/>
                <a:ea typeface="Calibri"/>
                <a:cs typeface="Calibri"/>
                <a:sym typeface="Calibri"/>
              </a:rPr>
              <a:t>to demonstrate and describe</a:t>
            </a:r>
            <a:r>
              <a:rPr lang="en-US" sz="1800">
                <a:latin typeface="Calibri"/>
                <a:ea typeface="Calibri"/>
                <a:cs typeface="Calibri"/>
                <a:sym typeface="Calibri"/>
              </a:rPr>
              <a:t> what to do when vacuum fails:</a:t>
            </a:r>
            <a:endParaRPr sz="1800">
              <a:latin typeface="Calibri"/>
              <a:ea typeface="Calibri"/>
              <a:cs typeface="Calibri"/>
              <a:sym typeface="Calibri"/>
            </a:endParaRPr>
          </a:p>
          <a:p>
            <a:pPr indent="-342900" lvl="0" marL="342900" marR="0" rtl="0" algn="l">
              <a:lnSpc>
                <a:spcPct val="100000"/>
              </a:lnSpc>
              <a:spcBef>
                <a:spcPts val="1140"/>
              </a:spcBef>
              <a:spcAft>
                <a:spcPts val="0"/>
              </a:spcAft>
              <a:buClr>
                <a:schemeClr val="dk1"/>
              </a:buClr>
              <a:buSzPts val="1800"/>
              <a:buFont typeface="Noto Sans Symbols"/>
              <a:buChar char="∙"/>
            </a:pPr>
            <a:r>
              <a:rPr lang="en-US" sz="1800">
                <a:latin typeface="Calibri"/>
                <a:ea typeface="Calibri"/>
                <a:cs typeface="Calibri"/>
                <a:sym typeface="Calibri"/>
              </a:rPr>
              <a:t>Check that it is properly assembled</a:t>
            </a:r>
            <a:endParaRPr sz="1800">
              <a:latin typeface="Trebuchet MS"/>
              <a:ea typeface="Trebuchet MS"/>
              <a:cs typeface="Trebuchet MS"/>
              <a:sym typeface="Trebuchet MS"/>
            </a:endParaRPr>
          </a:p>
          <a:p>
            <a:pPr indent="-342900" lvl="0" marL="342900" marR="0" rtl="0" algn="l">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Inspect O-ring for proper placement and lubrication</a:t>
            </a:r>
            <a:endParaRPr sz="1800">
              <a:latin typeface="Trebuchet MS"/>
              <a:ea typeface="Trebuchet MS"/>
              <a:cs typeface="Trebuchet MS"/>
              <a:sym typeface="Trebuchet MS"/>
            </a:endParaRPr>
          </a:p>
          <a:p>
            <a:pPr indent="-342900" lvl="0" marL="342900" marR="0" rtl="0" algn="l">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If O-ring is damaged, replace it</a:t>
            </a:r>
            <a:endParaRPr sz="1800">
              <a:latin typeface="Trebuchet MS"/>
              <a:ea typeface="Trebuchet MS"/>
              <a:cs typeface="Trebuchet MS"/>
              <a:sym typeface="Trebuchet MS"/>
            </a:endParaRPr>
          </a:p>
          <a:p>
            <a:pPr indent="-342900" lvl="0" marL="342900" marR="0" rtl="0" algn="l">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Ensure no particles are present</a:t>
            </a:r>
            <a:endParaRPr sz="1800">
              <a:latin typeface="Trebuchet MS"/>
              <a:ea typeface="Trebuchet MS"/>
              <a:cs typeface="Trebuchet MS"/>
              <a:sym typeface="Trebuchet MS"/>
            </a:endParaRPr>
          </a:p>
          <a:p>
            <a:pPr indent="-342900" lvl="0" marL="342900" marR="0" rtl="0" algn="l">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Check valve is firmly seated on cylinder</a:t>
            </a:r>
            <a:endParaRPr sz="1800">
              <a:latin typeface="Trebuchet MS"/>
              <a:ea typeface="Trebuchet MS"/>
              <a:cs typeface="Trebuchet MS"/>
              <a:sym typeface="Trebuchet MS"/>
            </a:endParaRPr>
          </a:p>
          <a:p>
            <a:pPr indent="-342900" lvl="0" marL="342900" marR="0" rtl="0" algn="l">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Charge and test again</a:t>
            </a:r>
            <a:endParaRPr sz="1800">
              <a:latin typeface="Trebuchet MS"/>
              <a:ea typeface="Trebuchet MS"/>
              <a:cs typeface="Trebuchet MS"/>
              <a:sym typeface="Trebuchet MS"/>
            </a:endParaRPr>
          </a:p>
          <a:p>
            <a:pPr indent="-342900" lvl="0" marL="342900" marR="0" rtl="0" algn="l">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If vacuum is still not retained, use another aspirator</a:t>
            </a:r>
            <a:endParaRPr sz="1800">
              <a:latin typeface="Trebuchet MS"/>
              <a:ea typeface="Trebuchet MS"/>
              <a:cs typeface="Trebuchet MS"/>
              <a:sym typeface="Trebuchet MS"/>
            </a:endParaRPr>
          </a:p>
          <a:p>
            <a:pPr indent="0" lvl="0" marL="0" marR="0" rtl="0" algn="l">
              <a:lnSpc>
                <a:spcPct val="107000"/>
              </a:lnSpc>
              <a:spcBef>
                <a:spcPts val="0"/>
              </a:spcBef>
              <a:spcAft>
                <a:spcPts val="0"/>
              </a:spcAft>
              <a:buSzPts val="1400"/>
              <a:buNone/>
            </a:pPr>
            <a:r>
              <a:rPr lang="en-US" sz="1800">
                <a:latin typeface="Calibri"/>
                <a:ea typeface="Calibri"/>
                <a:cs typeface="Calibri"/>
                <a:sym typeface="Calibri"/>
              </a:rPr>
              <a:t> </a:t>
            </a:r>
            <a:endParaRPr sz="1800">
              <a:latin typeface="Calibri"/>
              <a:ea typeface="Calibri"/>
              <a:cs typeface="Calibri"/>
              <a:sym typeface="Calibri"/>
            </a:endParaRPr>
          </a:p>
          <a:p>
            <a:pPr indent="0" lvl="0" marL="0" marR="0" rtl="0" algn="l">
              <a:lnSpc>
                <a:spcPct val="107000"/>
              </a:lnSpc>
              <a:spcBef>
                <a:spcPts val="800"/>
              </a:spcBef>
              <a:spcAft>
                <a:spcPts val="0"/>
              </a:spcAft>
              <a:buSzPts val="1400"/>
              <a:buNone/>
            </a:pPr>
            <a:r>
              <a:rPr b="1" lang="en-US" sz="1800">
                <a:latin typeface="Calibri"/>
                <a:ea typeface="Calibri"/>
                <a:cs typeface="Calibri"/>
                <a:sym typeface="Calibri"/>
              </a:rPr>
              <a:t>Say:</a:t>
            </a:r>
            <a:r>
              <a:rPr lang="en-US" sz="1800">
                <a:latin typeface="Calibri"/>
                <a:ea typeface="Calibri"/>
                <a:cs typeface="Calibri"/>
                <a:sym typeface="Calibri"/>
              </a:rPr>
              <a:t> Now that we are knowledgeable about maintaining the aspirator, we will discuss maintenance of the cannulae. In the United States and some other countries, Ipas cannulae are labeled for single use only. In settings where instrument reuse is permitted by local regulations, Ipas EasyGrip cannulae are reusable devices.</a:t>
            </a:r>
            <a:endParaRPr sz="1800">
              <a:latin typeface="Calibri"/>
              <a:ea typeface="Calibri"/>
              <a:cs typeface="Calibri"/>
              <a:sym typeface="Calibri"/>
            </a:endParaRPr>
          </a:p>
          <a:p>
            <a:pPr indent="0" lvl="0" marL="0" rtl="0" algn="l">
              <a:lnSpc>
                <a:spcPct val="100000"/>
              </a:lnSpc>
              <a:spcBef>
                <a:spcPts val="800"/>
              </a:spcBef>
              <a:spcAft>
                <a:spcPts val="0"/>
              </a:spcAft>
              <a:buSzPts val="1400"/>
              <a:buNone/>
            </a:pPr>
            <a:r>
              <a:t/>
            </a:r>
            <a:endParaRPr/>
          </a:p>
        </p:txBody>
      </p:sp>
      <p:sp>
        <p:nvSpPr>
          <p:cNvPr id="1495" name="Google Shape;1495;p15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0" name="Shape 1500"/>
        <p:cNvGrpSpPr/>
        <p:nvPr/>
      </p:nvGrpSpPr>
      <p:grpSpPr>
        <a:xfrm>
          <a:off x="0" y="0"/>
          <a:ext cx="0" cy="0"/>
          <a:chOff x="0" y="0"/>
          <a:chExt cx="0" cy="0"/>
        </a:xfrm>
      </p:grpSpPr>
      <p:sp>
        <p:nvSpPr>
          <p:cNvPr id="1501" name="Google Shape;1501;p1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2" name="Google Shape;1502;p1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Ask:</a:t>
            </a:r>
            <a:r>
              <a:rPr lang="en-US" sz="1800">
                <a:latin typeface="Calibri"/>
                <a:ea typeface="Calibri"/>
                <a:cs typeface="Calibri"/>
                <a:sym typeface="Calibri"/>
              </a:rPr>
              <a:t> Why should the cannulae be either sterile or high-level disinfected (HLD) before use? </a:t>
            </a:r>
            <a:endParaRPr sz="1800">
              <a:latin typeface="Calibri"/>
              <a:ea typeface="Calibri"/>
              <a:cs typeface="Calibri"/>
              <a:sym typeface="Calibri"/>
            </a:endParaRPr>
          </a:p>
          <a:p>
            <a:pPr indent="-342900" lvl="0" marL="342900" marR="0" rtl="0" algn="l">
              <a:lnSpc>
                <a:spcPct val="100000"/>
              </a:lnSpc>
              <a:spcBef>
                <a:spcPts val="1140"/>
              </a:spcBef>
              <a:spcAft>
                <a:spcPts val="0"/>
              </a:spcAft>
              <a:buClr>
                <a:schemeClr val="dk1"/>
              </a:buClr>
              <a:buSzPts val="1800"/>
              <a:buFont typeface="Noto Sans Symbols"/>
              <a:buChar char="∙"/>
            </a:pPr>
            <a:r>
              <a:rPr lang="en-US" sz="1800">
                <a:latin typeface="Calibri"/>
                <a:ea typeface="Calibri"/>
                <a:cs typeface="Calibri"/>
                <a:sym typeface="Calibri"/>
              </a:rPr>
              <a:t>The cannulae should be sterile or HLD before use because they come in contact with the sterile uterus.</a:t>
            </a:r>
            <a:endParaRPr sz="1800">
              <a:latin typeface="Trebuchet MS"/>
              <a:ea typeface="Trebuchet MS"/>
              <a:cs typeface="Trebuchet MS"/>
              <a:sym typeface="Trebuchet MS"/>
            </a:endParaRPr>
          </a:p>
          <a:p>
            <a:pPr indent="0" lvl="0" marL="0" rtl="0" algn="l">
              <a:lnSpc>
                <a:spcPct val="100000"/>
              </a:lnSpc>
              <a:spcBef>
                <a:spcPts val="0"/>
              </a:spcBef>
              <a:spcAft>
                <a:spcPts val="0"/>
              </a:spcAft>
              <a:buSzPts val="1400"/>
              <a:buNone/>
            </a:pPr>
            <a:r>
              <a:t/>
            </a:r>
            <a:endParaRPr/>
          </a:p>
        </p:txBody>
      </p:sp>
      <p:sp>
        <p:nvSpPr>
          <p:cNvPr id="1503" name="Google Shape;1503;p1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8" name="Shape 1508"/>
        <p:cNvGrpSpPr/>
        <p:nvPr/>
      </p:nvGrpSpPr>
      <p:grpSpPr>
        <a:xfrm>
          <a:off x="0" y="0"/>
          <a:ext cx="0" cy="0"/>
          <a:chOff x="0" y="0"/>
          <a:chExt cx="0" cy="0"/>
        </a:xfrm>
      </p:grpSpPr>
      <p:sp>
        <p:nvSpPr>
          <p:cNvPr id="1509" name="Google Shape;1509;p1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0" name="Google Shape;1510;p1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1" lang="en-US" sz="1800">
                <a:latin typeface="Calibri"/>
                <a:ea typeface="Calibri"/>
                <a:cs typeface="Calibri"/>
                <a:sym typeface="Calibri"/>
              </a:rPr>
              <a:t>Pass</a:t>
            </a:r>
            <a:r>
              <a:rPr lang="en-US" sz="1800">
                <a:latin typeface="Calibri"/>
                <a:ea typeface="Calibri"/>
                <a:cs typeface="Calibri"/>
                <a:sym typeface="Calibri"/>
              </a:rPr>
              <a:t> around the worn aspirators and cannulae that you brought as samples of devices that should be replaced. </a:t>
            </a:r>
            <a:r>
              <a:rPr b="1" lang="en-US" sz="1800">
                <a:latin typeface="Calibri"/>
                <a:ea typeface="Calibri"/>
                <a:cs typeface="Calibri"/>
                <a:sym typeface="Calibri"/>
              </a:rPr>
              <a:t>Ask</a:t>
            </a:r>
            <a:r>
              <a:rPr lang="en-US" sz="1800">
                <a:latin typeface="Calibri"/>
                <a:ea typeface="Calibri"/>
                <a:cs typeface="Calibri"/>
                <a:sym typeface="Calibri"/>
              </a:rPr>
              <a:t> learners to explain why each should be replaced.</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511" name="Google Shape;1511;p1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6" name="Shape 1516"/>
        <p:cNvGrpSpPr/>
        <p:nvPr/>
      </p:nvGrpSpPr>
      <p:grpSpPr>
        <a:xfrm>
          <a:off x="0" y="0"/>
          <a:ext cx="0" cy="0"/>
          <a:chOff x="0" y="0"/>
          <a:chExt cx="0" cy="0"/>
        </a:xfrm>
      </p:grpSpPr>
      <p:sp>
        <p:nvSpPr>
          <p:cNvPr id="1517" name="Google Shape;1517;p1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8" name="Google Shape;1518;p1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i="1" lang="en-US" sz="1800">
                <a:latin typeface="Calibri"/>
                <a:ea typeface="Calibri"/>
                <a:cs typeface="Calibri"/>
                <a:sym typeface="Calibri"/>
              </a:rPr>
              <a:t>Note to trainer: </a:t>
            </a:r>
            <a:r>
              <a:rPr i="1" lang="en-US" sz="1800">
                <a:latin typeface="Calibri"/>
                <a:ea typeface="Calibri"/>
                <a:cs typeface="Calibri"/>
                <a:sym typeface="Calibri"/>
              </a:rPr>
              <a:t>You may want to create Instrument Processing Practice Stations for participants to work in pairs practicing the method that is used in the crisis setting. </a:t>
            </a:r>
            <a:endParaRPr/>
          </a:p>
          <a:p>
            <a:pPr indent="0" lvl="0" marL="0" marR="0" rtl="0" algn="l">
              <a:lnSpc>
                <a:spcPct val="107000"/>
              </a:lnSpc>
              <a:spcBef>
                <a:spcPts val="0"/>
              </a:spcBef>
              <a:spcAft>
                <a:spcPts val="0"/>
              </a:spcAft>
              <a:buSzPts val="1400"/>
              <a:buNone/>
            </a:pPr>
            <a:r>
              <a:t/>
            </a:r>
            <a:endParaRPr i="1" sz="1800">
              <a:latin typeface="Calibri"/>
              <a:ea typeface="Calibri"/>
              <a:cs typeface="Calibri"/>
              <a:sym typeface="Calibri"/>
            </a:endParaRPr>
          </a:p>
          <a:p>
            <a:pPr indent="0" lvl="0" marL="0" marR="0" rtl="0" algn="l">
              <a:lnSpc>
                <a:spcPct val="107000"/>
              </a:lnSpc>
              <a:spcBef>
                <a:spcPts val="0"/>
              </a:spcBef>
              <a:spcAft>
                <a:spcPts val="0"/>
              </a:spcAft>
              <a:buSzPts val="1400"/>
              <a:buNone/>
            </a:pPr>
            <a:r>
              <a:rPr b="1" i="0" lang="en-US" sz="1800">
                <a:latin typeface="Calibri"/>
                <a:ea typeface="Calibri"/>
                <a:cs typeface="Calibri"/>
                <a:sym typeface="Calibri"/>
              </a:rPr>
              <a:t>Show</a:t>
            </a:r>
            <a:r>
              <a:rPr i="0" lang="en-US" sz="1800">
                <a:latin typeface="Calibri"/>
                <a:ea typeface="Calibri"/>
                <a:cs typeface="Calibri"/>
                <a:sym typeface="Calibri"/>
              </a:rPr>
              <a:t> the 17-minute Ipas video </a:t>
            </a:r>
            <a:r>
              <a:rPr i="1" lang="en-US" sz="1800">
                <a:latin typeface="Calibri"/>
                <a:ea typeface="Calibri"/>
                <a:cs typeface="Calibri"/>
                <a:sym typeface="Calibri"/>
              </a:rPr>
              <a:t>Processing the Ipas Instruments </a:t>
            </a:r>
            <a:r>
              <a:rPr i="0" lang="en-US" sz="1800">
                <a:latin typeface="Calibri"/>
                <a:ea typeface="Calibri"/>
                <a:cs typeface="Calibri"/>
                <a:sym typeface="Calibri"/>
              </a:rPr>
              <a:t>and quickly review and answer questions with the following content.</a:t>
            </a:r>
            <a:endParaRPr/>
          </a:p>
          <a:p>
            <a:pPr indent="0" lvl="0" marL="0" marR="0" rtl="0" algn="l">
              <a:lnSpc>
                <a:spcPct val="107000"/>
              </a:lnSpc>
              <a:spcBef>
                <a:spcPts val="0"/>
              </a:spcBef>
              <a:spcAft>
                <a:spcPts val="0"/>
              </a:spcAft>
              <a:buSzPts val="1400"/>
              <a:buNone/>
            </a:pPr>
            <a:r>
              <a:t/>
            </a:r>
            <a:endParaRPr sz="1800">
              <a:latin typeface="Calibri"/>
              <a:ea typeface="Calibri"/>
              <a:cs typeface="Calibri"/>
              <a:sym typeface="Calibri"/>
            </a:endParaRPr>
          </a:p>
          <a:p>
            <a:pPr indent="0" lvl="0" marL="0" marR="0" rtl="0" algn="l">
              <a:lnSpc>
                <a:spcPct val="107000"/>
              </a:lnSpc>
              <a:spcBef>
                <a:spcPts val="0"/>
              </a:spcBef>
              <a:spcAft>
                <a:spcPts val="0"/>
              </a:spcAft>
              <a:buSzPts val="1400"/>
              <a:buNone/>
            </a:pPr>
            <a:r>
              <a:rPr lang="en-US" sz="1800">
                <a:latin typeface="Calibri"/>
                <a:ea typeface="Calibri"/>
                <a:cs typeface="Calibri"/>
                <a:sym typeface="Calibri"/>
              </a:rPr>
              <a:t> </a:t>
            </a:r>
            <a:endParaRPr sz="1800">
              <a:latin typeface="Calibri"/>
              <a:ea typeface="Calibri"/>
              <a:cs typeface="Calibri"/>
              <a:sym typeface="Calibri"/>
            </a:endParaRPr>
          </a:p>
          <a:p>
            <a:pPr indent="0" lvl="0" marL="0" marR="0" rtl="0" algn="l">
              <a:lnSpc>
                <a:spcPct val="107000"/>
              </a:lnSpc>
              <a:spcBef>
                <a:spcPts val="800"/>
              </a:spcBef>
              <a:spcAft>
                <a:spcPts val="0"/>
              </a:spcAft>
              <a:buSzPts val="1400"/>
              <a:buNone/>
            </a:pPr>
            <a:r>
              <a:rPr b="1" lang="en-US" sz="1800">
                <a:latin typeface="Calibri"/>
                <a:ea typeface="Calibri"/>
                <a:cs typeface="Calibri"/>
                <a:sym typeface="Calibri"/>
              </a:rPr>
              <a:t>Say:</a:t>
            </a:r>
            <a:r>
              <a:rPr lang="en-US" sz="1800">
                <a:latin typeface="Calibri"/>
                <a:ea typeface="Calibri"/>
                <a:cs typeface="Calibri"/>
                <a:sym typeface="Calibri"/>
              </a:rPr>
              <a:t> We process instruments to protect our clients and ourselves. Proper instrument processing also prevents the spread of infection from the health care facility to the wider community.</a:t>
            </a:r>
            <a:endParaRPr sz="1800">
              <a:latin typeface="Calibri"/>
              <a:ea typeface="Calibri"/>
              <a:cs typeface="Calibri"/>
              <a:sym typeface="Calibri"/>
            </a:endParaRPr>
          </a:p>
          <a:p>
            <a:pPr indent="0" lvl="0" marL="0" rtl="0" algn="l">
              <a:lnSpc>
                <a:spcPct val="100000"/>
              </a:lnSpc>
              <a:spcBef>
                <a:spcPts val="800"/>
              </a:spcBef>
              <a:spcAft>
                <a:spcPts val="0"/>
              </a:spcAft>
              <a:buSzPts val="1400"/>
              <a:buNone/>
            </a:pPr>
            <a:r>
              <a:t/>
            </a:r>
            <a:endParaRPr/>
          </a:p>
        </p:txBody>
      </p:sp>
      <p:sp>
        <p:nvSpPr>
          <p:cNvPr id="1519" name="Google Shape;1519;p15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3" name="Shape 1523"/>
        <p:cNvGrpSpPr/>
        <p:nvPr/>
      </p:nvGrpSpPr>
      <p:grpSpPr>
        <a:xfrm>
          <a:off x="0" y="0"/>
          <a:ext cx="0" cy="0"/>
          <a:chOff x="0" y="0"/>
          <a:chExt cx="0" cy="0"/>
        </a:xfrm>
      </p:grpSpPr>
      <p:sp>
        <p:nvSpPr>
          <p:cNvPr id="1524" name="Google Shape;1524;p1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25" name="Google Shape;1525;p1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0" name="Shape 1530"/>
        <p:cNvGrpSpPr/>
        <p:nvPr/>
      </p:nvGrpSpPr>
      <p:grpSpPr>
        <a:xfrm>
          <a:off x="0" y="0"/>
          <a:ext cx="0" cy="0"/>
          <a:chOff x="0" y="0"/>
          <a:chExt cx="0" cy="0"/>
        </a:xfrm>
      </p:grpSpPr>
      <p:sp>
        <p:nvSpPr>
          <p:cNvPr id="1531" name="Google Shape;1531;p1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32" name="Google Shape;1532;p1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8" name="Shape 1538"/>
        <p:cNvGrpSpPr/>
        <p:nvPr/>
      </p:nvGrpSpPr>
      <p:grpSpPr>
        <a:xfrm>
          <a:off x="0" y="0"/>
          <a:ext cx="0" cy="0"/>
          <a:chOff x="0" y="0"/>
          <a:chExt cx="0" cy="0"/>
        </a:xfrm>
      </p:grpSpPr>
      <p:sp>
        <p:nvSpPr>
          <p:cNvPr id="1539" name="Google Shape;1539;p1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0" name="Google Shape;1540;p15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1" lang="en-US" sz="1800">
                <a:solidFill>
                  <a:srgbClr val="000000"/>
                </a:solidFill>
                <a:latin typeface="Calibri"/>
                <a:ea typeface="Calibri"/>
                <a:cs typeface="Calibri"/>
                <a:sym typeface="Calibri"/>
              </a:rPr>
              <a:t>Refer </a:t>
            </a:r>
            <a:r>
              <a:rPr lang="en-US" sz="1800">
                <a:solidFill>
                  <a:srgbClr val="000000"/>
                </a:solidFill>
                <a:latin typeface="Calibri"/>
                <a:ea typeface="Calibri"/>
                <a:cs typeface="Calibri"/>
                <a:sym typeface="Calibri"/>
              </a:rPr>
              <a:t>participants to the handout:</a:t>
            </a:r>
            <a:r>
              <a:rPr lang="en-US" sz="1800">
                <a:latin typeface="Calibri"/>
                <a:ea typeface="Calibri"/>
                <a:cs typeface="Calibri"/>
                <a:sym typeface="Calibri"/>
              </a:rPr>
              <a:t> </a:t>
            </a:r>
            <a:r>
              <a:rPr i="1" lang="en-US" sz="1800">
                <a:latin typeface="Calibri"/>
                <a:ea typeface="Calibri"/>
                <a:cs typeface="Calibri"/>
                <a:sym typeface="Calibri"/>
              </a:rPr>
              <a:t>Instrument Processing Skills Checklist</a:t>
            </a:r>
            <a:r>
              <a:rPr lang="en-US" sz="1800">
                <a:latin typeface="Calibri"/>
                <a:ea typeface="Calibri"/>
                <a:cs typeface="Calibri"/>
                <a:sym typeface="Calibri"/>
              </a:rPr>
              <a:t>. Allow participants a minute to look at it. Then, </a:t>
            </a:r>
            <a:r>
              <a:rPr b="1" lang="en-US" sz="1800">
                <a:latin typeface="Calibri"/>
                <a:ea typeface="Calibri"/>
                <a:cs typeface="Calibri"/>
                <a:sym typeface="Calibri"/>
              </a:rPr>
              <a:t>ask</a:t>
            </a:r>
            <a:r>
              <a:rPr lang="en-US" sz="1800">
                <a:latin typeface="Calibri"/>
                <a:ea typeface="Calibri"/>
                <a:cs typeface="Calibri"/>
                <a:sym typeface="Calibri"/>
              </a:rPr>
              <a:t> them to follow along as you present the information. </a:t>
            </a:r>
            <a:r>
              <a:rPr b="1" lang="en-US" sz="1800">
                <a:latin typeface="Calibri"/>
                <a:ea typeface="Calibri"/>
                <a:cs typeface="Calibri"/>
                <a:sym typeface="Calibri"/>
              </a:rPr>
              <a:t>Explain</a:t>
            </a:r>
            <a:r>
              <a:rPr lang="en-US" sz="1800">
                <a:latin typeface="Calibri"/>
                <a:ea typeface="Calibri"/>
                <a:cs typeface="Calibri"/>
                <a:sym typeface="Calibri"/>
              </a:rPr>
              <a:t> that although participants may not process instruments themselves, they should use this checklist to ensure the quality of instrument processing.</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541" name="Google Shape;1541;p15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200" u="none" strike="noStrike">
                <a:solidFill>
                  <a:schemeClr val="dk1"/>
                </a:solidFill>
                <a:latin typeface="Calibri"/>
                <a:ea typeface="Calibri"/>
                <a:cs typeface="Calibri"/>
                <a:sym typeface="Calibri"/>
              </a:rPr>
              <a:t>Present</a:t>
            </a:r>
            <a:r>
              <a:rPr b="0" i="0" lang="en-US" sz="1200" u="none" strike="noStrike">
                <a:solidFill>
                  <a:schemeClr val="dk1"/>
                </a:solidFill>
                <a:latin typeface="Calibri"/>
                <a:ea typeface="Calibri"/>
                <a:cs typeface="Calibri"/>
                <a:sym typeface="Calibri"/>
              </a:rPr>
              <a:t> the current law on abortion for the </a:t>
            </a:r>
            <a:r>
              <a:rPr lang="en-US" sz="1800">
                <a:latin typeface="Calibri"/>
                <a:ea typeface="Calibri"/>
                <a:cs typeface="Calibri"/>
                <a:sym typeface="Calibri"/>
              </a:rPr>
              <a:t>crisis-affected </a:t>
            </a:r>
            <a:r>
              <a:rPr b="0" i="0" lang="en-US" sz="1200" u="none" strike="noStrike">
                <a:solidFill>
                  <a:schemeClr val="dk1"/>
                </a:solidFill>
                <a:latin typeface="Calibri"/>
                <a:ea typeface="Calibri"/>
                <a:cs typeface="Calibri"/>
                <a:sym typeface="Calibri"/>
              </a:rPr>
              <a:t> setting where you are working.</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rPr b="1" i="1" lang="en-US" sz="1800">
                <a:latin typeface="Calibri"/>
                <a:ea typeface="Calibri"/>
                <a:cs typeface="Calibri"/>
                <a:sym typeface="Calibri"/>
              </a:rPr>
              <a:t>Note to trainer: </a:t>
            </a:r>
            <a:r>
              <a:rPr i="1" lang="en-US" sz="1800">
                <a:latin typeface="Calibri"/>
                <a:ea typeface="Calibri"/>
                <a:cs typeface="Calibri"/>
                <a:sym typeface="Calibri"/>
              </a:rPr>
              <a:t>If you prepared a handout or a short PowerPoint presentation about the law, present it here.</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415" name="Google Shape;415;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6" name="Shape 1546"/>
        <p:cNvGrpSpPr/>
        <p:nvPr/>
      </p:nvGrpSpPr>
      <p:grpSpPr>
        <a:xfrm>
          <a:off x="0" y="0"/>
          <a:ext cx="0" cy="0"/>
          <a:chOff x="0" y="0"/>
          <a:chExt cx="0" cy="0"/>
        </a:xfrm>
      </p:grpSpPr>
      <p:sp>
        <p:nvSpPr>
          <p:cNvPr id="1547" name="Google Shape;1547;p1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48" name="Google Shape;1548;p1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3" name="Shape 1553"/>
        <p:cNvGrpSpPr/>
        <p:nvPr/>
      </p:nvGrpSpPr>
      <p:grpSpPr>
        <a:xfrm>
          <a:off x="0" y="0"/>
          <a:ext cx="0" cy="0"/>
          <a:chOff x="0" y="0"/>
          <a:chExt cx="0" cy="0"/>
        </a:xfrm>
      </p:grpSpPr>
      <p:sp>
        <p:nvSpPr>
          <p:cNvPr id="1554" name="Google Shape;1554;p1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55" name="Google Shape;1555;p1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9" name="Shape 1559"/>
        <p:cNvGrpSpPr/>
        <p:nvPr/>
      </p:nvGrpSpPr>
      <p:grpSpPr>
        <a:xfrm>
          <a:off x="0" y="0"/>
          <a:ext cx="0" cy="0"/>
          <a:chOff x="0" y="0"/>
          <a:chExt cx="0" cy="0"/>
        </a:xfrm>
      </p:grpSpPr>
      <p:sp>
        <p:nvSpPr>
          <p:cNvPr id="1560" name="Google Shape;1560;p1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61" name="Google Shape;1561;p1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6" name="Shape 1566"/>
        <p:cNvGrpSpPr/>
        <p:nvPr/>
      </p:nvGrpSpPr>
      <p:grpSpPr>
        <a:xfrm>
          <a:off x="0" y="0"/>
          <a:ext cx="0" cy="0"/>
          <a:chOff x="0" y="0"/>
          <a:chExt cx="0" cy="0"/>
        </a:xfrm>
      </p:grpSpPr>
      <p:sp>
        <p:nvSpPr>
          <p:cNvPr id="1567" name="Google Shape;1567;p1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8" name="Google Shape;1568;p1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Ask: </a:t>
            </a:r>
            <a:r>
              <a:rPr lang="en-US" sz="1800">
                <a:latin typeface="Calibri"/>
                <a:ea typeface="Calibri"/>
                <a:cs typeface="Calibri"/>
                <a:sym typeface="Calibri"/>
              </a:rPr>
              <a:t>What are some possible mistakes you might make in the soaking process?</a:t>
            </a:r>
            <a:endParaRPr sz="1800">
              <a:latin typeface="Calibri"/>
              <a:ea typeface="Calibri"/>
              <a:cs typeface="Calibri"/>
              <a:sym typeface="Calibri"/>
            </a:endParaRPr>
          </a:p>
          <a:p>
            <a:pPr indent="0" lvl="0" marL="0" marR="0" rtl="0" algn="l">
              <a:lnSpc>
                <a:spcPct val="107000"/>
              </a:lnSpc>
              <a:spcBef>
                <a:spcPts val="800"/>
              </a:spcBef>
              <a:spcAft>
                <a:spcPts val="0"/>
              </a:spcAft>
              <a:buSzPts val="1400"/>
              <a:buNone/>
            </a:pPr>
            <a:r>
              <a:t/>
            </a:r>
            <a:endParaRPr sz="1800">
              <a:latin typeface="Calibri"/>
              <a:ea typeface="Calibri"/>
              <a:cs typeface="Calibri"/>
              <a:sym typeface="Calibri"/>
            </a:endParaRPr>
          </a:p>
          <a:p>
            <a:pPr indent="0" lvl="0" marL="0" marR="0" rtl="0" algn="l">
              <a:lnSpc>
                <a:spcPct val="107000"/>
              </a:lnSpc>
              <a:spcBef>
                <a:spcPts val="800"/>
              </a:spcBef>
              <a:spcAft>
                <a:spcPts val="0"/>
              </a:spcAft>
              <a:buSzPts val="1400"/>
              <a:buNone/>
            </a:pPr>
            <a:r>
              <a:rPr lang="en-US" sz="1800">
                <a:latin typeface="Calibri"/>
                <a:ea typeface="Calibri"/>
                <a:cs typeface="Calibri"/>
                <a:sym typeface="Calibri"/>
              </a:rPr>
              <a:t>Responses should include:</a:t>
            </a:r>
            <a:endParaRPr sz="1800">
              <a:latin typeface="Calibri"/>
              <a:ea typeface="Calibri"/>
              <a:cs typeface="Calibri"/>
              <a:sym typeface="Calibri"/>
            </a:endParaRPr>
          </a:p>
          <a:p>
            <a:pPr indent="-342900" lvl="0" marL="342900" marR="0" rtl="0" algn="l">
              <a:lnSpc>
                <a:spcPct val="100000"/>
              </a:lnSpc>
              <a:spcBef>
                <a:spcPts val="1140"/>
              </a:spcBef>
              <a:spcAft>
                <a:spcPts val="0"/>
              </a:spcAft>
              <a:buClr>
                <a:schemeClr val="dk1"/>
              </a:buClr>
              <a:buSzPts val="1800"/>
              <a:buFont typeface="Noto Sans Symbols"/>
              <a:buChar char="∙"/>
            </a:pPr>
            <a:r>
              <a:rPr lang="en-US" sz="1800">
                <a:latin typeface="Calibri"/>
                <a:ea typeface="Calibri"/>
                <a:cs typeface="Calibri"/>
                <a:sym typeface="Calibri"/>
              </a:rPr>
              <a:t>Not wearing gloves</a:t>
            </a:r>
            <a:endParaRPr sz="1800">
              <a:latin typeface="Trebuchet MS"/>
              <a:ea typeface="Trebuchet MS"/>
              <a:cs typeface="Trebuchet MS"/>
              <a:sym typeface="Trebuchet MS"/>
            </a:endParaRPr>
          </a:p>
          <a:p>
            <a:pPr indent="-342900" lvl="0" marL="342900" marR="0" rtl="0" algn="l">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Not fully submerging instruments</a:t>
            </a:r>
            <a:endParaRPr sz="1800">
              <a:latin typeface="Trebuchet MS"/>
              <a:ea typeface="Trebuchet MS"/>
              <a:cs typeface="Trebuchet MS"/>
              <a:sym typeface="Trebuchet MS"/>
            </a:endParaRPr>
          </a:p>
          <a:p>
            <a:pPr indent="-342900" lvl="0" marL="342900" marR="0" rtl="0" algn="l">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Allowing instruments to dry</a:t>
            </a:r>
            <a:endParaRPr sz="1800">
              <a:latin typeface="Trebuchet MS"/>
              <a:ea typeface="Trebuchet MS"/>
              <a:cs typeface="Trebuchet MS"/>
              <a:sym typeface="Trebuchet MS"/>
            </a:endParaRPr>
          </a:p>
          <a:p>
            <a:pPr indent="0" lvl="0" marL="0" rtl="0" algn="l">
              <a:lnSpc>
                <a:spcPct val="100000"/>
              </a:lnSpc>
              <a:spcBef>
                <a:spcPts val="0"/>
              </a:spcBef>
              <a:spcAft>
                <a:spcPts val="0"/>
              </a:spcAft>
              <a:buSzPts val="1400"/>
              <a:buNone/>
            </a:pPr>
            <a:r>
              <a:t/>
            </a:r>
            <a:endParaRPr/>
          </a:p>
        </p:txBody>
      </p:sp>
      <p:sp>
        <p:nvSpPr>
          <p:cNvPr id="1569" name="Google Shape;1569;p16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4" name="Shape 1574"/>
        <p:cNvGrpSpPr/>
        <p:nvPr/>
      </p:nvGrpSpPr>
      <p:grpSpPr>
        <a:xfrm>
          <a:off x="0" y="0"/>
          <a:ext cx="0" cy="0"/>
          <a:chOff x="0" y="0"/>
          <a:chExt cx="0" cy="0"/>
        </a:xfrm>
      </p:grpSpPr>
      <p:sp>
        <p:nvSpPr>
          <p:cNvPr id="1575" name="Google Shape;1575;p1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76" name="Google Shape;1576;p1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0" name="Shape 1580"/>
        <p:cNvGrpSpPr/>
        <p:nvPr/>
      </p:nvGrpSpPr>
      <p:grpSpPr>
        <a:xfrm>
          <a:off x="0" y="0"/>
          <a:ext cx="0" cy="0"/>
          <a:chOff x="0" y="0"/>
          <a:chExt cx="0" cy="0"/>
        </a:xfrm>
      </p:grpSpPr>
      <p:sp>
        <p:nvSpPr>
          <p:cNvPr id="1581" name="Google Shape;1581;p1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2" name="Google Shape;1582;p1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Say:</a:t>
            </a:r>
            <a:r>
              <a:rPr lang="en-US" sz="1800">
                <a:latin typeface="Calibri"/>
                <a:ea typeface="Calibri"/>
                <a:cs typeface="Calibri"/>
                <a:sym typeface="Calibri"/>
              </a:rPr>
              <a:t> If tissue is trapped in the tip of a cannula, flush water through the cannula repeatedly or use a cotton tipped probe, soft brush, or soft cloth to gently remove material.</a:t>
            </a:r>
            <a:endParaRPr sz="1800">
              <a:latin typeface="Calibri"/>
              <a:ea typeface="Calibri"/>
              <a:cs typeface="Calibri"/>
              <a:sym typeface="Calibri"/>
            </a:endParaRPr>
          </a:p>
          <a:p>
            <a:pPr indent="0" lvl="0" marL="0" marR="0" rtl="0" algn="l">
              <a:lnSpc>
                <a:spcPct val="107000"/>
              </a:lnSpc>
              <a:spcBef>
                <a:spcPts val="800"/>
              </a:spcBef>
              <a:spcAft>
                <a:spcPts val="0"/>
              </a:spcAft>
              <a:buSzPts val="1400"/>
              <a:buNone/>
            </a:pPr>
            <a:r>
              <a:t/>
            </a:r>
            <a:endParaRPr b="1" sz="1800">
              <a:latin typeface="Calibri"/>
              <a:ea typeface="Calibri"/>
              <a:cs typeface="Calibri"/>
              <a:sym typeface="Calibri"/>
            </a:endParaRPr>
          </a:p>
          <a:p>
            <a:pPr indent="0" lvl="0" marL="0" marR="0" rtl="0" algn="l">
              <a:lnSpc>
                <a:spcPct val="107000"/>
              </a:lnSpc>
              <a:spcBef>
                <a:spcPts val="800"/>
              </a:spcBef>
              <a:spcAft>
                <a:spcPts val="0"/>
              </a:spcAft>
              <a:buSzPts val="1400"/>
              <a:buNone/>
            </a:pPr>
            <a:r>
              <a:rPr b="1" lang="en-US" sz="1800">
                <a:latin typeface="Calibri"/>
                <a:ea typeface="Calibri"/>
                <a:cs typeface="Calibri"/>
                <a:sym typeface="Calibri"/>
              </a:rPr>
              <a:t>Ask:</a:t>
            </a:r>
            <a:r>
              <a:rPr lang="en-US" sz="1800">
                <a:latin typeface="Calibri"/>
                <a:ea typeface="Calibri"/>
                <a:cs typeface="Calibri"/>
                <a:sym typeface="Calibri"/>
              </a:rPr>
              <a:t> What are some mistakes that commonly occur while cleaning?</a:t>
            </a:r>
            <a:endParaRPr sz="1800">
              <a:latin typeface="Calibri"/>
              <a:ea typeface="Calibri"/>
              <a:cs typeface="Calibri"/>
              <a:sym typeface="Calibri"/>
            </a:endParaRPr>
          </a:p>
          <a:p>
            <a:pPr indent="0" lvl="0" marL="0" marR="0" rtl="0" algn="l">
              <a:lnSpc>
                <a:spcPct val="107000"/>
              </a:lnSpc>
              <a:spcBef>
                <a:spcPts val="800"/>
              </a:spcBef>
              <a:spcAft>
                <a:spcPts val="0"/>
              </a:spcAft>
              <a:buSzPts val="1400"/>
              <a:buNone/>
            </a:pPr>
            <a:r>
              <a:rPr lang="en-US" sz="1800">
                <a:latin typeface="Calibri"/>
                <a:ea typeface="Calibri"/>
                <a:cs typeface="Calibri"/>
                <a:sym typeface="Calibri"/>
              </a:rPr>
              <a:t>Answers should include: </a:t>
            </a:r>
            <a:endParaRPr sz="1800">
              <a:latin typeface="Calibri"/>
              <a:ea typeface="Calibri"/>
              <a:cs typeface="Calibri"/>
              <a:sym typeface="Calibri"/>
            </a:endParaRPr>
          </a:p>
          <a:p>
            <a:pPr indent="-342900" lvl="0" marL="342900" marR="0" rtl="0" algn="l">
              <a:lnSpc>
                <a:spcPct val="100000"/>
              </a:lnSpc>
              <a:spcBef>
                <a:spcPts val="1140"/>
              </a:spcBef>
              <a:spcAft>
                <a:spcPts val="0"/>
              </a:spcAft>
              <a:buClr>
                <a:schemeClr val="dk1"/>
              </a:buClr>
              <a:buSzPts val="1800"/>
              <a:buFont typeface="Noto Sans Symbols"/>
              <a:buChar char="∙"/>
            </a:pPr>
            <a:r>
              <a:rPr lang="en-US" sz="1800">
                <a:latin typeface="Calibri"/>
                <a:ea typeface="Calibri"/>
                <a:cs typeface="Calibri"/>
                <a:sym typeface="Calibri"/>
              </a:rPr>
              <a:t>Not wearing barriers</a:t>
            </a:r>
            <a:endParaRPr sz="1800">
              <a:latin typeface="Trebuchet MS"/>
              <a:ea typeface="Trebuchet MS"/>
              <a:cs typeface="Trebuchet MS"/>
              <a:sym typeface="Trebuchet MS"/>
            </a:endParaRPr>
          </a:p>
          <a:p>
            <a:pPr indent="-342900" lvl="0" marL="342900" marR="0" rtl="0" algn="l">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Not fully cleaning the instrument</a:t>
            </a:r>
            <a:endParaRPr sz="1800">
              <a:latin typeface="Trebuchet MS"/>
              <a:ea typeface="Trebuchet MS"/>
              <a:cs typeface="Trebuchet MS"/>
              <a:sym typeface="Trebuchet MS"/>
            </a:endParaRPr>
          </a:p>
          <a:p>
            <a:pPr indent="-342900" lvl="0" marL="342900" marR="0" rtl="0" algn="l">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Using antiseptics instead of detergent</a:t>
            </a:r>
            <a:endParaRPr sz="1800">
              <a:latin typeface="Trebuchet MS"/>
              <a:ea typeface="Trebuchet MS"/>
              <a:cs typeface="Trebuchet MS"/>
              <a:sym typeface="Trebuchet MS"/>
            </a:endParaRPr>
          </a:p>
          <a:p>
            <a:pPr indent="0" lvl="0" marL="0" marR="0" rtl="0" algn="l">
              <a:lnSpc>
                <a:spcPct val="107000"/>
              </a:lnSpc>
              <a:spcBef>
                <a:spcPts val="0"/>
              </a:spcBef>
              <a:spcAft>
                <a:spcPts val="0"/>
              </a:spcAft>
              <a:buSzPts val="1400"/>
              <a:buNone/>
            </a:pPr>
            <a:r>
              <a:rPr lang="en-US" sz="1800">
                <a:latin typeface="Calibri"/>
                <a:ea typeface="Calibri"/>
                <a:cs typeface="Calibri"/>
                <a:sym typeface="Calibri"/>
              </a:rPr>
              <a:t> </a:t>
            </a:r>
            <a:endParaRPr sz="1800">
              <a:latin typeface="Calibri"/>
              <a:ea typeface="Calibri"/>
              <a:cs typeface="Calibri"/>
              <a:sym typeface="Calibri"/>
            </a:endParaRPr>
          </a:p>
          <a:p>
            <a:pPr indent="0" lvl="0" marL="0" marR="0" rtl="0" algn="l">
              <a:lnSpc>
                <a:spcPct val="107000"/>
              </a:lnSpc>
              <a:spcBef>
                <a:spcPts val="800"/>
              </a:spcBef>
              <a:spcAft>
                <a:spcPts val="0"/>
              </a:spcAft>
              <a:buSzPts val="1400"/>
              <a:buNone/>
            </a:pPr>
            <a:r>
              <a:rPr b="1" lang="en-US" sz="1800">
                <a:latin typeface="Calibri"/>
                <a:ea typeface="Calibri"/>
                <a:cs typeface="Calibri"/>
                <a:sym typeface="Calibri"/>
              </a:rPr>
              <a:t>Say:</a:t>
            </a:r>
            <a:r>
              <a:rPr lang="en-US" sz="1800">
                <a:latin typeface="Calibri"/>
                <a:ea typeface="Calibri"/>
                <a:cs typeface="Calibri"/>
                <a:sym typeface="Calibri"/>
              </a:rPr>
              <a:t> Do not use sharp items to remove the O-ring. Squeeze or use a blunt instrument to gently displace it. Instruments must be completely clean before further processing. Discard the instrument if you are unable to remove blood or tissue during cleaning. </a:t>
            </a:r>
            <a:endParaRPr/>
          </a:p>
        </p:txBody>
      </p:sp>
      <p:sp>
        <p:nvSpPr>
          <p:cNvPr id="1583" name="Google Shape;1583;p1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8" name="Shape 1588"/>
        <p:cNvGrpSpPr/>
        <p:nvPr/>
      </p:nvGrpSpPr>
      <p:grpSpPr>
        <a:xfrm>
          <a:off x="0" y="0"/>
          <a:ext cx="0" cy="0"/>
          <a:chOff x="0" y="0"/>
          <a:chExt cx="0" cy="0"/>
        </a:xfrm>
      </p:grpSpPr>
      <p:sp>
        <p:nvSpPr>
          <p:cNvPr id="1589" name="Google Shape;1589;p1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90" name="Google Shape;1590;p1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5" name="Shape 1595"/>
        <p:cNvGrpSpPr/>
        <p:nvPr/>
      </p:nvGrpSpPr>
      <p:grpSpPr>
        <a:xfrm>
          <a:off x="0" y="0"/>
          <a:ext cx="0" cy="0"/>
          <a:chOff x="0" y="0"/>
          <a:chExt cx="0" cy="0"/>
        </a:xfrm>
      </p:grpSpPr>
      <p:sp>
        <p:nvSpPr>
          <p:cNvPr id="1596" name="Google Shape;1596;p1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97" name="Google Shape;1597;p1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2" name="Shape 1602"/>
        <p:cNvGrpSpPr/>
        <p:nvPr/>
      </p:nvGrpSpPr>
      <p:grpSpPr>
        <a:xfrm>
          <a:off x="0" y="0"/>
          <a:ext cx="0" cy="0"/>
          <a:chOff x="0" y="0"/>
          <a:chExt cx="0" cy="0"/>
        </a:xfrm>
      </p:grpSpPr>
      <p:sp>
        <p:nvSpPr>
          <p:cNvPr id="1603" name="Google Shape;1603;p1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04" name="Google Shape;1604;p1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8" name="Shape 1608"/>
        <p:cNvGrpSpPr/>
        <p:nvPr/>
      </p:nvGrpSpPr>
      <p:grpSpPr>
        <a:xfrm>
          <a:off x="0" y="0"/>
          <a:ext cx="0" cy="0"/>
          <a:chOff x="0" y="0"/>
          <a:chExt cx="0" cy="0"/>
        </a:xfrm>
      </p:grpSpPr>
      <p:sp>
        <p:nvSpPr>
          <p:cNvPr id="1609" name="Google Shape;1609;p1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0" name="Google Shape;1610;p1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171450" lvl="0" marL="171450" rtl="0" algn="l">
              <a:lnSpc>
                <a:spcPct val="100000"/>
              </a:lnSpc>
              <a:spcBef>
                <a:spcPts val="0"/>
              </a:spcBef>
              <a:spcAft>
                <a:spcPts val="0"/>
              </a:spcAft>
              <a:buClr>
                <a:schemeClr val="dk1"/>
              </a:buClr>
              <a:buSzPts val="1200"/>
              <a:buFont typeface="Arial"/>
              <a:buChar char="•"/>
            </a:pPr>
            <a:r>
              <a:rPr lang="en-US"/>
              <a:t>Boiling</a:t>
            </a:r>
            <a:endParaRPr/>
          </a:p>
          <a:p>
            <a:pPr indent="-171450" lvl="0" marL="171450" rtl="0" algn="l">
              <a:lnSpc>
                <a:spcPct val="100000"/>
              </a:lnSpc>
              <a:spcBef>
                <a:spcPts val="0"/>
              </a:spcBef>
              <a:spcAft>
                <a:spcPts val="0"/>
              </a:spcAft>
              <a:buSzPts val="1400"/>
              <a:buChar char="•"/>
            </a:pPr>
            <a:r>
              <a:rPr lang="en-US"/>
              <a:t>0.5% chlorine</a:t>
            </a:r>
            <a:endParaRPr/>
          </a:p>
          <a:p>
            <a:pPr indent="-171450" lvl="0" marL="171450" rtl="0" algn="l">
              <a:lnSpc>
                <a:spcPct val="100000"/>
              </a:lnSpc>
              <a:spcBef>
                <a:spcPts val="0"/>
              </a:spcBef>
              <a:spcAft>
                <a:spcPts val="0"/>
              </a:spcAft>
              <a:buClr>
                <a:schemeClr val="dk1"/>
              </a:buClr>
              <a:buSzPts val="1200"/>
              <a:buFont typeface="Arial"/>
              <a:buChar char="•"/>
            </a:pPr>
            <a:r>
              <a:rPr lang="en-US"/>
              <a:t>Glutaraldehyde (Cidex)</a:t>
            </a:r>
            <a:endParaRPr/>
          </a:p>
          <a:p>
            <a:pPr indent="-171450" lvl="0" marL="171450" rtl="0" algn="l">
              <a:lnSpc>
                <a:spcPct val="100000"/>
              </a:lnSpc>
              <a:spcBef>
                <a:spcPts val="0"/>
              </a:spcBef>
              <a:spcAft>
                <a:spcPts val="0"/>
              </a:spcAft>
              <a:buClr>
                <a:schemeClr val="dk1"/>
              </a:buClr>
              <a:buSzPts val="1200"/>
              <a:buFont typeface="Arial"/>
              <a:buChar char="•"/>
            </a:pPr>
            <a:r>
              <a:rPr lang="en-US"/>
              <a:t>Steam autoclave </a:t>
            </a:r>
            <a:endParaRPr/>
          </a:p>
          <a:p>
            <a:pPr indent="0" lvl="0" marL="0" rtl="0" algn="l">
              <a:lnSpc>
                <a:spcPct val="100000"/>
              </a:lnSpc>
              <a:spcBef>
                <a:spcPts val="0"/>
              </a:spcBef>
              <a:spcAft>
                <a:spcPts val="0"/>
              </a:spcAft>
              <a:buSzPts val="1400"/>
              <a:buNone/>
            </a:pPr>
            <a:r>
              <a:t/>
            </a:r>
            <a:endParaRPr/>
          </a:p>
        </p:txBody>
      </p:sp>
      <p:sp>
        <p:nvSpPr>
          <p:cNvPr id="1611" name="Google Shape;1611;p1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a:t>Present</a:t>
            </a:r>
            <a:r>
              <a:rPr lang="en-US"/>
              <a:t> the current law on abortion for the crisis setting where you are working.</a:t>
            </a:r>
            <a:endParaRPr/>
          </a:p>
          <a:p>
            <a:pPr indent="0" lvl="0" marL="0" rtl="0" algn="l">
              <a:lnSpc>
                <a:spcPct val="115000"/>
              </a:lnSpc>
              <a:spcBef>
                <a:spcPts val="0"/>
              </a:spcBef>
              <a:spcAft>
                <a:spcPts val="0"/>
              </a:spcAft>
              <a:buSzPts val="1100"/>
              <a:buNone/>
            </a:pPr>
            <a:r>
              <a:t/>
            </a:r>
            <a:endParaRPr b="1"/>
          </a:p>
          <a:p>
            <a:pPr indent="0" lvl="0" marL="0" rtl="0" algn="l">
              <a:lnSpc>
                <a:spcPct val="115000"/>
              </a:lnSpc>
              <a:spcBef>
                <a:spcPts val="0"/>
              </a:spcBef>
              <a:spcAft>
                <a:spcPts val="0"/>
              </a:spcAft>
              <a:buClr>
                <a:schemeClr val="dk1"/>
              </a:buClr>
              <a:buSzPts val="1100"/>
              <a:buFont typeface="Arial"/>
              <a:buNone/>
            </a:pPr>
            <a:r>
              <a:rPr b="1" lang="en-US"/>
              <a:t>Read</a:t>
            </a:r>
            <a:r>
              <a:rPr lang="en-US"/>
              <a:t> the following three scenarios aloud and </a:t>
            </a:r>
            <a:r>
              <a:rPr b="1" lang="en-US"/>
              <a:t>facilitate a discussion</a:t>
            </a:r>
            <a:r>
              <a:rPr lang="en-US"/>
              <a:t> about how each woman can be treated within the fullest extent of the law. If time allows, divide participants into small groups to discuss. Appoint someone in each group to report key points back to the larger group, then facilitate a large group discussion. Recommendations and strategies will vary based on each setting.</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US"/>
              <a:t>Be sure to address situations where safe abortion may be legal but there are additional requirements regarding consent, counseling, and the period of time when it is permissible. Carefully go over any requirements. Feel free to create scenarios that best address the legal complexities and/or represent the physical, social, and emotional challenges of your specific setting.</a:t>
            </a:r>
            <a:endParaRPr/>
          </a:p>
          <a:p>
            <a:pPr indent="0" lvl="0" marL="0" rtl="0" algn="l">
              <a:lnSpc>
                <a:spcPct val="115000"/>
              </a:lnSpc>
              <a:spcBef>
                <a:spcPts val="0"/>
              </a:spcBef>
              <a:spcAft>
                <a:spcPts val="0"/>
              </a:spcAft>
              <a:buSzPts val="1100"/>
              <a:buNone/>
            </a:pPr>
            <a:r>
              <a:t/>
            </a:r>
            <a:endParaRPr u="sng"/>
          </a:p>
          <a:p>
            <a:pPr indent="0" lvl="0" marL="0" rtl="0" algn="l">
              <a:lnSpc>
                <a:spcPct val="115000"/>
              </a:lnSpc>
              <a:spcBef>
                <a:spcPts val="0"/>
              </a:spcBef>
              <a:spcAft>
                <a:spcPts val="0"/>
              </a:spcAft>
              <a:buClr>
                <a:schemeClr val="dk1"/>
              </a:buClr>
              <a:buSzPts val="1100"/>
              <a:buFont typeface="Arial"/>
              <a:buNone/>
            </a:pPr>
            <a:r>
              <a:rPr lang="en-US" u="sng"/>
              <a:t>Scenario 1:</a:t>
            </a:r>
            <a:r>
              <a:rPr lang="en-US"/>
              <a:t>  A 16-year-old woman comes to the clinic. It has been ten weeks since her LMP, and a uterine size of ten weeks is confirmed with bimanual examination. She is alone and does not want her family-who is living in cramped quarters at the crisis setting-to find out that she is pregnant. They have been living in this settlement for over six months. She claims that she was forced to have sex on her way to the bathroom about three months ago, and that her periods stopped and she began throwing up a lot. She fears that she will be beaten if the pregnancy is discovered.</a:t>
            </a:r>
            <a:endParaRPr/>
          </a:p>
          <a:p>
            <a:pPr indent="0" lvl="0" marL="0" rtl="0" algn="l">
              <a:lnSpc>
                <a:spcPct val="115000"/>
              </a:lnSpc>
              <a:spcBef>
                <a:spcPts val="0"/>
              </a:spcBef>
              <a:spcAft>
                <a:spcPts val="0"/>
              </a:spcAft>
              <a:buClr>
                <a:schemeClr val="dk1"/>
              </a:buClr>
              <a:buSzPts val="1100"/>
              <a:buFont typeface="Arial"/>
              <a:buNone/>
            </a:pPr>
            <a:r>
              <a:rPr lang="en-US"/>
              <a:t> </a:t>
            </a:r>
            <a:endParaRPr/>
          </a:p>
          <a:p>
            <a:pPr indent="0" lvl="0" marL="0" rtl="0" algn="l">
              <a:lnSpc>
                <a:spcPct val="115000"/>
              </a:lnSpc>
              <a:spcBef>
                <a:spcPts val="0"/>
              </a:spcBef>
              <a:spcAft>
                <a:spcPts val="0"/>
              </a:spcAft>
              <a:buClr>
                <a:schemeClr val="dk1"/>
              </a:buClr>
              <a:buSzPts val="1100"/>
              <a:buFont typeface="Arial"/>
              <a:buNone/>
            </a:pPr>
            <a:r>
              <a:rPr lang="en-US" u="sng"/>
              <a:t>Scenario 2:</a:t>
            </a:r>
            <a:r>
              <a:rPr lang="en-US"/>
              <a:t> A 25-year-old woman comes to the clinic pleading for her uterus to be emptied. It has been nine weeks since her LMP; a bimanual examination confirms this gestational age. She has her four malnourished children with her. Her husband had been taken by enemy forces and has been missing for over a month. She has no means to support herself or her children. She claims that if the clinic cannot help her, she will have to do something herself as she knows she cannot support another child. Her last delivery was very difficult and she suffered complications, she fears that she will not survive childbirth in these conditions. She is the only person on whom her children can depend.</a:t>
            </a:r>
            <a:endParaRPr/>
          </a:p>
          <a:p>
            <a:pPr indent="0" lvl="0" marL="0" rtl="0" algn="l">
              <a:lnSpc>
                <a:spcPct val="115000"/>
              </a:lnSpc>
              <a:spcBef>
                <a:spcPts val="0"/>
              </a:spcBef>
              <a:spcAft>
                <a:spcPts val="0"/>
              </a:spcAft>
              <a:buClr>
                <a:schemeClr val="dk1"/>
              </a:buClr>
              <a:buSzPts val="1100"/>
              <a:buFont typeface="Arial"/>
              <a:buNone/>
            </a:pPr>
            <a:r>
              <a:rPr lang="en-US"/>
              <a:t> </a:t>
            </a:r>
            <a:endParaRPr/>
          </a:p>
          <a:p>
            <a:pPr indent="0" lvl="0" marL="0" rtl="0" algn="l">
              <a:lnSpc>
                <a:spcPct val="115000"/>
              </a:lnSpc>
              <a:spcBef>
                <a:spcPts val="0"/>
              </a:spcBef>
              <a:spcAft>
                <a:spcPts val="0"/>
              </a:spcAft>
              <a:buClr>
                <a:schemeClr val="dk1"/>
              </a:buClr>
              <a:buSzPts val="1100"/>
              <a:buFont typeface="Arial"/>
              <a:buNone/>
            </a:pPr>
            <a:r>
              <a:rPr lang="en-US" u="sng"/>
              <a:t>Scenario 3:</a:t>
            </a:r>
            <a:r>
              <a:rPr lang="en-US"/>
              <a:t> A 28-year-old humanitarian worker presents with an eight-week pregnancy, confirmed by bimanual examination. She is very quiet, tense and sad. She says that the pregnancy is unintended. She wants to stay at the settlement for another year, and to continue to work to improve conditions. She says that she has no intention of becoming a mother under her current circumstances.  Note to Bill: In the interest of time, I used the same cases that are in the UE with MVA manual. If we decide it is worthwhile, I am happy to rewrite or change these so that they are different for people who may have to sit through this twice.</a:t>
            </a:r>
            <a:endParaRPr/>
          </a:p>
          <a:p>
            <a:pPr indent="0" lvl="0" marL="0" rtl="0" algn="l">
              <a:lnSpc>
                <a:spcPct val="100000"/>
              </a:lnSpc>
              <a:spcBef>
                <a:spcPts val="0"/>
              </a:spcBef>
              <a:spcAft>
                <a:spcPts val="0"/>
              </a:spcAft>
              <a:buSzPts val="1400"/>
              <a:buNone/>
            </a:pPr>
            <a:r>
              <a:t/>
            </a:r>
            <a:endParaRPr/>
          </a:p>
        </p:txBody>
      </p:sp>
      <p:sp>
        <p:nvSpPr>
          <p:cNvPr id="423" name="Google Shape;423;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6" name="Shape 1616"/>
        <p:cNvGrpSpPr/>
        <p:nvPr/>
      </p:nvGrpSpPr>
      <p:grpSpPr>
        <a:xfrm>
          <a:off x="0" y="0"/>
          <a:ext cx="0" cy="0"/>
          <a:chOff x="0" y="0"/>
          <a:chExt cx="0" cy="0"/>
        </a:xfrm>
      </p:grpSpPr>
      <p:sp>
        <p:nvSpPr>
          <p:cNvPr id="1617" name="Google Shape;1617;p1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18" name="Google Shape;1618;p1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3" name="Shape 1623"/>
        <p:cNvGrpSpPr/>
        <p:nvPr/>
      </p:nvGrpSpPr>
      <p:grpSpPr>
        <a:xfrm>
          <a:off x="0" y="0"/>
          <a:ext cx="0" cy="0"/>
          <a:chOff x="0" y="0"/>
          <a:chExt cx="0" cy="0"/>
        </a:xfrm>
      </p:grpSpPr>
      <p:sp>
        <p:nvSpPr>
          <p:cNvPr id="1624" name="Google Shape;1624;p1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25" name="Google Shape;1625;p1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0" name="Shape 1630"/>
        <p:cNvGrpSpPr/>
        <p:nvPr/>
      </p:nvGrpSpPr>
      <p:grpSpPr>
        <a:xfrm>
          <a:off x="0" y="0"/>
          <a:ext cx="0" cy="0"/>
          <a:chOff x="0" y="0"/>
          <a:chExt cx="0" cy="0"/>
        </a:xfrm>
      </p:grpSpPr>
      <p:sp>
        <p:nvSpPr>
          <p:cNvPr id="1631" name="Google Shape;1631;p1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2" name="Google Shape;1632;p1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Ask</a:t>
            </a:r>
            <a:r>
              <a:rPr lang="en-US" sz="1800">
                <a:latin typeface="Calibri"/>
                <a:ea typeface="Calibri"/>
                <a:cs typeface="Calibri"/>
                <a:sym typeface="Calibri"/>
              </a:rPr>
              <a:t>: What mistakes can be made when boiling the instruments?</a:t>
            </a:r>
            <a:endParaRPr sz="1800">
              <a:latin typeface="Calibri"/>
              <a:ea typeface="Calibri"/>
              <a:cs typeface="Calibri"/>
              <a:sym typeface="Calibri"/>
            </a:endParaRPr>
          </a:p>
          <a:p>
            <a:pPr indent="0" lvl="0" marL="0" marR="0" rtl="0" algn="l">
              <a:lnSpc>
                <a:spcPct val="107000"/>
              </a:lnSpc>
              <a:spcBef>
                <a:spcPts val="800"/>
              </a:spcBef>
              <a:spcAft>
                <a:spcPts val="0"/>
              </a:spcAft>
              <a:buSzPts val="1400"/>
              <a:buNone/>
            </a:pPr>
            <a:r>
              <a:rPr lang="en-US" sz="1800">
                <a:latin typeface="Calibri"/>
                <a:ea typeface="Calibri"/>
                <a:cs typeface="Calibri"/>
                <a:sym typeface="Calibri"/>
              </a:rPr>
              <a:t>Responses should include:</a:t>
            </a:r>
            <a:endParaRPr sz="1800">
              <a:latin typeface="Calibri"/>
              <a:ea typeface="Calibri"/>
              <a:cs typeface="Calibri"/>
              <a:sym typeface="Calibri"/>
            </a:endParaRPr>
          </a:p>
          <a:p>
            <a:pPr indent="-342900" lvl="0" marL="342900" marR="0" rtl="0" algn="l">
              <a:lnSpc>
                <a:spcPct val="100000"/>
              </a:lnSpc>
              <a:spcBef>
                <a:spcPts val="1140"/>
              </a:spcBef>
              <a:spcAft>
                <a:spcPts val="0"/>
              </a:spcAft>
              <a:buClr>
                <a:schemeClr val="dk1"/>
              </a:buClr>
              <a:buSzPts val="1800"/>
              <a:buFont typeface="Noto Sans Symbols"/>
              <a:buChar char="∙"/>
            </a:pPr>
            <a:r>
              <a:rPr lang="en-US" sz="1800">
                <a:latin typeface="Calibri"/>
                <a:ea typeface="Calibri"/>
                <a:cs typeface="Calibri"/>
                <a:sym typeface="Calibri"/>
              </a:rPr>
              <a:t>Water not actually boiling</a:t>
            </a:r>
            <a:endParaRPr sz="1800">
              <a:latin typeface="Trebuchet MS"/>
              <a:ea typeface="Trebuchet MS"/>
              <a:cs typeface="Trebuchet MS"/>
              <a:sym typeface="Trebuchet MS"/>
            </a:endParaRPr>
          </a:p>
          <a:p>
            <a:pPr indent="-342900" lvl="0" marL="342900" marR="0" rtl="0" algn="l">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Insufficient length of boiling time</a:t>
            </a:r>
            <a:endParaRPr sz="1800">
              <a:latin typeface="Trebuchet MS"/>
              <a:ea typeface="Trebuchet MS"/>
              <a:cs typeface="Trebuchet MS"/>
              <a:sym typeface="Trebuchet MS"/>
            </a:endParaRPr>
          </a:p>
          <a:p>
            <a:pPr indent="0" lvl="0" marL="0" rtl="0" algn="l">
              <a:lnSpc>
                <a:spcPct val="100000"/>
              </a:lnSpc>
              <a:spcBef>
                <a:spcPts val="0"/>
              </a:spcBef>
              <a:spcAft>
                <a:spcPts val="0"/>
              </a:spcAft>
              <a:buSzPts val="1400"/>
              <a:buNone/>
            </a:pPr>
            <a:r>
              <a:t/>
            </a:r>
            <a:endParaRPr/>
          </a:p>
        </p:txBody>
      </p:sp>
      <p:sp>
        <p:nvSpPr>
          <p:cNvPr id="1633" name="Google Shape;1633;p17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8" name="Shape 1638"/>
        <p:cNvGrpSpPr/>
        <p:nvPr/>
      </p:nvGrpSpPr>
      <p:grpSpPr>
        <a:xfrm>
          <a:off x="0" y="0"/>
          <a:ext cx="0" cy="0"/>
          <a:chOff x="0" y="0"/>
          <a:chExt cx="0" cy="0"/>
        </a:xfrm>
      </p:grpSpPr>
      <p:sp>
        <p:nvSpPr>
          <p:cNvPr id="1639" name="Google Shape;1639;p1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40" name="Google Shape;1640;p1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5" name="Shape 1645"/>
        <p:cNvGrpSpPr/>
        <p:nvPr/>
      </p:nvGrpSpPr>
      <p:grpSpPr>
        <a:xfrm>
          <a:off x="0" y="0"/>
          <a:ext cx="0" cy="0"/>
          <a:chOff x="0" y="0"/>
          <a:chExt cx="0" cy="0"/>
        </a:xfrm>
      </p:grpSpPr>
      <p:sp>
        <p:nvSpPr>
          <p:cNvPr id="1646" name="Google Shape;1646;p1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47" name="Google Shape;1647;p1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2" name="Shape 1652"/>
        <p:cNvGrpSpPr/>
        <p:nvPr/>
      </p:nvGrpSpPr>
      <p:grpSpPr>
        <a:xfrm>
          <a:off x="0" y="0"/>
          <a:ext cx="0" cy="0"/>
          <a:chOff x="0" y="0"/>
          <a:chExt cx="0" cy="0"/>
        </a:xfrm>
      </p:grpSpPr>
      <p:sp>
        <p:nvSpPr>
          <p:cNvPr id="1653" name="Google Shape;1653;p17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54" name="Google Shape;1654;p1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9" name="Shape 1659"/>
        <p:cNvGrpSpPr/>
        <p:nvPr/>
      </p:nvGrpSpPr>
      <p:grpSpPr>
        <a:xfrm>
          <a:off x="0" y="0"/>
          <a:ext cx="0" cy="0"/>
          <a:chOff x="0" y="0"/>
          <a:chExt cx="0" cy="0"/>
        </a:xfrm>
      </p:grpSpPr>
      <p:sp>
        <p:nvSpPr>
          <p:cNvPr id="1660" name="Google Shape;1660;p1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61" name="Google Shape;1661;p1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6" name="Shape 1666"/>
        <p:cNvGrpSpPr/>
        <p:nvPr/>
      </p:nvGrpSpPr>
      <p:grpSpPr>
        <a:xfrm>
          <a:off x="0" y="0"/>
          <a:ext cx="0" cy="0"/>
          <a:chOff x="0" y="0"/>
          <a:chExt cx="0" cy="0"/>
        </a:xfrm>
      </p:grpSpPr>
      <p:sp>
        <p:nvSpPr>
          <p:cNvPr id="1667" name="Google Shape;1667;p1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8" name="Google Shape;1668;p17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Ask:</a:t>
            </a:r>
            <a:r>
              <a:rPr lang="en-US" sz="1800">
                <a:latin typeface="Calibri"/>
                <a:ea typeface="Calibri"/>
                <a:cs typeface="Calibri"/>
                <a:sym typeface="Calibri"/>
              </a:rPr>
              <a:t> What mistakes might be made during sterilization or HLD using chemicals?</a:t>
            </a:r>
            <a:endParaRPr/>
          </a:p>
          <a:p>
            <a:pPr indent="0" lvl="0" marL="0" marR="0" rtl="0" algn="l">
              <a:lnSpc>
                <a:spcPct val="107000"/>
              </a:lnSpc>
              <a:spcBef>
                <a:spcPts val="800"/>
              </a:spcBef>
              <a:spcAft>
                <a:spcPts val="0"/>
              </a:spcAft>
              <a:buSzPts val="1400"/>
              <a:buNone/>
            </a:pPr>
            <a:r>
              <a:t/>
            </a:r>
            <a:endParaRPr sz="1800">
              <a:latin typeface="Calibri"/>
              <a:ea typeface="Calibri"/>
              <a:cs typeface="Calibri"/>
              <a:sym typeface="Calibri"/>
            </a:endParaRPr>
          </a:p>
          <a:p>
            <a:pPr indent="0" lvl="0" marL="0" marR="0" rtl="0" algn="l">
              <a:lnSpc>
                <a:spcPct val="107000"/>
              </a:lnSpc>
              <a:spcBef>
                <a:spcPts val="800"/>
              </a:spcBef>
              <a:spcAft>
                <a:spcPts val="0"/>
              </a:spcAft>
              <a:buSzPts val="1400"/>
              <a:buNone/>
            </a:pPr>
            <a:r>
              <a:rPr lang="en-US" sz="1800">
                <a:latin typeface="Calibri"/>
                <a:ea typeface="Calibri"/>
                <a:cs typeface="Calibri"/>
                <a:sym typeface="Calibri"/>
              </a:rPr>
              <a:t>Responses should include:</a:t>
            </a:r>
            <a:endParaRPr sz="1800">
              <a:latin typeface="Calibri"/>
              <a:ea typeface="Calibri"/>
              <a:cs typeface="Calibri"/>
              <a:sym typeface="Calibri"/>
            </a:endParaRPr>
          </a:p>
          <a:p>
            <a:pPr indent="-342900" lvl="0" marL="342900" marR="0" rtl="0" algn="l">
              <a:lnSpc>
                <a:spcPct val="100000"/>
              </a:lnSpc>
              <a:spcBef>
                <a:spcPts val="1140"/>
              </a:spcBef>
              <a:spcAft>
                <a:spcPts val="0"/>
              </a:spcAft>
              <a:buClr>
                <a:schemeClr val="dk1"/>
              </a:buClr>
              <a:buSzPts val="1800"/>
              <a:buFont typeface="Noto Sans Symbols"/>
              <a:buChar char="∙"/>
            </a:pPr>
            <a:r>
              <a:rPr lang="en-US" sz="1800">
                <a:latin typeface="Calibri"/>
                <a:ea typeface="Calibri"/>
                <a:cs typeface="Calibri"/>
                <a:sym typeface="Calibri"/>
              </a:rPr>
              <a:t>Items not submerged or filled</a:t>
            </a:r>
            <a:endParaRPr sz="1800">
              <a:latin typeface="Trebuchet MS"/>
              <a:ea typeface="Trebuchet MS"/>
              <a:cs typeface="Trebuchet MS"/>
              <a:sym typeface="Trebuchet MS"/>
            </a:endParaRPr>
          </a:p>
          <a:p>
            <a:pPr indent="-342900" lvl="0" marL="342900" marR="0" rtl="0" algn="l">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Cannula opening obstructed</a:t>
            </a:r>
            <a:endParaRPr sz="1800">
              <a:latin typeface="Trebuchet MS"/>
              <a:ea typeface="Trebuchet MS"/>
              <a:cs typeface="Trebuchet MS"/>
              <a:sym typeface="Trebuchet MS"/>
            </a:endParaRPr>
          </a:p>
          <a:p>
            <a:pPr indent="-342900" lvl="0" marL="342900" marR="0" rtl="0" algn="l">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Instrument not disassembled</a:t>
            </a:r>
            <a:endParaRPr sz="1800">
              <a:latin typeface="Trebuchet MS"/>
              <a:ea typeface="Trebuchet MS"/>
              <a:cs typeface="Trebuchet MS"/>
              <a:sym typeface="Trebuchet MS"/>
            </a:endParaRPr>
          </a:p>
          <a:p>
            <a:pPr indent="-342900" lvl="0" marL="342900" marR="0" rtl="0" algn="l">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Solution expired or incorrectly mixed</a:t>
            </a:r>
            <a:endParaRPr sz="1800">
              <a:latin typeface="Trebuchet MS"/>
              <a:ea typeface="Trebuchet MS"/>
              <a:cs typeface="Trebuchet MS"/>
              <a:sym typeface="Trebuchet MS"/>
            </a:endParaRPr>
          </a:p>
          <a:p>
            <a:pPr indent="-342900" lvl="0" marL="342900" marR="0" rtl="0" algn="l">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Time is not correct</a:t>
            </a:r>
            <a:endParaRPr sz="1800">
              <a:latin typeface="Trebuchet MS"/>
              <a:ea typeface="Trebuchet MS"/>
              <a:cs typeface="Trebuchet MS"/>
              <a:sym typeface="Trebuchet MS"/>
            </a:endParaRPr>
          </a:p>
          <a:p>
            <a:pPr indent="-342900" lvl="0" marL="342900" marR="0" rtl="0" algn="l">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Instruments not rinsed</a:t>
            </a:r>
            <a:endParaRPr sz="1800">
              <a:latin typeface="Trebuchet MS"/>
              <a:ea typeface="Trebuchet MS"/>
              <a:cs typeface="Trebuchet MS"/>
              <a:sym typeface="Trebuchet MS"/>
            </a:endParaRPr>
          </a:p>
          <a:p>
            <a:pPr indent="0" lvl="0" marL="0" rtl="0" algn="l">
              <a:lnSpc>
                <a:spcPct val="100000"/>
              </a:lnSpc>
              <a:spcBef>
                <a:spcPts val="0"/>
              </a:spcBef>
              <a:spcAft>
                <a:spcPts val="0"/>
              </a:spcAft>
              <a:buSzPts val="1400"/>
              <a:buNone/>
            </a:pPr>
            <a:r>
              <a:t/>
            </a:r>
            <a:endParaRPr/>
          </a:p>
        </p:txBody>
      </p:sp>
      <p:sp>
        <p:nvSpPr>
          <p:cNvPr id="1669" name="Google Shape;1669;p17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5" name="Shape 1675"/>
        <p:cNvGrpSpPr/>
        <p:nvPr/>
      </p:nvGrpSpPr>
      <p:grpSpPr>
        <a:xfrm>
          <a:off x="0" y="0"/>
          <a:ext cx="0" cy="0"/>
          <a:chOff x="0" y="0"/>
          <a:chExt cx="0" cy="0"/>
        </a:xfrm>
      </p:grpSpPr>
      <p:sp>
        <p:nvSpPr>
          <p:cNvPr id="1676" name="Google Shape;1676;p1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77" name="Google Shape;1677;p1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2" name="Shape 1682"/>
        <p:cNvGrpSpPr/>
        <p:nvPr/>
      </p:nvGrpSpPr>
      <p:grpSpPr>
        <a:xfrm>
          <a:off x="0" y="0"/>
          <a:ext cx="0" cy="0"/>
          <a:chOff x="0" y="0"/>
          <a:chExt cx="0" cy="0"/>
        </a:xfrm>
      </p:grpSpPr>
      <p:sp>
        <p:nvSpPr>
          <p:cNvPr id="1683" name="Google Shape;1683;p17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4" name="Google Shape;1684;p17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1" lang="en-US" sz="1800">
                <a:latin typeface="Calibri"/>
                <a:ea typeface="Calibri"/>
                <a:cs typeface="Calibri"/>
                <a:sym typeface="Calibri"/>
              </a:rPr>
              <a:t>Say: </a:t>
            </a:r>
            <a:r>
              <a:rPr lang="en-US" sz="1800">
                <a:latin typeface="Calibri"/>
                <a:ea typeface="Calibri"/>
                <a:cs typeface="Calibri"/>
                <a:sym typeface="Calibri"/>
              </a:rPr>
              <a:t>It is very important to autoclave the instruments properly to avoid damaging them.</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685" name="Google Shape;1685;p17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430" name="Google Shape;430;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0" name="Shape 1690"/>
        <p:cNvGrpSpPr/>
        <p:nvPr/>
      </p:nvGrpSpPr>
      <p:grpSpPr>
        <a:xfrm>
          <a:off x="0" y="0"/>
          <a:ext cx="0" cy="0"/>
          <a:chOff x="0" y="0"/>
          <a:chExt cx="0" cy="0"/>
        </a:xfrm>
      </p:grpSpPr>
      <p:sp>
        <p:nvSpPr>
          <p:cNvPr id="1691" name="Google Shape;1691;p1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2" name="Google Shape;1692;p1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Ask:</a:t>
            </a:r>
            <a:r>
              <a:rPr lang="en-US" sz="1800">
                <a:latin typeface="Calibri"/>
                <a:ea typeface="Calibri"/>
                <a:cs typeface="Calibri"/>
                <a:sym typeface="Calibri"/>
              </a:rPr>
              <a:t> What mistakes can be made when steam autoclaving MVA instruments?</a:t>
            </a:r>
            <a:endParaRPr/>
          </a:p>
          <a:p>
            <a:pPr indent="0" lvl="0" marL="0" marR="0" rtl="0" algn="l">
              <a:lnSpc>
                <a:spcPct val="107000"/>
              </a:lnSpc>
              <a:spcBef>
                <a:spcPts val="800"/>
              </a:spcBef>
              <a:spcAft>
                <a:spcPts val="0"/>
              </a:spcAft>
              <a:buSzPts val="1400"/>
              <a:buNone/>
            </a:pPr>
            <a:r>
              <a:t/>
            </a:r>
            <a:endParaRPr sz="1800">
              <a:latin typeface="Calibri"/>
              <a:ea typeface="Calibri"/>
              <a:cs typeface="Calibri"/>
              <a:sym typeface="Calibri"/>
            </a:endParaRPr>
          </a:p>
          <a:p>
            <a:pPr indent="0" lvl="0" marL="0" marR="0" rtl="0" algn="l">
              <a:lnSpc>
                <a:spcPct val="107000"/>
              </a:lnSpc>
              <a:spcBef>
                <a:spcPts val="800"/>
              </a:spcBef>
              <a:spcAft>
                <a:spcPts val="0"/>
              </a:spcAft>
              <a:buSzPts val="1400"/>
              <a:buNone/>
            </a:pPr>
            <a:r>
              <a:rPr lang="en-US" sz="1800">
                <a:latin typeface="Calibri"/>
                <a:ea typeface="Calibri"/>
                <a:cs typeface="Calibri"/>
                <a:sym typeface="Calibri"/>
              </a:rPr>
              <a:t>Responses should include: </a:t>
            </a:r>
            <a:endParaRPr sz="1800">
              <a:latin typeface="Calibri"/>
              <a:ea typeface="Calibri"/>
              <a:cs typeface="Calibri"/>
              <a:sym typeface="Calibri"/>
            </a:endParaRPr>
          </a:p>
          <a:p>
            <a:pPr indent="-342900" lvl="0" marL="342900" marR="0" rtl="0" algn="l">
              <a:lnSpc>
                <a:spcPct val="100000"/>
              </a:lnSpc>
              <a:spcBef>
                <a:spcPts val="1140"/>
              </a:spcBef>
              <a:spcAft>
                <a:spcPts val="0"/>
              </a:spcAft>
              <a:buClr>
                <a:schemeClr val="dk1"/>
              </a:buClr>
              <a:buSzPts val="1800"/>
              <a:buFont typeface="Noto Sans Symbols"/>
              <a:buChar char="∙"/>
            </a:pPr>
            <a:r>
              <a:rPr lang="en-US" sz="1800">
                <a:latin typeface="Calibri"/>
                <a:ea typeface="Calibri"/>
                <a:cs typeface="Calibri"/>
                <a:sym typeface="Calibri"/>
              </a:rPr>
              <a:t>Temperature, pressure, or time is not correct</a:t>
            </a:r>
            <a:endParaRPr sz="1800">
              <a:latin typeface="Trebuchet MS"/>
              <a:ea typeface="Trebuchet MS"/>
              <a:cs typeface="Trebuchet MS"/>
              <a:sym typeface="Trebuchet MS"/>
            </a:endParaRPr>
          </a:p>
          <a:p>
            <a:pPr indent="-342900" lvl="0" marL="342900" marR="0" rtl="0" algn="l">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Autoclave is set on higher settings</a:t>
            </a:r>
            <a:endParaRPr sz="1800">
              <a:latin typeface="Trebuchet MS"/>
              <a:ea typeface="Trebuchet MS"/>
              <a:cs typeface="Trebuchet MS"/>
              <a:sym typeface="Trebuchet MS"/>
            </a:endParaRPr>
          </a:p>
          <a:p>
            <a:pPr indent="-342900" lvl="0" marL="342900" marR="0" rtl="0" algn="l">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Items are not wrapped or arranged properly for steam contact</a:t>
            </a:r>
            <a:endParaRPr sz="1800">
              <a:latin typeface="Trebuchet MS"/>
              <a:ea typeface="Trebuchet MS"/>
              <a:cs typeface="Trebuchet MS"/>
              <a:sym typeface="Trebuchet MS"/>
            </a:endParaRPr>
          </a:p>
          <a:p>
            <a:pPr indent="-342900" lvl="0" marL="342900" marR="0" rtl="0" algn="l">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Cannula opening obstructed</a:t>
            </a:r>
            <a:endParaRPr sz="1800">
              <a:latin typeface="Trebuchet MS"/>
              <a:ea typeface="Trebuchet MS"/>
              <a:cs typeface="Trebuchet MS"/>
              <a:sym typeface="Trebuchet MS"/>
            </a:endParaRPr>
          </a:p>
          <a:p>
            <a:pPr indent="-342900" lvl="0" marL="342900" marR="0" rtl="0" algn="l">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Instrument is not properly disassembled</a:t>
            </a:r>
            <a:endParaRPr sz="1800">
              <a:latin typeface="Trebuchet MS"/>
              <a:ea typeface="Trebuchet MS"/>
              <a:cs typeface="Trebuchet MS"/>
              <a:sym typeface="Trebuchet MS"/>
            </a:endParaRPr>
          </a:p>
          <a:p>
            <a:pPr indent="0" lvl="0" marL="0" rtl="0" algn="l">
              <a:lnSpc>
                <a:spcPct val="100000"/>
              </a:lnSpc>
              <a:spcBef>
                <a:spcPts val="0"/>
              </a:spcBef>
              <a:spcAft>
                <a:spcPts val="0"/>
              </a:spcAft>
              <a:buSzPts val="1400"/>
              <a:buNone/>
            </a:pPr>
            <a:r>
              <a:t/>
            </a:r>
            <a:endParaRPr/>
          </a:p>
        </p:txBody>
      </p:sp>
      <p:sp>
        <p:nvSpPr>
          <p:cNvPr id="1693" name="Google Shape;1693;p1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8" name="Shape 1698"/>
        <p:cNvGrpSpPr/>
        <p:nvPr/>
      </p:nvGrpSpPr>
      <p:grpSpPr>
        <a:xfrm>
          <a:off x="0" y="0"/>
          <a:ext cx="0" cy="0"/>
          <a:chOff x="0" y="0"/>
          <a:chExt cx="0" cy="0"/>
        </a:xfrm>
      </p:grpSpPr>
      <p:sp>
        <p:nvSpPr>
          <p:cNvPr id="1699" name="Google Shape;1699;p1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00" name="Google Shape;1700;p1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4" name="Shape 1704"/>
        <p:cNvGrpSpPr/>
        <p:nvPr/>
      </p:nvGrpSpPr>
      <p:grpSpPr>
        <a:xfrm>
          <a:off x="0" y="0"/>
          <a:ext cx="0" cy="0"/>
          <a:chOff x="0" y="0"/>
          <a:chExt cx="0" cy="0"/>
        </a:xfrm>
      </p:grpSpPr>
      <p:sp>
        <p:nvSpPr>
          <p:cNvPr id="1705" name="Google Shape;1705;p1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6" name="Google Shape;1706;p1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1" lang="en-US" sz="1800">
                <a:latin typeface="Calibri"/>
                <a:ea typeface="Calibri"/>
                <a:cs typeface="Calibri"/>
                <a:sym typeface="Calibri"/>
              </a:rPr>
              <a:t>Say:</a:t>
            </a:r>
            <a:r>
              <a:rPr lang="en-US" sz="1800">
                <a:latin typeface="Calibri"/>
                <a:ea typeface="Calibri"/>
                <a:cs typeface="Calibri"/>
                <a:sym typeface="Calibri"/>
              </a:rPr>
              <a:t> After the instrument has been processed, it has to be reassembled (including lubrication). Test the vacuum before use or storage.</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707" name="Google Shape;1707;p18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2" name="Shape 1712"/>
        <p:cNvGrpSpPr/>
        <p:nvPr/>
      </p:nvGrpSpPr>
      <p:grpSpPr>
        <a:xfrm>
          <a:off x="0" y="0"/>
          <a:ext cx="0" cy="0"/>
          <a:chOff x="0" y="0"/>
          <a:chExt cx="0" cy="0"/>
        </a:xfrm>
      </p:grpSpPr>
      <p:sp>
        <p:nvSpPr>
          <p:cNvPr id="1713" name="Google Shape;1713;p1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4" name="Google Shape;1714;p1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1" lang="en-US" sz="1800">
                <a:latin typeface="Calibri"/>
                <a:ea typeface="Calibri"/>
                <a:cs typeface="Calibri"/>
                <a:sym typeface="Calibri"/>
              </a:rPr>
              <a:t>Show</a:t>
            </a:r>
            <a:r>
              <a:rPr lang="en-US" sz="1800">
                <a:latin typeface="Calibri"/>
                <a:ea typeface="Calibri"/>
                <a:cs typeface="Calibri"/>
                <a:sym typeface="Calibri"/>
              </a:rPr>
              <a:t> the instructional video </a:t>
            </a:r>
            <a:r>
              <a:rPr i="1" lang="en-US" sz="1800">
                <a:latin typeface="Calibri"/>
                <a:ea typeface="Calibri"/>
                <a:cs typeface="Calibri"/>
                <a:sym typeface="Calibri"/>
              </a:rPr>
              <a:t>Manual Vacuum Aspiration Technique Using the Ipas MVA Plus Aspirator and Ipas EasyGrip Cannulae</a:t>
            </a:r>
            <a:r>
              <a:rPr lang="en-US" sz="1800">
                <a:latin typeface="Calibri"/>
                <a:ea typeface="Calibri"/>
                <a:cs typeface="Calibri"/>
                <a:sym typeface="Calibri"/>
              </a:rPr>
              <a:t> (8 minutes) and then discuss each step of the procedure. </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715" name="Google Shape;1715;p18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9" name="Shape 1719"/>
        <p:cNvGrpSpPr/>
        <p:nvPr/>
      </p:nvGrpSpPr>
      <p:grpSpPr>
        <a:xfrm>
          <a:off x="0" y="0"/>
          <a:ext cx="0" cy="0"/>
          <a:chOff x="0" y="0"/>
          <a:chExt cx="0" cy="0"/>
        </a:xfrm>
      </p:grpSpPr>
      <p:sp>
        <p:nvSpPr>
          <p:cNvPr id="1720" name="Google Shape;1720;p1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1" name="Google Shape;1721;p18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1" lang="en-US" sz="1800">
                <a:latin typeface="Calibri"/>
                <a:ea typeface="Calibri"/>
                <a:cs typeface="Calibri"/>
                <a:sym typeface="Calibri"/>
              </a:rPr>
              <a:t>Say:</a:t>
            </a:r>
            <a:r>
              <a:rPr lang="en-US" sz="1800">
                <a:latin typeface="Calibri"/>
                <a:ea typeface="Calibri"/>
                <a:cs typeface="Calibri"/>
                <a:sym typeface="Calibri"/>
              </a:rPr>
              <a:t> These are the general steps for the MVA procedure. The exact sequence will vary slightly based on local circumstances.</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722" name="Google Shape;1722;p18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7" name="Shape 1727"/>
        <p:cNvGrpSpPr/>
        <p:nvPr/>
      </p:nvGrpSpPr>
      <p:grpSpPr>
        <a:xfrm>
          <a:off x="0" y="0"/>
          <a:ext cx="0" cy="0"/>
          <a:chOff x="0" y="0"/>
          <a:chExt cx="0" cy="0"/>
        </a:xfrm>
      </p:grpSpPr>
      <p:sp>
        <p:nvSpPr>
          <p:cNvPr id="1728" name="Google Shape;1728;p1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9" name="Google Shape;1729;p1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730" name="Google Shape;1730;p18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5" name="Shape 1735"/>
        <p:cNvGrpSpPr/>
        <p:nvPr/>
      </p:nvGrpSpPr>
      <p:grpSpPr>
        <a:xfrm>
          <a:off x="0" y="0"/>
          <a:ext cx="0" cy="0"/>
          <a:chOff x="0" y="0"/>
          <a:chExt cx="0" cy="0"/>
        </a:xfrm>
      </p:grpSpPr>
      <p:sp>
        <p:nvSpPr>
          <p:cNvPr id="1736" name="Google Shape;1736;p1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7" name="Google Shape;1737;p1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1" lang="en-US" sz="1800">
                <a:latin typeface="Calibri"/>
                <a:ea typeface="Calibri"/>
                <a:cs typeface="Calibri"/>
                <a:sym typeface="Calibri"/>
              </a:rPr>
              <a:t>Say:</a:t>
            </a:r>
            <a:r>
              <a:rPr lang="en-US" sz="1800">
                <a:latin typeface="Calibri"/>
                <a:ea typeface="Calibri"/>
                <a:cs typeface="Calibri"/>
                <a:sym typeface="Calibri"/>
              </a:rPr>
              <a:t> You will want to have more than one aspirator available in case of technical problems or copious products of conception. Ensure that all necessary equipment and supplies are available.</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738" name="Google Shape;1738;p1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3" name="Shape 1743"/>
        <p:cNvGrpSpPr/>
        <p:nvPr/>
      </p:nvGrpSpPr>
      <p:grpSpPr>
        <a:xfrm>
          <a:off x="0" y="0"/>
          <a:ext cx="0" cy="0"/>
          <a:chOff x="0" y="0"/>
          <a:chExt cx="0" cy="0"/>
        </a:xfrm>
      </p:grpSpPr>
      <p:sp>
        <p:nvSpPr>
          <p:cNvPr id="1744" name="Google Shape;1744;p1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5" name="Google Shape;1745;p18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46" name="Google Shape;1746;p18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1" name="Shape 1751"/>
        <p:cNvGrpSpPr/>
        <p:nvPr/>
      </p:nvGrpSpPr>
      <p:grpSpPr>
        <a:xfrm>
          <a:off x="0" y="0"/>
          <a:ext cx="0" cy="0"/>
          <a:chOff x="0" y="0"/>
          <a:chExt cx="0" cy="0"/>
        </a:xfrm>
      </p:grpSpPr>
      <p:sp>
        <p:nvSpPr>
          <p:cNvPr id="1752" name="Google Shape;1752;p1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53" name="Google Shape;1753;p1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8" name="Shape 1758"/>
        <p:cNvGrpSpPr/>
        <p:nvPr/>
      </p:nvGrpSpPr>
      <p:grpSpPr>
        <a:xfrm>
          <a:off x="0" y="0"/>
          <a:ext cx="0" cy="0"/>
          <a:chOff x="0" y="0"/>
          <a:chExt cx="0" cy="0"/>
        </a:xfrm>
      </p:grpSpPr>
      <p:sp>
        <p:nvSpPr>
          <p:cNvPr id="1759" name="Google Shape;1759;p1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0" name="Google Shape;1760;p1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1" lang="en-US" sz="1800">
                <a:latin typeface="Calibri"/>
                <a:ea typeface="Calibri"/>
                <a:cs typeface="Calibri"/>
                <a:sym typeface="Calibri"/>
              </a:rPr>
              <a:t>Say:</a:t>
            </a:r>
            <a:r>
              <a:rPr lang="en-US" sz="1800">
                <a:latin typeface="Calibri"/>
                <a:ea typeface="Calibri"/>
                <a:cs typeface="Calibri"/>
                <a:sym typeface="Calibri"/>
              </a:rPr>
              <a:t> Research has shown that routinely providing antibiotics to women undergoing MVA reduces infection.</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761" name="Google Shape;1761;p18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8" name="Google Shape;438;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6" name="Shape 1766"/>
        <p:cNvGrpSpPr/>
        <p:nvPr/>
      </p:nvGrpSpPr>
      <p:grpSpPr>
        <a:xfrm>
          <a:off x="0" y="0"/>
          <a:ext cx="0" cy="0"/>
          <a:chOff x="0" y="0"/>
          <a:chExt cx="0" cy="0"/>
        </a:xfrm>
      </p:grpSpPr>
      <p:sp>
        <p:nvSpPr>
          <p:cNvPr id="1767" name="Google Shape;1767;p19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68" name="Google Shape;1768;p1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3" name="Shape 1773"/>
        <p:cNvGrpSpPr/>
        <p:nvPr/>
      </p:nvGrpSpPr>
      <p:grpSpPr>
        <a:xfrm>
          <a:off x="0" y="0"/>
          <a:ext cx="0" cy="0"/>
          <a:chOff x="0" y="0"/>
          <a:chExt cx="0" cy="0"/>
        </a:xfrm>
      </p:grpSpPr>
      <p:sp>
        <p:nvSpPr>
          <p:cNvPr id="1774" name="Google Shape;1774;p1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5" name="Google Shape;1775;p1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97000"/>
              </a:lnSpc>
              <a:spcBef>
                <a:spcPts val="0"/>
              </a:spcBef>
              <a:spcAft>
                <a:spcPts val="0"/>
              </a:spcAft>
              <a:buSzPts val="1400"/>
              <a:buNone/>
            </a:pPr>
            <a:r>
              <a:rPr b="1" lang="en-US" sz="935">
                <a:latin typeface="Calibri"/>
                <a:ea typeface="Calibri"/>
                <a:cs typeface="Calibri"/>
                <a:sym typeface="Calibri"/>
              </a:rPr>
              <a:t>Say:</a:t>
            </a:r>
            <a:r>
              <a:rPr lang="en-US" sz="935">
                <a:latin typeface="Calibri"/>
                <a:ea typeface="Calibri"/>
                <a:cs typeface="Calibri"/>
                <a:sym typeface="Calibri"/>
              </a:rPr>
              <a:t> The woman should empty her bladder before she gets on the table because a full bladder makes the pelvic exam difficult to perform.</a:t>
            </a:r>
            <a:endParaRPr sz="935">
              <a:latin typeface="Calibri"/>
              <a:ea typeface="Calibri"/>
              <a:cs typeface="Calibri"/>
              <a:sym typeface="Calibri"/>
            </a:endParaRPr>
          </a:p>
          <a:p>
            <a:pPr indent="0" lvl="0" marL="0" marR="0" rtl="0" algn="l">
              <a:lnSpc>
                <a:spcPct val="97000"/>
              </a:lnSpc>
              <a:spcBef>
                <a:spcPts val="800"/>
              </a:spcBef>
              <a:spcAft>
                <a:spcPts val="0"/>
              </a:spcAft>
              <a:buSzPts val="1400"/>
              <a:buNone/>
            </a:pPr>
            <a:r>
              <a:t/>
            </a:r>
            <a:endParaRPr b="1" sz="935">
              <a:latin typeface="Calibri"/>
              <a:ea typeface="Calibri"/>
              <a:cs typeface="Calibri"/>
              <a:sym typeface="Calibri"/>
            </a:endParaRPr>
          </a:p>
          <a:p>
            <a:pPr indent="0" lvl="0" marL="0" marR="0" rtl="0" algn="l">
              <a:lnSpc>
                <a:spcPct val="97000"/>
              </a:lnSpc>
              <a:spcBef>
                <a:spcPts val="800"/>
              </a:spcBef>
              <a:spcAft>
                <a:spcPts val="0"/>
              </a:spcAft>
              <a:buSzPts val="1400"/>
              <a:buNone/>
            </a:pPr>
            <a:r>
              <a:rPr b="1" lang="en-US" sz="935">
                <a:latin typeface="Calibri"/>
                <a:ea typeface="Calibri"/>
                <a:cs typeface="Calibri"/>
                <a:sym typeface="Calibri"/>
              </a:rPr>
              <a:t>Ask:</a:t>
            </a:r>
            <a:r>
              <a:rPr lang="en-US" sz="935">
                <a:latin typeface="Calibri"/>
                <a:ea typeface="Calibri"/>
                <a:cs typeface="Calibri"/>
                <a:sym typeface="Calibri"/>
              </a:rPr>
              <a:t> Why conduct a bimanual exam now?</a:t>
            </a:r>
            <a:endParaRPr sz="935">
              <a:latin typeface="Calibri"/>
              <a:ea typeface="Calibri"/>
              <a:cs typeface="Calibri"/>
              <a:sym typeface="Calibri"/>
            </a:endParaRPr>
          </a:p>
          <a:p>
            <a:pPr indent="-342900" lvl="0" marL="342900" marR="0" rtl="0" algn="l">
              <a:lnSpc>
                <a:spcPct val="90000"/>
              </a:lnSpc>
              <a:spcBef>
                <a:spcPts val="1140"/>
              </a:spcBef>
              <a:spcAft>
                <a:spcPts val="0"/>
              </a:spcAft>
              <a:buClr>
                <a:schemeClr val="dk1"/>
              </a:buClr>
              <a:buSzPts val="935"/>
              <a:buFont typeface="Noto Sans Symbols"/>
              <a:buChar char="∙"/>
            </a:pPr>
            <a:r>
              <a:rPr lang="en-US" sz="935">
                <a:latin typeface="Calibri"/>
                <a:ea typeface="Calibri"/>
                <a:cs typeface="Calibri"/>
                <a:sym typeface="Calibri"/>
              </a:rPr>
              <a:t>To confirm previous findings regarding the size and position of the uterus.</a:t>
            </a:r>
            <a:endParaRPr sz="935">
              <a:latin typeface="Trebuchet MS"/>
              <a:ea typeface="Trebuchet MS"/>
              <a:cs typeface="Trebuchet MS"/>
              <a:sym typeface="Trebuchet MS"/>
            </a:endParaRPr>
          </a:p>
          <a:p>
            <a:pPr indent="0" lvl="0" marL="0" marR="0" rtl="0" algn="l">
              <a:lnSpc>
                <a:spcPct val="97000"/>
              </a:lnSpc>
              <a:spcBef>
                <a:spcPts val="0"/>
              </a:spcBef>
              <a:spcAft>
                <a:spcPts val="0"/>
              </a:spcAft>
              <a:buSzPts val="1400"/>
              <a:buNone/>
            </a:pPr>
            <a:r>
              <a:rPr lang="en-US" sz="935">
                <a:latin typeface="Calibri"/>
                <a:ea typeface="Calibri"/>
                <a:cs typeface="Calibri"/>
                <a:sym typeface="Calibri"/>
              </a:rPr>
              <a:t> </a:t>
            </a:r>
            <a:endParaRPr sz="935">
              <a:latin typeface="Calibri"/>
              <a:ea typeface="Calibri"/>
              <a:cs typeface="Calibri"/>
              <a:sym typeface="Calibri"/>
            </a:endParaRPr>
          </a:p>
          <a:p>
            <a:pPr indent="0" lvl="0" marL="0" marR="0" rtl="0" algn="l">
              <a:lnSpc>
                <a:spcPct val="97000"/>
              </a:lnSpc>
              <a:spcBef>
                <a:spcPts val="800"/>
              </a:spcBef>
              <a:spcAft>
                <a:spcPts val="0"/>
              </a:spcAft>
              <a:buSzPts val="1400"/>
              <a:buNone/>
            </a:pPr>
            <a:r>
              <a:rPr b="1" lang="en-US" sz="935">
                <a:latin typeface="Calibri"/>
                <a:ea typeface="Calibri"/>
                <a:cs typeface="Calibri"/>
                <a:sym typeface="Calibri"/>
              </a:rPr>
              <a:t>Say/Ask:</a:t>
            </a:r>
            <a:r>
              <a:rPr lang="en-US" sz="935">
                <a:latin typeface="Calibri"/>
                <a:ea typeface="Calibri"/>
                <a:cs typeface="Calibri"/>
                <a:sym typeface="Calibri"/>
              </a:rPr>
              <a:t> It may be helpful to take a few minutes to reassure the woman before the procedure. Why might this be important in crisis settings?</a:t>
            </a:r>
            <a:endParaRPr sz="935">
              <a:latin typeface="Calibri"/>
              <a:ea typeface="Calibri"/>
              <a:cs typeface="Calibri"/>
              <a:sym typeface="Calibri"/>
            </a:endParaRPr>
          </a:p>
          <a:p>
            <a:pPr indent="-342900" lvl="0" marL="342900" marR="0" rtl="0" algn="l">
              <a:lnSpc>
                <a:spcPct val="90000"/>
              </a:lnSpc>
              <a:spcBef>
                <a:spcPts val="1140"/>
              </a:spcBef>
              <a:spcAft>
                <a:spcPts val="0"/>
              </a:spcAft>
              <a:buClr>
                <a:schemeClr val="dk1"/>
              </a:buClr>
              <a:buSzPts val="935"/>
              <a:buFont typeface="Noto Sans Symbols"/>
              <a:buChar char="∙"/>
            </a:pPr>
            <a:r>
              <a:rPr lang="en-US" sz="935">
                <a:latin typeface="Calibri"/>
                <a:ea typeface="Calibri"/>
                <a:cs typeface="Calibri"/>
                <a:sym typeface="Calibri"/>
              </a:rPr>
              <a:t>In many cases women have been subjected to harsh living conditions, and emotional and possibly physical trauma.</a:t>
            </a:r>
            <a:endParaRPr sz="935">
              <a:latin typeface="Trebuchet MS"/>
              <a:ea typeface="Trebuchet MS"/>
              <a:cs typeface="Trebuchet MS"/>
              <a:sym typeface="Trebuchet MS"/>
            </a:endParaRPr>
          </a:p>
          <a:p>
            <a:pPr indent="0" lvl="0" marL="0" marR="0" rtl="0" algn="l">
              <a:lnSpc>
                <a:spcPct val="97000"/>
              </a:lnSpc>
              <a:spcBef>
                <a:spcPts val="0"/>
              </a:spcBef>
              <a:spcAft>
                <a:spcPts val="0"/>
              </a:spcAft>
              <a:buSzPts val="1400"/>
              <a:buNone/>
            </a:pPr>
            <a:r>
              <a:rPr lang="en-US" sz="935">
                <a:latin typeface="Calibri"/>
                <a:ea typeface="Calibri"/>
                <a:cs typeface="Calibri"/>
                <a:sym typeface="Calibri"/>
              </a:rPr>
              <a:t> </a:t>
            </a:r>
            <a:endParaRPr sz="935">
              <a:latin typeface="Calibri"/>
              <a:ea typeface="Calibri"/>
              <a:cs typeface="Calibri"/>
              <a:sym typeface="Calibri"/>
            </a:endParaRPr>
          </a:p>
          <a:p>
            <a:pPr indent="0" lvl="0" marL="0" marR="0" rtl="0" algn="l">
              <a:lnSpc>
                <a:spcPct val="97000"/>
              </a:lnSpc>
              <a:spcBef>
                <a:spcPts val="800"/>
              </a:spcBef>
              <a:spcAft>
                <a:spcPts val="0"/>
              </a:spcAft>
              <a:buSzPts val="1400"/>
              <a:buNone/>
            </a:pPr>
            <a:r>
              <a:rPr b="1" lang="en-US" sz="935">
                <a:latin typeface="Calibri"/>
                <a:ea typeface="Calibri"/>
                <a:cs typeface="Calibri"/>
                <a:sym typeface="Calibri"/>
              </a:rPr>
              <a:t>Ask: </a:t>
            </a:r>
            <a:r>
              <a:rPr lang="en-US" sz="935">
                <a:latin typeface="Calibri"/>
                <a:ea typeface="Calibri"/>
                <a:cs typeface="Calibri"/>
                <a:sym typeface="Calibri"/>
              </a:rPr>
              <a:t>What are some ways you can provide comfort to a woman throughout the procedure?</a:t>
            </a:r>
            <a:endParaRPr sz="935">
              <a:latin typeface="Calibri"/>
              <a:ea typeface="Calibri"/>
              <a:cs typeface="Calibri"/>
              <a:sym typeface="Calibri"/>
            </a:endParaRPr>
          </a:p>
          <a:p>
            <a:pPr indent="-342900" lvl="0" marL="342900" marR="0" rtl="0" algn="l">
              <a:lnSpc>
                <a:spcPct val="90000"/>
              </a:lnSpc>
              <a:spcBef>
                <a:spcPts val="1140"/>
              </a:spcBef>
              <a:spcAft>
                <a:spcPts val="0"/>
              </a:spcAft>
              <a:buClr>
                <a:schemeClr val="dk1"/>
              </a:buClr>
              <a:buSzPts val="935"/>
              <a:buFont typeface="Noto Sans Symbols"/>
              <a:buChar char="∙"/>
            </a:pPr>
            <a:r>
              <a:rPr lang="en-US" sz="935">
                <a:latin typeface="Calibri"/>
                <a:ea typeface="Calibri"/>
                <a:cs typeface="Calibri"/>
                <a:sym typeface="Calibri"/>
              </a:rPr>
              <a:t>Every woman is different. Before beginning it may be helpful to brainstorm with the woman about ways that might help bring her comfort during the procedure. Some possibilities might include:</a:t>
            </a:r>
            <a:endParaRPr sz="935">
              <a:latin typeface="Trebuchet MS"/>
              <a:ea typeface="Trebuchet MS"/>
              <a:cs typeface="Trebuchet MS"/>
              <a:sym typeface="Trebuchet MS"/>
            </a:endParaRPr>
          </a:p>
          <a:p>
            <a:pPr indent="-285750" lvl="1" marL="742950" marR="0" rtl="0" algn="l">
              <a:lnSpc>
                <a:spcPct val="90000"/>
              </a:lnSpc>
              <a:spcBef>
                <a:spcPts val="340"/>
              </a:spcBef>
              <a:spcAft>
                <a:spcPts val="0"/>
              </a:spcAft>
              <a:buClr>
                <a:schemeClr val="dk1"/>
              </a:buClr>
              <a:buSzPts val="935"/>
              <a:buFont typeface="Courier New"/>
              <a:buChar char="o"/>
            </a:pPr>
            <a:r>
              <a:rPr lang="en-US" sz="935">
                <a:latin typeface="Calibri"/>
                <a:ea typeface="Calibri"/>
                <a:cs typeface="Calibri"/>
                <a:sym typeface="Calibri"/>
              </a:rPr>
              <a:t>Assign a nurse, counselor, or the woman’s loved one to talk with her through the procedure, offering comforting words of reassurance and encouragement.</a:t>
            </a:r>
            <a:endParaRPr sz="935">
              <a:latin typeface="Trebuchet MS"/>
              <a:ea typeface="Trebuchet MS"/>
              <a:cs typeface="Trebuchet MS"/>
              <a:sym typeface="Trebuchet MS"/>
            </a:endParaRPr>
          </a:p>
          <a:p>
            <a:pPr indent="-285750" lvl="1" marL="742950" marR="0" rtl="0" algn="l">
              <a:lnSpc>
                <a:spcPct val="90000"/>
              </a:lnSpc>
              <a:spcBef>
                <a:spcPts val="340"/>
              </a:spcBef>
              <a:spcAft>
                <a:spcPts val="0"/>
              </a:spcAft>
              <a:buClr>
                <a:schemeClr val="dk1"/>
              </a:buClr>
              <a:buSzPts val="935"/>
              <a:buFont typeface="Courier New"/>
              <a:buChar char="o"/>
            </a:pPr>
            <a:r>
              <a:rPr lang="en-US" sz="935">
                <a:latin typeface="Calibri"/>
                <a:ea typeface="Calibri"/>
                <a:cs typeface="Calibri"/>
                <a:sym typeface="Calibri"/>
              </a:rPr>
              <a:t>Assign a nurse, counselor, or the woman’s loved one to help the woman through some guided imagery exercises, picturing a favorite place, home, or just a pretty sunset.</a:t>
            </a:r>
            <a:endParaRPr sz="935">
              <a:latin typeface="Trebuchet MS"/>
              <a:ea typeface="Trebuchet MS"/>
              <a:cs typeface="Trebuchet MS"/>
              <a:sym typeface="Trebuchet MS"/>
            </a:endParaRPr>
          </a:p>
          <a:p>
            <a:pPr indent="-285750" lvl="1" marL="742950" marR="0" rtl="0" algn="l">
              <a:lnSpc>
                <a:spcPct val="90000"/>
              </a:lnSpc>
              <a:spcBef>
                <a:spcPts val="340"/>
              </a:spcBef>
              <a:spcAft>
                <a:spcPts val="0"/>
              </a:spcAft>
              <a:buClr>
                <a:schemeClr val="dk1"/>
              </a:buClr>
              <a:buSzPts val="935"/>
              <a:buFont typeface="Courier New"/>
              <a:buChar char="o"/>
            </a:pPr>
            <a:r>
              <a:rPr lang="en-US" sz="935">
                <a:latin typeface="Calibri"/>
                <a:ea typeface="Calibri"/>
                <a:cs typeface="Calibri"/>
                <a:sym typeface="Calibri"/>
              </a:rPr>
              <a:t>Offer some distraction tactics to take her mind off the procedure. Ask her to think about a happy place, a happier time, work before living in the crisis setting, loved ones, holidays.</a:t>
            </a:r>
            <a:endParaRPr sz="935">
              <a:latin typeface="Trebuchet MS"/>
              <a:ea typeface="Trebuchet MS"/>
              <a:cs typeface="Trebuchet MS"/>
              <a:sym typeface="Trebuchet MS"/>
            </a:endParaRPr>
          </a:p>
          <a:p>
            <a:pPr indent="-285750" lvl="1" marL="742950" marR="0" rtl="0" algn="l">
              <a:lnSpc>
                <a:spcPct val="90000"/>
              </a:lnSpc>
              <a:spcBef>
                <a:spcPts val="340"/>
              </a:spcBef>
              <a:spcAft>
                <a:spcPts val="0"/>
              </a:spcAft>
              <a:buClr>
                <a:schemeClr val="dk1"/>
              </a:buClr>
              <a:buSzPts val="935"/>
              <a:buFont typeface="Courier New"/>
              <a:buChar char="o"/>
            </a:pPr>
            <a:r>
              <a:rPr lang="en-US" sz="935">
                <a:latin typeface="Calibri"/>
                <a:ea typeface="Calibri"/>
                <a:cs typeface="Calibri"/>
                <a:sym typeface="Calibri"/>
              </a:rPr>
              <a:t>Offer comfort through holding her hand, patting her shoulder.</a:t>
            </a:r>
            <a:endParaRPr sz="935">
              <a:latin typeface="Trebuchet MS"/>
              <a:ea typeface="Trebuchet MS"/>
              <a:cs typeface="Trebuchet MS"/>
              <a:sym typeface="Trebuchet MS"/>
            </a:endParaRPr>
          </a:p>
          <a:p>
            <a:pPr indent="-285750" lvl="1" marL="742950" marR="0" rtl="0" algn="l">
              <a:lnSpc>
                <a:spcPct val="90000"/>
              </a:lnSpc>
              <a:spcBef>
                <a:spcPts val="340"/>
              </a:spcBef>
              <a:spcAft>
                <a:spcPts val="0"/>
              </a:spcAft>
              <a:buClr>
                <a:schemeClr val="dk1"/>
              </a:buClr>
              <a:buSzPts val="935"/>
              <a:buFont typeface="Courier New"/>
              <a:buChar char="o"/>
            </a:pPr>
            <a:r>
              <a:rPr lang="en-US" sz="935">
                <a:latin typeface="Calibri"/>
                <a:ea typeface="Calibri"/>
                <a:cs typeface="Calibri"/>
                <a:sym typeface="Calibri"/>
              </a:rPr>
              <a:t>Play music that she enjoys.</a:t>
            </a:r>
            <a:endParaRPr sz="935">
              <a:latin typeface="Trebuchet MS"/>
              <a:ea typeface="Trebuchet MS"/>
              <a:cs typeface="Trebuchet MS"/>
              <a:sym typeface="Trebuchet MS"/>
            </a:endParaRPr>
          </a:p>
          <a:p>
            <a:pPr indent="0" lvl="0" marL="0" rtl="0" algn="l">
              <a:lnSpc>
                <a:spcPct val="90000"/>
              </a:lnSpc>
              <a:spcBef>
                <a:spcPts val="0"/>
              </a:spcBef>
              <a:spcAft>
                <a:spcPts val="0"/>
              </a:spcAft>
              <a:buSzPts val="1400"/>
              <a:buNone/>
            </a:pPr>
            <a:r>
              <a:t/>
            </a:r>
            <a:endParaRPr sz="1020"/>
          </a:p>
        </p:txBody>
      </p:sp>
      <p:sp>
        <p:nvSpPr>
          <p:cNvPr id="1776" name="Google Shape;1776;p19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1" name="Shape 1781"/>
        <p:cNvGrpSpPr/>
        <p:nvPr/>
      </p:nvGrpSpPr>
      <p:grpSpPr>
        <a:xfrm>
          <a:off x="0" y="0"/>
          <a:ext cx="0" cy="0"/>
          <a:chOff x="0" y="0"/>
          <a:chExt cx="0" cy="0"/>
        </a:xfrm>
      </p:grpSpPr>
      <p:sp>
        <p:nvSpPr>
          <p:cNvPr id="1782" name="Google Shape;1782;p1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83" name="Google Shape;1783;p1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8" name="Shape 1788"/>
        <p:cNvGrpSpPr/>
        <p:nvPr/>
      </p:nvGrpSpPr>
      <p:grpSpPr>
        <a:xfrm>
          <a:off x="0" y="0"/>
          <a:ext cx="0" cy="0"/>
          <a:chOff x="0" y="0"/>
          <a:chExt cx="0" cy="0"/>
        </a:xfrm>
      </p:grpSpPr>
      <p:sp>
        <p:nvSpPr>
          <p:cNvPr id="1789" name="Google Shape;1789;p1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0" name="Google Shape;1790;p19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Ask:</a:t>
            </a:r>
            <a:r>
              <a:rPr lang="en-US" sz="1800">
                <a:latin typeface="Calibri"/>
                <a:ea typeface="Calibri"/>
                <a:cs typeface="Calibri"/>
                <a:sym typeface="Calibri"/>
              </a:rPr>
              <a:t> What is the No-Touch Technique?</a:t>
            </a:r>
            <a:endParaRPr sz="1800">
              <a:latin typeface="Calibri"/>
              <a:ea typeface="Calibri"/>
              <a:cs typeface="Calibri"/>
              <a:sym typeface="Calibri"/>
            </a:endParaRPr>
          </a:p>
          <a:p>
            <a:pPr indent="-342900" lvl="0" marL="342900" marR="0" rtl="0" algn="l">
              <a:lnSpc>
                <a:spcPct val="100000"/>
              </a:lnSpc>
              <a:spcBef>
                <a:spcPts val="1140"/>
              </a:spcBef>
              <a:spcAft>
                <a:spcPts val="0"/>
              </a:spcAft>
              <a:buClr>
                <a:schemeClr val="dk1"/>
              </a:buClr>
              <a:buSzPts val="1800"/>
              <a:buFont typeface="Noto Sans Symbols"/>
              <a:buChar char="∙"/>
            </a:pPr>
            <a:r>
              <a:rPr lang="en-US" sz="1800">
                <a:latin typeface="Calibri"/>
                <a:ea typeface="Calibri"/>
                <a:cs typeface="Calibri"/>
                <a:sym typeface="Calibri"/>
              </a:rPr>
              <a:t>Handling instruments so that the part that will enter the sterile uterus does not touch any other surface, including gloved fingertips or vaginal walls.</a:t>
            </a:r>
            <a:endParaRPr sz="1800">
              <a:latin typeface="Trebuchet MS"/>
              <a:ea typeface="Trebuchet MS"/>
              <a:cs typeface="Trebuchet MS"/>
              <a:sym typeface="Trebuchet MS"/>
            </a:endParaRPr>
          </a:p>
          <a:p>
            <a:pPr indent="0" lvl="0" marL="0" marR="0" rtl="0" algn="l">
              <a:lnSpc>
                <a:spcPct val="107000"/>
              </a:lnSpc>
              <a:spcBef>
                <a:spcPts val="0"/>
              </a:spcBef>
              <a:spcAft>
                <a:spcPts val="0"/>
              </a:spcAft>
              <a:buSzPts val="1400"/>
              <a:buNone/>
            </a:pPr>
            <a:r>
              <a:rPr lang="en-US" sz="1800">
                <a:latin typeface="Calibri"/>
                <a:ea typeface="Calibri"/>
                <a:cs typeface="Calibri"/>
                <a:sym typeface="Calibri"/>
              </a:rPr>
              <a:t> </a:t>
            </a:r>
            <a:endParaRPr sz="1800">
              <a:latin typeface="Calibri"/>
              <a:ea typeface="Calibri"/>
              <a:cs typeface="Calibri"/>
              <a:sym typeface="Calibri"/>
            </a:endParaRPr>
          </a:p>
          <a:p>
            <a:pPr indent="0" lvl="0" marL="0" marR="0" rtl="0" algn="l">
              <a:lnSpc>
                <a:spcPct val="107000"/>
              </a:lnSpc>
              <a:spcBef>
                <a:spcPts val="800"/>
              </a:spcBef>
              <a:spcAft>
                <a:spcPts val="0"/>
              </a:spcAft>
              <a:buSzPts val="1400"/>
              <a:buNone/>
            </a:pPr>
            <a:r>
              <a:rPr b="1" lang="en-US" sz="1800">
                <a:latin typeface="Calibri"/>
                <a:ea typeface="Calibri"/>
                <a:cs typeface="Calibri"/>
                <a:sym typeface="Calibri"/>
              </a:rPr>
              <a:t>Emphasize</a:t>
            </a:r>
            <a:r>
              <a:rPr lang="en-US" sz="1800">
                <a:latin typeface="Calibri"/>
                <a:ea typeface="Calibri"/>
                <a:cs typeface="Calibri"/>
                <a:sym typeface="Calibri"/>
              </a:rPr>
              <a:t> that the No-Touch Technique is important because infection can start when vaginal or other flora is introduced into the uterus during the procedure. The No-Touch Technique must be used throughout the procedure.</a:t>
            </a:r>
            <a:endParaRPr sz="1800">
              <a:latin typeface="Calibri"/>
              <a:ea typeface="Calibri"/>
              <a:cs typeface="Calibri"/>
              <a:sym typeface="Calibri"/>
            </a:endParaRPr>
          </a:p>
          <a:p>
            <a:pPr indent="0" lvl="0" marL="0" marR="0" rtl="0" algn="l">
              <a:lnSpc>
                <a:spcPct val="107000"/>
              </a:lnSpc>
              <a:spcBef>
                <a:spcPts val="800"/>
              </a:spcBef>
              <a:spcAft>
                <a:spcPts val="0"/>
              </a:spcAft>
              <a:buSzPts val="1400"/>
              <a:buNone/>
            </a:pPr>
            <a:r>
              <a:t/>
            </a:r>
            <a:endParaRPr b="1" sz="1800">
              <a:latin typeface="Calibri"/>
              <a:ea typeface="Calibri"/>
              <a:cs typeface="Calibri"/>
              <a:sym typeface="Calibri"/>
            </a:endParaRPr>
          </a:p>
          <a:p>
            <a:pPr indent="0" lvl="0" marL="0" marR="0" rtl="0" algn="l">
              <a:lnSpc>
                <a:spcPct val="107000"/>
              </a:lnSpc>
              <a:spcBef>
                <a:spcPts val="800"/>
              </a:spcBef>
              <a:spcAft>
                <a:spcPts val="0"/>
              </a:spcAft>
              <a:buSzPts val="1400"/>
              <a:buNone/>
            </a:pPr>
            <a:r>
              <a:rPr b="1" lang="en-US" sz="1800">
                <a:latin typeface="Calibri"/>
                <a:ea typeface="Calibri"/>
                <a:cs typeface="Calibri"/>
                <a:sym typeface="Calibri"/>
              </a:rPr>
              <a:t>Ask:</a:t>
            </a:r>
            <a:r>
              <a:rPr lang="en-US" sz="1800">
                <a:latin typeface="Calibri"/>
                <a:ea typeface="Calibri"/>
                <a:cs typeface="Calibri"/>
                <a:sym typeface="Calibri"/>
              </a:rPr>
              <a:t> Why is the cervical antiseptic prep important?</a:t>
            </a:r>
            <a:endParaRPr sz="1800">
              <a:latin typeface="Calibri"/>
              <a:ea typeface="Calibri"/>
              <a:cs typeface="Calibri"/>
              <a:sym typeface="Calibri"/>
            </a:endParaRPr>
          </a:p>
          <a:p>
            <a:pPr indent="-342900" lvl="0" marL="342900" marR="0" rtl="0" algn="l">
              <a:lnSpc>
                <a:spcPct val="100000"/>
              </a:lnSpc>
              <a:spcBef>
                <a:spcPts val="1140"/>
              </a:spcBef>
              <a:spcAft>
                <a:spcPts val="0"/>
              </a:spcAft>
              <a:buClr>
                <a:schemeClr val="dk1"/>
              </a:buClr>
              <a:buSzPts val="1800"/>
              <a:buFont typeface="Noto Sans Symbols"/>
              <a:buChar char="∙"/>
            </a:pPr>
            <a:r>
              <a:rPr lang="en-US" sz="1800">
                <a:latin typeface="Calibri"/>
                <a:ea typeface="Calibri"/>
                <a:cs typeface="Calibri"/>
                <a:sym typeface="Calibri"/>
              </a:rPr>
              <a:t>During the procedure, microorganisms in and around the vagina are very often transferred through the os into the uterus, or by the block needle to deep cervical tissue, where they can cause infection.</a:t>
            </a:r>
            <a:endParaRPr sz="1800">
              <a:latin typeface="Trebuchet MS"/>
              <a:ea typeface="Trebuchet MS"/>
              <a:cs typeface="Trebuchet MS"/>
              <a:sym typeface="Trebuchet MS"/>
            </a:endParaRPr>
          </a:p>
          <a:p>
            <a:pPr indent="0" lvl="0" marL="457200" marR="0" rtl="0" algn="l">
              <a:lnSpc>
                <a:spcPct val="100000"/>
              </a:lnSpc>
              <a:spcBef>
                <a:spcPts val="340"/>
              </a:spcBef>
              <a:spcAft>
                <a:spcPts val="0"/>
              </a:spcAft>
              <a:buSzPts val="1400"/>
              <a:buNone/>
            </a:pPr>
            <a:r>
              <a:rPr lang="en-US" sz="1800">
                <a:latin typeface="Calibri"/>
                <a:ea typeface="Calibri"/>
                <a:cs typeface="Calibri"/>
                <a:sym typeface="Calibri"/>
              </a:rPr>
              <a:t> </a:t>
            </a:r>
            <a:endParaRPr sz="1800">
              <a:latin typeface="Trebuchet MS"/>
              <a:ea typeface="Trebuchet MS"/>
              <a:cs typeface="Trebuchet MS"/>
              <a:sym typeface="Trebuchet MS"/>
            </a:endParaRPr>
          </a:p>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Ask:</a:t>
            </a:r>
            <a:r>
              <a:rPr lang="en-US" sz="1800">
                <a:latin typeface="Calibri"/>
                <a:ea typeface="Calibri"/>
                <a:cs typeface="Calibri"/>
                <a:sym typeface="Calibri"/>
              </a:rPr>
              <a:t> Why not retrace with the sponges?</a:t>
            </a:r>
            <a:endParaRPr sz="1800">
              <a:latin typeface="Calibri"/>
              <a:ea typeface="Calibri"/>
              <a:cs typeface="Calibri"/>
              <a:sym typeface="Calibri"/>
            </a:endParaRPr>
          </a:p>
          <a:p>
            <a:pPr indent="-342900" lvl="0" marL="342900" marR="0" rtl="0" algn="l">
              <a:lnSpc>
                <a:spcPct val="100000"/>
              </a:lnSpc>
              <a:spcBef>
                <a:spcPts val="1140"/>
              </a:spcBef>
              <a:spcAft>
                <a:spcPts val="0"/>
              </a:spcAft>
              <a:buClr>
                <a:schemeClr val="dk1"/>
              </a:buClr>
              <a:buSzPts val="1800"/>
              <a:buFont typeface="Noto Sans Symbols"/>
              <a:buChar char="∙"/>
            </a:pPr>
            <a:r>
              <a:rPr lang="en-US" sz="1800">
                <a:latin typeface="Calibri"/>
                <a:ea typeface="Calibri"/>
                <a:cs typeface="Calibri"/>
                <a:sym typeface="Calibri"/>
              </a:rPr>
              <a:t>Retracing with the sponge can cause contamination by carrying microorganisms from unswabbed areas onto already-cleaned areas.</a:t>
            </a:r>
            <a:endParaRPr sz="1800">
              <a:latin typeface="Trebuchet MS"/>
              <a:ea typeface="Trebuchet MS"/>
              <a:cs typeface="Trebuchet MS"/>
              <a:sym typeface="Trebuchet MS"/>
            </a:endParaRPr>
          </a:p>
          <a:p>
            <a:pPr indent="0" lvl="0" marL="0" marR="0" rtl="0" algn="l">
              <a:lnSpc>
                <a:spcPct val="107000"/>
              </a:lnSpc>
              <a:spcBef>
                <a:spcPts val="0"/>
              </a:spcBef>
              <a:spcAft>
                <a:spcPts val="0"/>
              </a:spcAft>
              <a:buSzPts val="1400"/>
              <a:buNone/>
            </a:pPr>
            <a:r>
              <a:rPr lang="en-US" sz="1800">
                <a:latin typeface="Calibri"/>
                <a:ea typeface="Calibri"/>
                <a:cs typeface="Calibri"/>
                <a:sym typeface="Calibri"/>
              </a:rPr>
              <a:t> </a:t>
            </a:r>
            <a:endParaRPr sz="1800">
              <a:latin typeface="Calibri"/>
              <a:ea typeface="Calibri"/>
              <a:cs typeface="Calibri"/>
              <a:sym typeface="Calibri"/>
            </a:endParaRPr>
          </a:p>
        </p:txBody>
      </p:sp>
      <p:sp>
        <p:nvSpPr>
          <p:cNvPr id="1791" name="Google Shape;1791;p19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6" name="Shape 1796"/>
        <p:cNvGrpSpPr/>
        <p:nvPr/>
      </p:nvGrpSpPr>
      <p:grpSpPr>
        <a:xfrm>
          <a:off x="0" y="0"/>
          <a:ext cx="0" cy="0"/>
          <a:chOff x="0" y="0"/>
          <a:chExt cx="0" cy="0"/>
        </a:xfrm>
      </p:grpSpPr>
      <p:sp>
        <p:nvSpPr>
          <p:cNvPr id="1797" name="Google Shape;1797;p1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8" name="Google Shape;1798;p1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Say:</a:t>
            </a:r>
            <a:r>
              <a:rPr lang="en-US" sz="1800">
                <a:latin typeface="Calibri"/>
                <a:ea typeface="Calibri"/>
                <a:cs typeface="Calibri"/>
                <a:sym typeface="Calibri"/>
              </a:rPr>
              <a:t> Most women experience pain when the cannula is inserted through the os, as well as when the os contracts after the evacuation. Since paracervical block aids in preventing pain and is unlikely to cause harm, it is recommended that it be administered to all women needing uterine evacuation. </a:t>
            </a:r>
            <a:endParaRPr sz="1800">
              <a:latin typeface="Calibri"/>
              <a:ea typeface="Calibri"/>
              <a:cs typeface="Calibri"/>
              <a:sym typeface="Calibri"/>
            </a:endParaRPr>
          </a:p>
          <a:p>
            <a:pPr indent="0" lvl="0" marL="0" marR="0" rtl="0" algn="l">
              <a:lnSpc>
                <a:spcPct val="107000"/>
              </a:lnSpc>
              <a:spcBef>
                <a:spcPts val="800"/>
              </a:spcBef>
              <a:spcAft>
                <a:spcPts val="0"/>
              </a:spcAft>
              <a:buSzPts val="1400"/>
              <a:buNone/>
            </a:pPr>
            <a:r>
              <a:t/>
            </a:r>
            <a:endParaRPr sz="1800">
              <a:latin typeface="Calibri"/>
              <a:ea typeface="Calibri"/>
              <a:cs typeface="Calibri"/>
              <a:sym typeface="Calibri"/>
            </a:endParaRPr>
          </a:p>
          <a:p>
            <a:pPr indent="0" lvl="0" marL="0" marR="0" rtl="0" algn="l">
              <a:lnSpc>
                <a:spcPct val="107000"/>
              </a:lnSpc>
              <a:spcBef>
                <a:spcPts val="800"/>
              </a:spcBef>
              <a:spcAft>
                <a:spcPts val="0"/>
              </a:spcAft>
              <a:buSzPts val="1400"/>
              <a:buNone/>
            </a:pPr>
            <a:r>
              <a:rPr lang="en-US" sz="1800">
                <a:latin typeface="Calibri"/>
                <a:ea typeface="Calibri"/>
                <a:cs typeface="Calibri"/>
                <a:sym typeface="Calibri"/>
              </a:rPr>
              <a:t>Paracervical block is safe and easy to do and may be done by midlevel providers. It is important to aspirate before injecting to be sure the needle is not in a vessel, which can cause very serious problems. </a:t>
            </a:r>
            <a:endParaRPr sz="1800">
              <a:latin typeface="Calibri"/>
              <a:ea typeface="Calibri"/>
              <a:cs typeface="Calibri"/>
              <a:sym typeface="Calibri"/>
            </a:endParaRPr>
          </a:p>
          <a:p>
            <a:pPr indent="0" lvl="0" marL="0" marR="0" rtl="0" algn="l">
              <a:lnSpc>
                <a:spcPct val="100000"/>
              </a:lnSpc>
              <a:spcBef>
                <a:spcPts val="116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799" name="Google Shape;1799;p1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4" name="Shape 1804"/>
        <p:cNvGrpSpPr/>
        <p:nvPr/>
      </p:nvGrpSpPr>
      <p:grpSpPr>
        <a:xfrm>
          <a:off x="0" y="0"/>
          <a:ext cx="0" cy="0"/>
          <a:chOff x="0" y="0"/>
          <a:chExt cx="0" cy="0"/>
        </a:xfrm>
      </p:grpSpPr>
      <p:sp>
        <p:nvSpPr>
          <p:cNvPr id="1805" name="Google Shape;1805;p19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06" name="Google Shape;1806;p1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1" name="Shape 1811"/>
        <p:cNvGrpSpPr/>
        <p:nvPr/>
      </p:nvGrpSpPr>
      <p:grpSpPr>
        <a:xfrm>
          <a:off x="0" y="0"/>
          <a:ext cx="0" cy="0"/>
          <a:chOff x="0" y="0"/>
          <a:chExt cx="0" cy="0"/>
        </a:xfrm>
      </p:grpSpPr>
      <p:sp>
        <p:nvSpPr>
          <p:cNvPr id="1812" name="Google Shape;1812;p1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13" name="Google Shape;1813;p1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8" name="Shape 1818"/>
        <p:cNvGrpSpPr/>
        <p:nvPr/>
      </p:nvGrpSpPr>
      <p:grpSpPr>
        <a:xfrm>
          <a:off x="0" y="0"/>
          <a:ext cx="0" cy="0"/>
          <a:chOff x="0" y="0"/>
          <a:chExt cx="0" cy="0"/>
        </a:xfrm>
      </p:grpSpPr>
      <p:sp>
        <p:nvSpPr>
          <p:cNvPr id="1819" name="Google Shape;1819;p1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0" name="Google Shape;1820;p1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Say:</a:t>
            </a:r>
            <a:r>
              <a:rPr lang="en-US" sz="1800">
                <a:latin typeface="Calibri"/>
                <a:ea typeface="Calibri"/>
                <a:cs typeface="Calibri"/>
                <a:sym typeface="Calibri"/>
              </a:rPr>
              <a:t> Using gentle operative technique is important during dilatation to avoid creating a false passage, cervical tear, or perforation, especially as cervical tissue will be softened with pregnancy.</a:t>
            </a:r>
            <a:endParaRPr sz="1800">
              <a:latin typeface="Calibri"/>
              <a:ea typeface="Calibri"/>
              <a:cs typeface="Calibri"/>
              <a:sym typeface="Calibri"/>
            </a:endParaRPr>
          </a:p>
          <a:p>
            <a:pPr indent="0" lvl="0" marL="0" rtl="0" algn="l">
              <a:lnSpc>
                <a:spcPct val="100000"/>
              </a:lnSpc>
              <a:spcBef>
                <a:spcPts val="800"/>
              </a:spcBef>
              <a:spcAft>
                <a:spcPts val="0"/>
              </a:spcAft>
              <a:buSzPts val="1400"/>
              <a:buNone/>
            </a:pPr>
            <a:r>
              <a:t/>
            </a:r>
            <a:endParaRPr/>
          </a:p>
        </p:txBody>
      </p:sp>
      <p:sp>
        <p:nvSpPr>
          <p:cNvPr id="1821" name="Google Shape;1821;p19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6" name="Shape 1826"/>
        <p:cNvGrpSpPr/>
        <p:nvPr/>
      </p:nvGrpSpPr>
      <p:grpSpPr>
        <a:xfrm>
          <a:off x="0" y="0"/>
          <a:ext cx="0" cy="0"/>
          <a:chOff x="0" y="0"/>
          <a:chExt cx="0" cy="0"/>
        </a:xfrm>
      </p:grpSpPr>
      <p:sp>
        <p:nvSpPr>
          <p:cNvPr id="1827" name="Google Shape;1827;p19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28" name="Google Shape;1828;p1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3" name="Shape 1833"/>
        <p:cNvGrpSpPr/>
        <p:nvPr/>
      </p:nvGrpSpPr>
      <p:grpSpPr>
        <a:xfrm>
          <a:off x="0" y="0"/>
          <a:ext cx="0" cy="0"/>
          <a:chOff x="0" y="0"/>
          <a:chExt cx="0" cy="0"/>
        </a:xfrm>
      </p:grpSpPr>
      <p:sp>
        <p:nvSpPr>
          <p:cNvPr id="1834" name="Google Shape;1834;p1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5" name="Google Shape;1835;p1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Say:</a:t>
            </a:r>
            <a:r>
              <a:rPr lang="en-US" sz="1800">
                <a:latin typeface="Calibri"/>
                <a:ea typeface="Calibri"/>
                <a:cs typeface="Calibri"/>
                <a:sym typeface="Calibri"/>
              </a:rPr>
              <a:t> A cervical tear can occur if the cervical traction is too strong. A uterine perforation can occur if the cannula is inserted too far through the os.</a:t>
            </a:r>
            <a:endParaRPr sz="1800">
              <a:latin typeface="Calibri"/>
              <a:ea typeface="Calibri"/>
              <a:cs typeface="Calibri"/>
              <a:sym typeface="Calibri"/>
            </a:endParaRPr>
          </a:p>
          <a:p>
            <a:pPr indent="0" lvl="0" marL="0" rtl="0" algn="l">
              <a:lnSpc>
                <a:spcPct val="100000"/>
              </a:lnSpc>
              <a:spcBef>
                <a:spcPts val="800"/>
              </a:spcBef>
              <a:spcAft>
                <a:spcPts val="0"/>
              </a:spcAft>
              <a:buSzPts val="1400"/>
              <a:buNone/>
            </a:pPr>
            <a:r>
              <a:t/>
            </a:r>
            <a:endParaRPr/>
          </a:p>
        </p:txBody>
      </p:sp>
      <p:sp>
        <p:nvSpPr>
          <p:cNvPr id="1836" name="Google Shape;1836;p1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306" name="Google Shape;306;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5" name="Google Shape;445;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1" name="Shape 1841"/>
        <p:cNvGrpSpPr/>
        <p:nvPr/>
      </p:nvGrpSpPr>
      <p:grpSpPr>
        <a:xfrm>
          <a:off x="0" y="0"/>
          <a:ext cx="0" cy="0"/>
          <a:chOff x="0" y="0"/>
          <a:chExt cx="0" cy="0"/>
        </a:xfrm>
      </p:grpSpPr>
      <p:sp>
        <p:nvSpPr>
          <p:cNvPr id="1842" name="Google Shape;1842;p20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43" name="Google Shape;1843;p2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8" name="Shape 1848"/>
        <p:cNvGrpSpPr/>
        <p:nvPr/>
      </p:nvGrpSpPr>
      <p:grpSpPr>
        <a:xfrm>
          <a:off x="0" y="0"/>
          <a:ext cx="0" cy="0"/>
          <a:chOff x="0" y="0"/>
          <a:chExt cx="0" cy="0"/>
        </a:xfrm>
      </p:grpSpPr>
      <p:sp>
        <p:nvSpPr>
          <p:cNvPr id="1849" name="Google Shape;1849;p2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0" name="Google Shape;1850;p20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Say:</a:t>
            </a:r>
            <a:r>
              <a:rPr lang="en-US" sz="1800">
                <a:latin typeface="Calibri"/>
                <a:ea typeface="Calibri"/>
                <a:cs typeface="Calibri"/>
                <a:sym typeface="Calibri"/>
              </a:rPr>
              <a:t> Remain alert to signs that may indicate perforation throughout the procedure and stop suction immediately if they appear.</a:t>
            </a:r>
            <a:endParaRPr sz="1800">
              <a:latin typeface="Calibri"/>
              <a:ea typeface="Calibri"/>
              <a:cs typeface="Calibri"/>
              <a:sym typeface="Calibri"/>
            </a:endParaRPr>
          </a:p>
          <a:p>
            <a:pPr indent="0" lvl="0" marL="0" rtl="0" algn="l">
              <a:lnSpc>
                <a:spcPct val="100000"/>
              </a:lnSpc>
              <a:spcBef>
                <a:spcPts val="800"/>
              </a:spcBef>
              <a:spcAft>
                <a:spcPts val="0"/>
              </a:spcAft>
              <a:buSzPts val="1400"/>
              <a:buNone/>
            </a:pPr>
            <a:r>
              <a:t/>
            </a:r>
            <a:endParaRPr/>
          </a:p>
        </p:txBody>
      </p:sp>
      <p:sp>
        <p:nvSpPr>
          <p:cNvPr id="1851" name="Google Shape;1851;p20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6" name="Shape 1856"/>
        <p:cNvGrpSpPr/>
        <p:nvPr/>
      </p:nvGrpSpPr>
      <p:grpSpPr>
        <a:xfrm>
          <a:off x="0" y="0"/>
          <a:ext cx="0" cy="0"/>
          <a:chOff x="0" y="0"/>
          <a:chExt cx="0" cy="0"/>
        </a:xfrm>
      </p:grpSpPr>
      <p:sp>
        <p:nvSpPr>
          <p:cNvPr id="1857" name="Google Shape;1857;p20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58" name="Google Shape;1858;p2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3" name="Shape 1863"/>
        <p:cNvGrpSpPr/>
        <p:nvPr/>
      </p:nvGrpSpPr>
      <p:grpSpPr>
        <a:xfrm>
          <a:off x="0" y="0"/>
          <a:ext cx="0" cy="0"/>
          <a:chOff x="0" y="0"/>
          <a:chExt cx="0" cy="0"/>
        </a:xfrm>
      </p:grpSpPr>
      <p:sp>
        <p:nvSpPr>
          <p:cNvPr id="1864" name="Google Shape;1864;p2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5" name="Google Shape;1865;p2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Ask:</a:t>
            </a:r>
            <a:r>
              <a:rPr lang="en-US" sz="1800">
                <a:latin typeface="Calibri"/>
                <a:ea typeface="Calibri"/>
                <a:cs typeface="Calibri"/>
                <a:sym typeface="Calibri"/>
              </a:rPr>
              <a:t> Why should you not withdraw the cannula opening out beyond the external os?</a:t>
            </a:r>
            <a:endParaRPr sz="1800">
              <a:latin typeface="Calibri"/>
              <a:ea typeface="Calibri"/>
              <a:cs typeface="Calibri"/>
              <a:sym typeface="Calibri"/>
            </a:endParaRPr>
          </a:p>
          <a:p>
            <a:pPr indent="-342900" lvl="0" marL="342900" marR="0" rtl="0" algn="l">
              <a:lnSpc>
                <a:spcPct val="100000"/>
              </a:lnSpc>
              <a:spcBef>
                <a:spcPts val="1140"/>
              </a:spcBef>
              <a:spcAft>
                <a:spcPts val="0"/>
              </a:spcAft>
              <a:buClr>
                <a:schemeClr val="dk1"/>
              </a:buClr>
              <a:buSzPts val="1800"/>
              <a:buFont typeface="Noto Sans Symbols"/>
              <a:buChar char="∙"/>
            </a:pPr>
            <a:r>
              <a:rPr lang="en-US" sz="1800">
                <a:latin typeface="Calibri"/>
                <a:ea typeface="Calibri"/>
                <a:cs typeface="Calibri"/>
                <a:sym typeface="Calibri"/>
              </a:rPr>
              <a:t>Vacuum will be lost.</a:t>
            </a:r>
            <a:endParaRPr sz="1800">
              <a:latin typeface="Trebuchet MS"/>
              <a:ea typeface="Trebuchet MS"/>
              <a:cs typeface="Trebuchet MS"/>
              <a:sym typeface="Trebuchet MS"/>
            </a:endParaRPr>
          </a:p>
          <a:p>
            <a:pPr indent="0" lvl="0" marL="0" marR="0" rtl="0" algn="l">
              <a:lnSpc>
                <a:spcPct val="107000"/>
              </a:lnSpc>
              <a:spcBef>
                <a:spcPts val="0"/>
              </a:spcBef>
              <a:spcAft>
                <a:spcPts val="0"/>
              </a:spcAft>
              <a:buSzPts val="1400"/>
              <a:buNone/>
            </a:pPr>
            <a:r>
              <a:rPr lang="en-US" sz="1800">
                <a:latin typeface="Calibri"/>
                <a:ea typeface="Calibri"/>
                <a:cs typeface="Calibri"/>
                <a:sym typeface="Calibri"/>
              </a:rPr>
              <a:t> </a:t>
            </a:r>
            <a:endParaRPr sz="1800">
              <a:latin typeface="Calibri"/>
              <a:ea typeface="Calibri"/>
              <a:cs typeface="Calibri"/>
              <a:sym typeface="Calibri"/>
            </a:endParaRPr>
          </a:p>
          <a:p>
            <a:pPr indent="0" lvl="0" marL="0" marR="0" rtl="0" algn="l">
              <a:lnSpc>
                <a:spcPct val="107000"/>
              </a:lnSpc>
              <a:spcBef>
                <a:spcPts val="800"/>
              </a:spcBef>
              <a:spcAft>
                <a:spcPts val="0"/>
              </a:spcAft>
              <a:buSzPts val="1400"/>
              <a:buNone/>
            </a:pPr>
            <a:r>
              <a:rPr b="1" lang="en-US" sz="1800">
                <a:latin typeface="Calibri"/>
                <a:ea typeface="Calibri"/>
                <a:cs typeface="Calibri"/>
                <a:sym typeface="Calibri"/>
              </a:rPr>
              <a:t>Ask:</a:t>
            </a:r>
            <a:r>
              <a:rPr lang="en-US" sz="1800">
                <a:latin typeface="Calibri"/>
                <a:ea typeface="Calibri"/>
                <a:cs typeface="Calibri"/>
                <a:sym typeface="Calibri"/>
              </a:rPr>
              <a:t> Though it is necessary, what is the risk with using an “in and out” motion?</a:t>
            </a:r>
            <a:endParaRPr sz="1800">
              <a:latin typeface="Calibri"/>
              <a:ea typeface="Calibri"/>
              <a:cs typeface="Calibri"/>
              <a:sym typeface="Calibri"/>
            </a:endParaRPr>
          </a:p>
          <a:p>
            <a:pPr indent="-342900" lvl="0" marL="342900" marR="0" rtl="0" algn="l">
              <a:lnSpc>
                <a:spcPct val="100000"/>
              </a:lnSpc>
              <a:spcBef>
                <a:spcPts val="1140"/>
              </a:spcBef>
              <a:spcAft>
                <a:spcPts val="0"/>
              </a:spcAft>
              <a:buClr>
                <a:schemeClr val="dk1"/>
              </a:buClr>
              <a:buSzPts val="1800"/>
              <a:buFont typeface="Noto Sans Symbols"/>
              <a:buChar char="∙"/>
            </a:pPr>
            <a:r>
              <a:rPr lang="en-US" sz="1800">
                <a:latin typeface="Calibri"/>
                <a:ea typeface="Calibri"/>
                <a:cs typeface="Calibri"/>
                <a:sym typeface="Calibri"/>
              </a:rPr>
              <a:t>There is a risk of uterine perforation.</a:t>
            </a:r>
            <a:endParaRPr sz="1800">
              <a:latin typeface="Trebuchet MS"/>
              <a:ea typeface="Trebuchet MS"/>
              <a:cs typeface="Trebuchet MS"/>
              <a:sym typeface="Trebuchet MS"/>
            </a:endParaRPr>
          </a:p>
          <a:p>
            <a:pPr indent="0" lvl="0" marL="0" rtl="0" algn="l">
              <a:lnSpc>
                <a:spcPct val="100000"/>
              </a:lnSpc>
              <a:spcBef>
                <a:spcPts val="0"/>
              </a:spcBef>
              <a:spcAft>
                <a:spcPts val="0"/>
              </a:spcAft>
              <a:buSzPts val="1400"/>
              <a:buNone/>
            </a:pPr>
            <a:r>
              <a:t/>
            </a:r>
            <a:endParaRPr/>
          </a:p>
        </p:txBody>
      </p:sp>
      <p:sp>
        <p:nvSpPr>
          <p:cNvPr id="1866" name="Google Shape;1866;p20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1" name="Shape 1871"/>
        <p:cNvGrpSpPr/>
        <p:nvPr/>
      </p:nvGrpSpPr>
      <p:grpSpPr>
        <a:xfrm>
          <a:off x="0" y="0"/>
          <a:ext cx="0" cy="0"/>
          <a:chOff x="0" y="0"/>
          <a:chExt cx="0" cy="0"/>
        </a:xfrm>
      </p:grpSpPr>
      <p:sp>
        <p:nvSpPr>
          <p:cNvPr id="1872" name="Google Shape;1872;p20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73" name="Google Shape;1873;p2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8" name="Shape 1878"/>
        <p:cNvGrpSpPr/>
        <p:nvPr/>
      </p:nvGrpSpPr>
      <p:grpSpPr>
        <a:xfrm>
          <a:off x="0" y="0"/>
          <a:ext cx="0" cy="0"/>
          <a:chOff x="0" y="0"/>
          <a:chExt cx="0" cy="0"/>
        </a:xfrm>
      </p:grpSpPr>
      <p:sp>
        <p:nvSpPr>
          <p:cNvPr id="1879" name="Google Shape;1879;p20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80" name="Google Shape;1880;p2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5" name="Shape 1885"/>
        <p:cNvGrpSpPr/>
        <p:nvPr/>
      </p:nvGrpSpPr>
      <p:grpSpPr>
        <a:xfrm>
          <a:off x="0" y="0"/>
          <a:ext cx="0" cy="0"/>
          <a:chOff x="0" y="0"/>
          <a:chExt cx="0" cy="0"/>
        </a:xfrm>
      </p:grpSpPr>
      <p:sp>
        <p:nvSpPr>
          <p:cNvPr id="1886" name="Google Shape;1886;p20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87" name="Google Shape;1887;p2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2" name="Shape 1892"/>
        <p:cNvGrpSpPr/>
        <p:nvPr/>
      </p:nvGrpSpPr>
      <p:grpSpPr>
        <a:xfrm>
          <a:off x="0" y="0"/>
          <a:ext cx="0" cy="0"/>
          <a:chOff x="0" y="0"/>
          <a:chExt cx="0" cy="0"/>
        </a:xfrm>
      </p:grpSpPr>
      <p:sp>
        <p:nvSpPr>
          <p:cNvPr id="1893" name="Google Shape;1893;p20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94" name="Google Shape;1894;p2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9" name="Shape 1899"/>
        <p:cNvGrpSpPr/>
        <p:nvPr/>
      </p:nvGrpSpPr>
      <p:grpSpPr>
        <a:xfrm>
          <a:off x="0" y="0"/>
          <a:ext cx="0" cy="0"/>
          <a:chOff x="0" y="0"/>
          <a:chExt cx="0" cy="0"/>
        </a:xfrm>
      </p:grpSpPr>
      <p:sp>
        <p:nvSpPr>
          <p:cNvPr id="1900" name="Google Shape;1900;p2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01" name="Google Shape;1901;p2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6" name="Shape 1906"/>
        <p:cNvGrpSpPr/>
        <p:nvPr/>
      </p:nvGrpSpPr>
      <p:grpSpPr>
        <a:xfrm>
          <a:off x="0" y="0"/>
          <a:ext cx="0" cy="0"/>
          <a:chOff x="0" y="0"/>
          <a:chExt cx="0" cy="0"/>
        </a:xfrm>
      </p:grpSpPr>
      <p:sp>
        <p:nvSpPr>
          <p:cNvPr id="1907" name="Google Shape;1907;p20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08" name="Google Shape;1908;p2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Google Shape;45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3" name="Google Shape;453;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3" name="Shape 1913"/>
        <p:cNvGrpSpPr/>
        <p:nvPr/>
      </p:nvGrpSpPr>
      <p:grpSpPr>
        <a:xfrm>
          <a:off x="0" y="0"/>
          <a:ext cx="0" cy="0"/>
          <a:chOff x="0" y="0"/>
          <a:chExt cx="0" cy="0"/>
        </a:xfrm>
      </p:grpSpPr>
      <p:sp>
        <p:nvSpPr>
          <p:cNvPr id="1914" name="Google Shape;1914;p2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5" name="Google Shape;1915;p2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Say:</a:t>
            </a:r>
            <a:r>
              <a:rPr lang="en-US" sz="1800">
                <a:latin typeface="Calibri"/>
                <a:ea typeface="Calibri"/>
                <a:cs typeface="Calibri"/>
                <a:sym typeface="Calibri"/>
              </a:rPr>
              <a:t> If the visual inspection is not conclusive, the material should be strained, immersed in water or vinegar, and viewed with light from beneath. If indicated, a tissue specimen may also be sent to a pathology laboratory.</a:t>
            </a:r>
            <a:endParaRPr sz="1800">
              <a:latin typeface="Calibri"/>
              <a:ea typeface="Calibri"/>
              <a:cs typeface="Calibri"/>
              <a:sym typeface="Calibri"/>
            </a:endParaRPr>
          </a:p>
          <a:p>
            <a:pPr indent="0" lvl="0" marL="0" marR="0" rtl="0" algn="l">
              <a:lnSpc>
                <a:spcPct val="107000"/>
              </a:lnSpc>
              <a:spcBef>
                <a:spcPts val="800"/>
              </a:spcBef>
              <a:spcAft>
                <a:spcPts val="0"/>
              </a:spcAft>
              <a:buSzPts val="1400"/>
              <a:buNone/>
            </a:pPr>
            <a:r>
              <a:t/>
            </a:r>
            <a:endParaRPr b="1" sz="1800">
              <a:latin typeface="Calibri"/>
              <a:ea typeface="Calibri"/>
              <a:cs typeface="Calibri"/>
              <a:sym typeface="Calibri"/>
            </a:endParaRPr>
          </a:p>
          <a:p>
            <a:pPr indent="0" lvl="0" marL="0" marR="0" rtl="0" algn="l">
              <a:lnSpc>
                <a:spcPct val="107000"/>
              </a:lnSpc>
              <a:spcBef>
                <a:spcPts val="800"/>
              </a:spcBef>
              <a:spcAft>
                <a:spcPts val="0"/>
              </a:spcAft>
              <a:buSzPts val="1400"/>
              <a:buNone/>
            </a:pPr>
            <a:r>
              <a:rPr b="1" lang="en-US" sz="1800">
                <a:latin typeface="Calibri"/>
                <a:ea typeface="Calibri"/>
                <a:cs typeface="Calibri"/>
                <a:sym typeface="Calibri"/>
              </a:rPr>
              <a:t>Ask:</a:t>
            </a:r>
            <a:r>
              <a:rPr lang="en-US" sz="1800">
                <a:latin typeface="Calibri"/>
                <a:ea typeface="Calibri"/>
                <a:cs typeface="Calibri"/>
                <a:sym typeface="Calibri"/>
              </a:rPr>
              <a:t> What might it mean if the POC inspection shows less tissue than expected or tissue sample is inconclusive?</a:t>
            </a:r>
            <a:endParaRPr sz="1800">
              <a:latin typeface="Calibri"/>
              <a:ea typeface="Calibri"/>
              <a:cs typeface="Calibri"/>
              <a:sym typeface="Calibri"/>
            </a:endParaRPr>
          </a:p>
          <a:p>
            <a:pPr indent="0" lvl="0" marL="0" rtl="0" algn="l">
              <a:lnSpc>
                <a:spcPct val="100000"/>
              </a:lnSpc>
              <a:spcBef>
                <a:spcPts val="800"/>
              </a:spcBef>
              <a:spcAft>
                <a:spcPts val="0"/>
              </a:spcAft>
              <a:buSzPts val="1400"/>
              <a:buNone/>
            </a:pPr>
            <a:r>
              <a:t/>
            </a:r>
            <a:endParaRPr/>
          </a:p>
        </p:txBody>
      </p:sp>
      <p:sp>
        <p:nvSpPr>
          <p:cNvPr id="1916" name="Google Shape;1916;p2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1" name="Shape 1921"/>
        <p:cNvGrpSpPr/>
        <p:nvPr/>
      </p:nvGrpSpPr>
      <p:grpSpPr>
        <a:xfrm>
          <a:off x="0" y="0"/>
          <a:ext cx="0" cy="0"/>
          <a:chOff x="0" y="0"/>
          <a:chExt cx="0" cy="0"/>
        </a:xfrm>
      </p:grpSpPr>
      <p:sp>
        <p:nvSpPr>
          <p:cNvPr id="1922" name="Google Shape;1922;p2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23" name="Google Shape;1923;p2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8" name="Shape 1928"/>
        <p:cNvGrpSpPr/>
        <p:nvPr/>
      </p:nvGrpSpPr>
      <p:grpSpPr>
        <a:xfrm>
          <a:off x="0" y="0"/>
          <a:ext cx="0" cy="0"/>
          <a:chOff x="0" y="0"/>
          <a:chExt cx="0" cy="0"/>
        </a:xfrm>
      </p:grpSpPr>
      <p:sp>
        <p:nvSpPr>
          <p:cNvPr id="1929" name="Google Shape;1929;p2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0" name="Google Shape;1930;p2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Say:</a:t>
            </a:r>
            <a:r>
              <a:rPr lang="en-US" sz="1800">
                <a:latin typeface="Calibri"/>
                <a:ea typeface="Calibri"/>
                <a:cs typeface="Calibri"/>
                <a:sym typeface="Calibri"/>
              </a:rPr>
              <a:t> The MVA procedure is almost done if the exam of POC is satisfactory. In all cases, POC are handled as infectious material. If significant bleeding continues or other issues are identified, the provider should intervene as needed.</a:t>
            </a:r>
            <a:endParaRPr sz="1800">
              <a:latin typeface="Calibri"/>
              <a:ea typeface="Calibri"/>
              <a:cs typeface="Calibri"/>
              <a:sym typeface="Calibri"/>
            </a:endParaRPr>
          </a:p>
          <a:p>
            <a:pPr indent="0" lvl="0" marL="0" rtl="0" algn="l">
              <a:lnSpc>
                <a:spcPct val="100000"/>
              </a:lnSpc>
              <a:spcBef>
                <a:spcPts val="800"/>
              </a:spcBef>
              <a:spcAft>
                <a:spcPts val="0"/>
              </a:spcAft>
              <a:buSzPts val="1400"/>
              <a:buNone/>
            </a:pPr>
            <a:r>
              <a:t/>
            </a:r>
            <a:endParaRPr/>
          </a:p>
        </p:txBody>
      </p:sp>
      <p:sp>
        <p:nvSpPr>
          <p:cNvPr id="1931" name="Google Shape;1931;p2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6" name="Shape 1936"/>
        <p:cNvGrpSpPr/>
        <p:nvPr/>
      </p:nvGrpSpPr>
      <p:grpSpPr>
        <a:xfrm>
          <a:off x="0" y="0"/>
          <a:ext cx="0" cy="0"/>
          <a:chOff x="0" y="0"/>
          <a:chExt cx="0" cy="0"/>
        </a:xfrm>
      </p:grpSpPr>
      <p:sp>
        <p:nvSpPr>
          <p:cNvPr id="1937" name="Google Shape;1937;p2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8" name="Google Shape;1938;p2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Ask:</a:t>
            </a:r>
            <a:r>
              <a:rPr lang="en-US" sz="1800">
                <a:latin typeface="Calibri"/>
                <a:ea typeface="Calibri"/>
                <a:cs typeface="Calibri"/>
                <a:sym typeface="Calibri"/>
              </a:rPr>
              <a:t> What concurrent procedure might be done?</a:t>
            </a:r>
            <a:endParaRPr sz="1800">
              <a:latin typeface="Calibri"/>
              <a:ea typeface="Calibri"/>
              <a:cs typeface="Calibri"/>
              <a:sym typeface="Calibri"/>
            </a:endParaRPr>
          </a:p>
          <a:p>
            <a:pPr indent="-342900" lvl="0" marL="342900" marR="0" rtl="0" algn="l">
              <a:lnSpc>
                <a:spcPct val="100000"/>
              </a:lnSpc>
              <a:spcBef>
                <a:spcPts val="1140"/>
              </a:spcBef>
              <a:spcAft>
                <a:spcPts val="0"/>
              </a:spcAft>
              <a:buClr>
                <a:schemeClr val="dk1"/>
              </a:buClr>
              <a:buSzPts val="1800"/>
              <a:buFont typeface="Noto Sans Symbols"/>
              <a:buChar char="∙"/>
            </a:pPr>
            <a:r>
              <a:rPr lang="en-US" sz="1800">
                <a:latin typeface="Calibri"/>
                <a:ea typeface="Calibri"/>
                <a:cs typeface="Calibri"/>
                <a:sym typeface="Calibri"/>
              </a:rPr>
              <a:t>IUD insertion</a:t>
            </a:r>
            <a:endParaRPr sz="1800">
              <a:latin typeface="Trebuchet MS"/>
              <a:ea typeface="Trebuchet MS"/>
              <a:cs typeface="Trebuchet MS"/>
              <a:sym typeface="Trebuchet MS"/>
            </a:endParaRPr>
          </a:p>
          <a:p>
            <a:pPr indent="-342900" lvl="0" marL="342900" marR="0" rtl="0" algn="l">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Contraceptive implant insertion</a:t>
            </a:r>
            <a:endParaRPr sz="1800">
              <a:latin typeface="Trebuchet MS"/>
              <a:ea typeface="Trebuchet MS"/>
              <a:cs typeface="Trebuchet MS"/>
              <a:sym typeface="Trebuchet MS"/>
            </a:endParaRPr>
          </a:p>
          <a:p>
            <a:pPr indent="-342900" lvl="0" marL="342900" marR="0" rtl="0" algn="l">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Contraceptive injection and sterilization</a:t>
            </a:r>
            <a:endParaRPr sz="1800">
              <a:latin typeface="Trebuchet MS"/>
              <a:ea typeface="Trebuchet MS"/>
              <a:cs typeface="Trebuchet MS"/>
              <a:sym typeface="Trebuchet MS"/>
            </a:endParaRPr>
          </a:p>
          <a:p>
            <a:pPr indent="-342900" lvl="0" marL="342900" marR="0" rtl="0" algn="l">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Repair of cervical tear</a:t>
            </a:r>
            <a:endParaRPr sz="1800">
              <a:latin typeface="Trebuchet MS"/>
              <a:ea typeface="Trebuchet MS"/>
              <a:cs typeface="Trebuchet MS"/>
              <a:sym typeface="Trebuchet MS"/>
            </a:endParaRPr>
          </a:p>
          <a:p>
            <a:pPr indent="0" lvl="0" marL="0" rtl="0" algn="l">
              <a:lnSpc>
                <a:spcPct val="100000"/>
              </a:lnSpc>
              <a:spcBef>
                <a:spcPts val="0"/>
              </a:spcBef>
              <a:spcAft>
                <a:spcPts val="0"/>
              </a:spcAft>
              <a:buSzPts val="1400"/>
              <a:buNone/>
            </a:pPr>
            <a:r>
              <a:t/>
            </a:r>
            <a:endParaRPr/>
          </a:p>
        </p:txBody>
      </p:sp>
      <p:sp>
        <p:nvSpPr>
          <p:cNvPr id="1939" name="Google Shape;1939;p2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4" name="Shape 1944"/>
        <p:cNvGrpSpPr/>
        <p:nvPr/>
      </p:nvGrpSpPr>
      <p:grpSpPr>
        <a:xfrm>
          <a:off x="0" y="0"/>
          <a:ext cx="0" cy="0"/>
          <a:chOff x="0" y="0"/>
          <a:chExt cx="0" cy="0"/>
        </a:xfrm>
      </p:grpSpPr>
      <p:sp>
        <p:nvSpPr>
          <p:cNvPr id="1945" name="Google Shape;1945;p2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6" name="Google Shape;1946;p2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1" lang="en-US" sz="1800">
                <a:latin typeface="Calibri"/>
                <a:ea typeface="Calibri"/>
                <a:cs typeface="Calibri"/>
                <a:sym typeface="Calibri"/>
              </a:rPr>
              <a:t>Ask:</a:t>
            </a:r>
            <a:r>
              <a:rPr lang="en-US" sz="1800">
                <a:latin typeface="Calibri"/>
                <a:ea typeface="Calibri"/>
                <a:cs typeface="Calibri"/>
                <a:sym typeface="Calibri"/>
              </a:rPr>
              <a:t> What questions do you have about the steps for performing the uterine evacuation procedure before we proceed to a demonstration?</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947" name="Google Shape;1947;p2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2" name="Shape 1952"/>
        <p:cNvGrpSpPr/>
        <p:nvPr/>
      </p:nvGrpSpPr>
      <p:grpSpPr>
        <a:xfrm>
          <a:off x="0" y="0"/>
          <a:ext cx="0" cy="0"/>
          <a:chOff x="0" y="0"/>
          <a:chExt cx="0" cy="0"/>
        </a:xfrm>
      </p:grpSpPr>
      <p:sp>
        <p:nvSpPr>
          <p:cNvPr id="1953" name="Google Shape;1953;p2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4" name="Google Shape;1954;p2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See instructions in Facilitator’s Guide for more information. </a:t>
            </a:r>
            <a:endParaRPr/>
          </a:p>
        </p:txBody>
      </p:sp>
      <p:sp>
        <p:nvSpPr>
          <p:cNvPr id="1955" name="Google Shape;1955;p2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9" name="Shape 1959"/>
        <p:cNvGrpSpPr/>
        <p:nvPr/>
      </p:nvGrpSpPr>
      <p:grpSpPr>
        <a:xfrm>
          <a:off x="0" y="0"/>
          <a:ext cx="0" cy="0"/>
          <a:chOff x="0" y="0"/>
          <a:chExt cx="0" cy="0"/>
        </a:xfrm>
      </p:grpSpPr>
      <p:sp>
        <p:nvSpPr>
          <p:cNvPr id="1960" name="Google Shape;1960;p2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1" name="Google Shape;1961;p2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See instructions in Facilitator’s Guide for more information. </a:t>
            </a:r>
            <a:endParaRPr/>
          </a:p>
          <a:p>
            <a:pPr indent="0" lvl="0" marL="0" rtl="0" algn="l">
              <a:lnSpc>
                <a:spcPct val="100000"/>
              </a:lnSpc>
              <a:spcBef>
                <a:spcPts val="0"/>
              </a:spcBef>
              <a:spcAft>
                <a:spcPts val="0"/>
              </a:spcAft>
              <a:buSzPts val="1400"/>
              <a:buNone/>
            </a:pPr>
            <a:r>
              <a:t/>
            </a:r>
            <a:endParaRPr/>
          </a:p>
        </p:txBody>
      </p:sp>
      <p:sp>
        <p:nvSpPr>
          <p:cNvPr id="1962" name="Google Shape;1962;p2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6" name="Shape 1966"/>
        <p:cNvGrpSpPr/>
        <p:nvPr/>
      </p:nvGrpSpPr>
      <p:grpSpPr>
        <a:xfrm>
          <a:off x="0" y="0"/>
          <a:ext cx="0" cy="0"/>
          <a:chOff x="0" y="0"/>
          <a:chExt cx="0" cy="0"/>
        </a:xfrm>
      </p:grpSpPr>
      <p:sp>
        <p:nvSpPr>
          <p:cNvPr id="1967" name="Google Shape;1967;p2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8" name="Google Shape;1968;p2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1" lang="en-US" sz="1800">
                <a:latin typeface="Calibri"/>
                <a:ea typeface="Calibri"/>
                <a:cs typeface="Calibri"/>
                <a:sym typeface="Calibri"/>
              </a:rPr>
              <a:t>Ask:</a:t>
            </a:r>
            <a:r>
              <a:rPr lang="en-US" sz="1800">
                <a:latin typeface="Calibri"/>
                <a:ea typeface="Calibri"/>
                <a:cs typeface="Calibri"/>
                <a:sym typeface="Calibri"/>
              </a:rPr>
              <a:t> What do you do if the aspirator is full?</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969" name="Google Shape;1969;p2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4" name="Shape 1974"/>
        <p:cNvGrpSpPr/>
        <p:nvPr/>
      </p:nvGrpSpPr>
      <p:grpSpPr>
        <a:xfrm>
          <a:off x="0" y="0"/>
          <a:ext cx="0" cy="0"/>
          <a:chOff x="0" y="0"/>
          <a:chExt cx="0" cy="0"/>
        </a:xfrm>
      </p:grpSpPr>
      <p:sp>
        <p:nvSpPr>
          <p:cNvPr id="1975" name="Google Shape;1975;p2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6" name="Google Shape;1976;p2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1" lang="en-US" sz="1800">
                <a:latin typeface="Calibri"/>
                <a:ea typeface="Calibri"/>
                <a:cs typeface="Calibri"/>
                <a:sym typeface="Calibri"/>
              </a:rPr>
              <a:t>Say/ask: </a:t>
            </a:r>
            <a:r>
              <a:rPr lang="en-US" sz="1800">
                <a:latin typeface="Calibri"/>
                <a:ea typeface="Calibri"/>
                <a:cs typeface="Calibri"/>
                <a:sym typeface="Calibri"/>
              </a:rPr>
              <a:t>Many clinicians keep a second prepared aspirator on hand during the procedure and switch aspirators if one becomes full.</a:t>
            </a:r>
            <a:r>
              <a:rPr b="1" lang="en-US" sz="1800">
                <a:latin typeface="Calibri"/>
                <a:ea typeface="Calibri"/>
                <a:cs typeface="Calibri"/>
                <a:sym typeface="Calibri"/>
              </a:rPr>
              <a:t> </a:t>
            </a:r>
            <a:r>
              <a:rPr lang="en-US" sz="1800">
                <a:latin typeface="Calibri"/>
                <a:ea typeface="Calibri"/>
                <a:cs typeface="Calibri"/>
                <a:sym typeface="Calibri"/>
              </a:rPr>
              <a:t>What should be done if the cannula is accidentally withdrawn past the os?</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977" name="Google Shape;1977;p2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2" name="Shape 1982"/>
        <p:cNvGrpSpPr/>
        <p:nvPr/>
      </p:nvGrpSpPr>
      <p:grpSpPr>
        <a:xfrm>
          <a:off x="0" y="0"/>
          <a:ext cx="0" cy="0"/>
          <a:chOff x="0" y="0"/>
          <a:chExt cx="0" cy="0"/>
        </a:xfrm>
      </p:grpSpPr>
      <p:sp>
        <p:nvSpPr>
          <p:cNvPr id="1983" name="Google Shape;1983;p2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4" name="Google Shape;1984;p2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Ask </a:t>
            </a:r>
            <a:r>
              <a:rPr lang="en-US" sz="1800">
                <a:latin typeface="Calibri"/>
                <a:ea typeface="Calibri"/>
                <a:cs typeface="Calibri"/>
                <a:sym typeface="Calibri"/>
              </a:rPr>
              <a:t>for a volunteer to demonstrate these steps for the entire group.</a:t>
            </a:r>
            <a:endParaRPr sz="1800">
              <a:latin typeface="Calibri"/>
              <a:ea typeface="Calibri"/>
              <a:cs typeface="Calibri"/>
              <a:sym typeface="Calibri"/>
            </a:endParaRPr>
          </a:p>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Ask:</a:t>
            </a:r>
            <a:r>
              <a:rPr lang="en-US" sz="1800">
                <a:latin typeface="Calibri"/>
                <a:ea typeface="Calibri"/>
                <a:cs typeface="Calibri"/>
                <a:sym typeface="Calibri"/>
              </a:rPr>
              <a:t> What should be done if the cannula becomes clogged?</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985" name="Google Shape;1985;p2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9" name="Google Shape;459;p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0" name="Shape 1990"/>
        <p:cNvGrpSpPr/>
        <p:nvPr/>
      </p:nvGrpSpPr>
      <p:grpSpPr>
        <a:xfrm>
          <a:off x="0" y="0"/>
          <a:ext cx="0" cy="0"/>
          <a:chOff x="0" y="0"/>
          <a:chExt cx="0" cy="0"/>
        </a:xfrm>
      </p:grpSpPr>
      <p:sp>
        <p:nvSpPr>
          <p:cNvPr id="1991" name="Google Shape;1991;p2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2" name="Google Shape;1992;p2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Say:</a:t>
            </a:r>
            <a:r>
              <a:rPr lang="en-US" sz="1800">
                <a:latin typeface="Calibri"/>
                <a:ea typeface="Calibri"/>
                <a:cs typeface="Calibri"/>
                <a:sym typeface="Calibri"/>
              </a:rPr>
              <a:t> Never try to unclog the cannula by pushing the plunger back into the cylinder.</a:t>
            </a:r>
            <a:endParaRPr sz="1800">
              <a:latin typeface="Calibri"/>
              <a:ea typeface="Calibri"/>
              <a:cs typeface="Calibri"/>
              <a:sym typeface="Calibri"/>
            </a:endParaRPr>
          </a:p>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Ask</a:t>
            </a:r>
            <a:r>
              <a:rPr lang="en-US" sz="1800">
                <a:latin typeface="Calibri"/>
                <a:ea typeface="Calibri"/>
                <a:cs typeface="Calibri"/>
                <a:sym typeface="Calibri"/>
              </a:rPr>
              <a:t> for a volunteer to demonstrate these steps for the entire group. </a:t>
            </a:r>
            <a:endParaRPr sz="1800">
              <a:latin typeface="Calibri"/>
              <a:ea typeface="Calibri"/>
              <a:cs typeface="Calibri"/>
              <a:sym typeface="Calibri"/>
            </a:endParaRPr>
          </a:p>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Ask:</a:t>
            </a:r>
            <a:r>
              <a:rPr lang="en-US" sz="1800">
                <a:latin typeface="Calibri"/>
                <a:ea typeface="Calibri"/>
                <a:cs typeface="Calibri"/>
                <a:sym typeface="Calibri"/>
              </a:rPr>
              <a:t> What should be done if vacuum is lost?</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993" name="Google Shape;1993;p2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8" name="Shape 1998"/>
        <p:cNvGrpSpPr/>
        <p:nvPr/>
      </p:nvGrpSpPr>
      <p:grpSpPr>
        <a:xfrm>
          <a:off x="0" y="0"/>
          <a:ext cx="0" cy="0"/>
          <a:chOff x="0" y="0"/>
          <a:chExt cx="0" cy="0"/>
        </a:xfrm>
      </p:grpSpPr>
      <p:sp>
        <p:nvSpPr>
          <p:cNvPr id="1999" name="Google Shape;1999;p2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0" name="Google Shape;2000;p2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1" lang="en-US" sz="1800">
                <a:latin typeface="Calibri"/>
                <a:ea typeface="Calibri"/>
                <a:cs typeface="Calibri"/>
                <a:sym typeface="Calibri"/>
              </a:rPr>
              <a:t>Ask</a:t>
            </a:r>
            <a:r>
              <a:rPr lang="en-US" sz="1800">
                <a:latin typeface="Calibri"/>
                <a:ea typeface="Calibri"/>
                <a:cs typeface="Calibri"/>
                <a:sym typeface="Calibri"/>
              </a:rPr>
              <a:t>: What questions do you have about technical problems during the procedure?</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2001" name="Google Shape;2001;p2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6" name="Shape 2006"/>
        <p:cNvGrpSpPr/>
        <p:nvPr/>
      </p:nvGrpSpPr>
      <p:grpSpPr>
        <a:xfrm>
          <a:off x="0" y="0"/>
          <a:ext cx="0" cy="0"/>
          <a:chOff x="0" y="0"/>
          <a:chExt cx="0" cy="0"/>
        </a:xfrm>
      </p:grpSpPr>
      <p:sp>
        <p:nvSpPr>
          <p:cNvPr id="2007" name="Google Shape;2007;p2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8" name="Google Shape;2008;p2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09" name="Google Shape;2009;p2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3" name="Shape 2013"/>
        <p:cNvGrpSpPr/>
        <p:nvPr/>
      </p:nvGrpSpPr>
      <p:grpSpPr>
        <a:xfrm>
          <a:off x="0" y="0"/>
          <a:ext cx="0" cy="0"/>
          <a:chOff x="0" y="0"/>
          <a:chExt cx="0" cy="0"/>
        </a:xfrm>
      </p:grpSpPr>
      <p:sp>
        <p:nvSpPr>
          <p:cNvPr id="2014" name="Google Shape;2014;p2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5" name="Google Shape;2015;p2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1" lang="en-US" sz="1800">
                <a:latin typeface="Calibri"/>
                <a:ea typeface="Calibri"/>
                <a:cs typeface="Calibri"/>
                <a:sym typeface="Calibri"/>
              </a:rPr>
              <a:t>Say:</a:t>
            </a:r>
            <a:r>
              <a:rPr lang="en-US" sz="1800">
                <a:latin typeface="Calibri"/>
                <a:ea typeface="Calibri"/>
                <a:cs typeface="Calibri"/>
                <a:sym typeface="Calibri"/>
              </a:rPr>
              <a:t> Managing the woman’s pain and anxiety is a vital component of high-quality, abortion-related care.</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2016" name="Google Shape;2016;p2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0" name="Shape 2020"/>
        <p:cNvGrpSpPr/>
        <p:nvPr/>
      </p:nvGrpSpPr>
      <p:grpSpPr>
        <a:xfrm>
          <a:off x="0" y="0"/>
          <a:ext cx="0" cy="0"/>
          <a:chOff x="0" y="0"/>
          <a:chExt cx="0" cy="0"/>
        </a:xfrm>
      </p:grpSpPr>
      <p:sp>
        <p:nvSpPr>
          <p:cNvPr id="2021" name="Google Shape;2021;p2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2" name="Google Shape;2022;p2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Say:</a:t>
            </a:r>
            <a:r>
              <a:rPr lang="en-US" sz="1800">
                <a:latin typeface="Calibri"/>
                <a:ea typeface="Calibri"/>
                <a:cs typeface="Calibri"/>
                <a:sym typeface="Calibri"/>
              </a:rPr>
              <a:t> All women who present for abortion-related care should be offered pain management and be provided it without delay. </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Clr>
                <a:schemeClr val="dk1"/>
              </a:buClr>
              <a:buSzPts val="1800"/>
              <a:buFont typeface="Calibri"/>
              <a:buNone/>
            </a:pPr>
            <a:r>
              <a:rPr b="1" lang="en-US" sz="1800">
                <a:latin typeface="Calibri"/>
                <a:ea typeface="Calibri"/>
                <a:cs typeface="Calibri"/>
                <a:sym typeface="Calibri"/>
              </a:rPr>
              <a:t>Ask:</a:t>
            </a:r>
            <a:r>
              <a:rPr lang="en-US" sz="1800">
                <a:latin typeface="Calibri"/>
                <a:ea typeface="Calibri"/>
                <a:cs typeface="Calibri"/>
                <a:sym typeface="Calibri"/>
              </a:rPr>
              <a:t> What factors might be taken into consideration when helping the woman develop a personalized pain management plan?</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2023" name="Google Shape;2023;p2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8" name="Shape 2028"/>
        <p:cNvGrpSpPr/>
        <p:nvPr/>
      </p:nvGrpSpPr>
      <p:grpSpPr>
        <a:xfrm>
          <a:off x="0" y="0"/>
          <a:ext cx="0" cy="0"/>
          <a:chOff x="0" y="0"/>
          <a:chExt cx="0" cy="0"/>
        </a:xfrm>
      </p:grpSpPr>
      <p:sp>
        <p:nvSpPr>
          <p:cNvPr id="2029" name="Google Shape;2029;p2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30" name="Google Shape;2030;p2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5" name="Shape 2035"/>
        <p:cNvGrpSpPr/>
        <p:nvPr/>
      </p:nvGrpSpPr>
      <p:grpSpPr>
        <a:xfrm>
          <a:off x="0" y="0"/>
          <a:ext cx="0" cy="0"/>
          <a:chOff x="0" y="0"/>
          <a:chExt cx="0" cy="0"/>
        </a:xfrm>
      </p:grpSpPr>
      <p:sp>
        <p:nvSpPr>
          <p:cNvPr id="2036" name="Google Shape;2036;p2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37" name="Google Shape;2037;p2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2" name="Shape 2042"/>
        <p:cNvGrpSpPr/>
        <p:nvPr/>
      </p:nvGrpSpPr>
      <p:grpSpPr>
        <a:xfrm>
          <a:off x="0" y="0"/>
          <a:ext cx="0" cy="0"/>
          <a:chOff x="0" y="0"/>
          <a:chExt cx="0" cy="0"/>
        </a:xfrm>
      </p:grpSpPr>
      <p:sp>
        <p:nvSpPr>
          <p:cNvPr id="2043" name="Google Shape;2043;p2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4" name="Google Shape;2044;p2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Say:</a:t>
            </a:r>
            <a:r>
              <a:rPr lang="en-US" sz="1800">
                <a:latin typeface="Calibri"/>
                <a:ea typeface="Calibri"/>
                <a:cs typeface="Calibri"/>
                <a:sym typeface="Calibri"/>
              </a:rPr>
              <a:t> Addressing the woman’s psychosocial state is part of providing high quality woman-centered care. In a crisis setting, the woman may be feeling high levels of anxiety and intense emotions for a range of reasons. </a:t>
            </a:r>
            <a:endParaRPr sz="1800">
              <a:latin typeface="Calibri"/>
              <a:ea typeface="Calibri"/>
              <a:cs typeface="Calibri"/>
              <a:sym typeface="Calibri"/>
            </a:endParaRPr>
          </a:p>
          <a:p>
            <a:pPr indent="0" lvl="0" marL="0" marR="0" rtl="0" algn="l">
              <a:lnSpc>
                <a:spcPct val="107000"/>
              </a:lnSpc>
              <a:spcBef>
                <a:spcPts val="0"/>
              </a:spcBef>
              <a:spcAft>
                <a:spcPts val="0"/>
              </a:spcAft>
              <a:buSzPts val="1400"/>
              <a:buNone/>
            </a:pPr>
            <a:r>
              <a:rPr lang="en-US" sz="1800">
                <a:latin typeface="Calibri"/>
                <a:ea typeface="Calibri"/>
                <a:cs typeface="Calibri"/>
                <a:sym typeface="Calibri"/>
              </a:rPr>
              <a:t> </a:t>
            </a:r>
            <a:endParaRPr sz="1800">
              <a:latin typeface="Calibri"/>
              <a:ea typeface="Calibri"/>
              <a:cs typeface="Calibri"/>
              <a:sym typeface="Calibri"/>
            </a:endParaRPr>
          </a:p>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Ask</a:t>
            </a:r>
            <a:r>
              <a:rPr lang="en-US" sz="1800">
                <a:latin typeface="Calibri"/>
                <a:ea typeface="Calibri"/>
                <a:cs typeface="Calibri"/>
                <a:sym typeface="Calibri"/>
              </a:rPr>
              <a:t> the participants to name few of these reasons. Be sure most on the list below are named.</a:t>
            </a:r>
            <a:endParaRPr sz="1800">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Displacement from home and personal possessions</a:t>
            </a:r>
            <a:endParaRPr sz="1800">
              <a:latin typeface="Trebuchet MS"/>
              <a:ea typeface="Trebuchet MS"/>
              <a:cs typeface="Trebuchet MS"/>
              <a:sym typeface="Trebuchet MS"/>
            </a:endParaRPr>
          </a:p>
          <a:p>
            <a:pPr indent="-342900" lvl="0" marL="342900" marR="0" rtl="0" algn="l">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Separation from loved ones</a:t>
            </a:r>
            <a:endParaRPr sz="1800">
              <a:latin typeface="Trebuchet MS"/>
              <a:ea typeface="Trebuchet MS"/>
              <a:cs typeface="Trebuchet MS"/>
              <a:sym typeface="Trebuchet MS"/>
            </a:endParaRPr>
          </a:p>
          <a:p>
            <a:pPr indent="-342900" lvl="0" marL="342900" marR="0" rtl="0" algn="l">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Grieving the death of loved ones</a:t>
            </a:r>
            <a:endParaRPr sz="1800">
              <a:latin typeface="Trebuchet MS"/>
              <a:ea typeface="Trebuchet MS"/>
              <a:cs typeface="Trebuchet MS"/>
              <a:sym typeface="Trebuchet MS"/>
            </a:endParaRPr>
          </a:p>
          <a:p>
            <a:pPr indent="-342900" lvl="0" marL="342900" marR="0" rtl="0" algn="l">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Food/safe water insecurity</a:t>
            </a:r>
            <a:endParaRPr sz="1800">
              <a:latin typeface="Trebuchet MS"/>
              <a:ea typeface="Trebuchet MS"/>
              <a:cs typeface="Trebuchet MS"/>
              <a:sym typeface="Trebuchet MS"/>
            </a:endParaRPr>
          </a:p>
          <a:p>
            <a:pPr indent="-342900" lvl="0" marL="342900" marR="0" rtl="0" algn="l">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Fear of violence</a:t>
            </a:r>
            <a:endParaRPr sz="1800">
              <a:latin typeface="Trebuchet MS"/>
              <a:ea typeface="Trebuchet MS"/>
              <a:cs typeface="Trebuchet MS"/>
              <a:sym typeface="Trebuchet MS"/>
            </a:endParaRPr>
          </a:p>
          <a:p>
            <a:pPr indent="-342900" lvl="0" marL="342900" marR="0" rtl="0" algn="l">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Fear of inability to provide for dependents</a:t>
            </a:r>
            <a:endParaRPr sz="1800">
              <a:latin typeface="Trebuchet MS"/>
              <a:ea typeface="Trebuchet MS"/>
              <a:cs typeface="Trebuchet MS"/>
              <a:sym typeface="Trebuchet MS"/>
            </a:endParaRPr>
          </a:p>
          <a:p>
            <a:pPr indent="-342900" lvl="0" marL="342900" marR="0" rtl="0" algn="l">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Lack of privacy</a:t>
            </a:r>
            <a:endParaRPr sz="1800">
              <a:latin typeface="Trebuchet MS"/>
              <a:ea typeface="Trebuchet MS"/>
              <a:cs typeface="Trebuchet MS"/>
              <a:sym typeface="Trebuchet MS"/>
            </a:endParaRPr>
          </a:p>
          <a:p>
            <a:pPr indent="-342900" lvl="0" marL="342900" marR="0" rtl="0" algn="l">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Lack of clean, sanitary bathroom facilities</a:t>
            </a:r>
            <a:endParaRPr sz="1800">
              <a:latin typeface="Trebuchet MS"/>
              <a:ea typeface="Trebuchet MS"/>
              <a:cs typeface="Trebuchet MS"/>
              <a:sym typeface="Trebuchet MS"/>
            </a:endParaRPr>
          </a:p>
          <a:p>
            <a:pPr indent="-342900" lvl="0" marL="342900" marR="0" rtl="0" algn="l">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Lack of adequate or safe housing</a:t>
            </a:r>
            <a:endParaRPr sz="1800">
              <a:latin typeface="Trebuchet MS"/>
              <a:ea typeface="Trebuchet MS"/>
              <a:cs typeface="Trebuchet MS"/>
              <a:sym typeface="Trebuchet MS"/>
            </a:endParaRPr>
          </a:p>
          <a:p>
            <a:pPr indent="-342900" lvl="0" marL="342900" marR="0" rtl="0" algn="l">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Post-traumatic stress symptoms from witnessing or experiencing traumatic events</a:t>
            </a:r>
            <a:endParaRPr sz="1800">
              <a:latin typeface="Trebuchet MS"/>
              <a:ea typeface="Trebuchet MS"/>
              <a:cs typeface="Trebuchet MS"/>
              <a:sym typeface="Trebuchet MS"/>
            </a:endParaRPr>
          </a:p>
          <a:p>
            <a:pPr indent="-342900" lvl="0" marL="342900" marR="0" rtl="0" algn="l">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Lack of sleep</a:t>
            </a:r>
            <a:endParaRPr sz="1800">
              <a:latin typeface="Trebuchet MS"/>
              <a:ea typeface="Trebuchet MS"/>
              <a:cs typeface="Trebuchet MS"/>
              <a:sym typeface="Trebuchet MS"/>
            </a:endParaRPr>
          </a:p>
          <a:p>
            <a:pPr indent="0" lvl="0" marL="0" marR="0" rtl="0" algn="l">
              <a:lnSpc>
                <a:spcPct val="107000"/>
              </a:lnSpc>
              <a:spcBef>
                <a:spcPts val="0"/>
              </a:spcBef>
              <a:spcAft>
                <a:spcPts val="0"/>
              </a:spcAft>
              <a:buSzPts val="1400"/>
              <a:buNone/>
            </a:pPr>
            <a:r>
              <a:rPr lang="en-US" sz="1800">
                <a:latin typeface="Calibri"/>
                <a:ea typeface="Calibri"/>
                <a:cs typeface="Calibri"/>
                <a:sym typeface="Calibri"/>
              </a:rPr>
              <a:t> </a:t>
            </a:r>
            <a:endParaRPr sz="1800">
              <a:latin typeface="Calibri"/>
              <a:ea typeface="Calibri"/>
              <a:cs typeface="Calibri"/>
              <a:sym typeface="Calibri"/>
            </a:endParaRPr>
          </a:p>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Say: </a:t>
            </a:r>
            <a:r>
              <a:rPr lang="en-US" sz="1800">
                <a:latin typeface="Calibri"/>
                <a:ea typeface="Calibri"/>
                <a:cs typeface="Calibri"/>
                <a:sym typeface="Calibri"/>
              </a:rPr>
              <a:t>Additionally, the circumstances surrounding how she became pregnant, her decision to terminate a pregnancy, or her inability to carry a pregnancy to term may be compounded by living in a crisis setting. This anxiety can affect how she perceives and copes with pain and discomfort associated with uterine evacuation. </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2045" name="Google Shape;2045;p2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0" name="Shape 2050"/>
        <p:cNvGrpSpPr/>
        <p:nvPr/>
      </p:nvGrpSpPr>
      <p:grpSpPr>
        <a:xfrm>
          <a:off x="0" y="0"/>
          <a:ext cx="0" cy="0"/>
          <a:chOff x="0" y="0"/>
          <a:chExt cx="0" cy="0"/>
        </a:xfrm>
      </p:grpSpPr>
      <p:sp>
        <p:nvSpPr>
          <p:cNvPr id="2051" name="Google Shape;2051;p2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52" name="Google Shape;2052;p2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7" name="Shape 2057"/>
        <p:cNvGrpSpPr/>
        <p:nvPr/>
      </p:nvGrpSpPr>
      <p:grpSpPr>
        <a:xfrm>
          <a:off x="0" y="0"/>
          <a:ext cx="0" cy="0"/>
          <a:chOff x="0" y="0"/>
          <a:chExt cx="0" cy="0"/>
        </a:xfrm>
      </p:grpSpPr>
      <p:sp>
        <p:nvSpPr>
          <p:cNvPr id="2058" name="Google Shape;2058;p2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9" name="Google Shape;2059;p2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Say</a:t>
            </a:r>
            <a:r>
              <a:rPr lang="en-US" sz="1800">
                <a:latin typeface="Calibri"/>
                <a:ea typeface="Calibri"/>
                <a:cs typeface="Calibri"/>
                <a:sym typeface="Calibri"/>
              </a:rPr>
              <a:t>: Note that providing conscious sedation increases the expense, complexity, and potential risks of an abortion procedure. Increased need for monitoring requires facility investments in training and equipment to deliver conscious sedation safely. </a:t>
            </a:r>
            <a:endParaRPr sz="1800">
              <a:latin typeface="Calibri"/>
              <a:ea typeface="Calibri"/>
              <a:cs typeface="Calibri"/>
              <a:sym typeface="Calibri"/>
            </a:endParaRPr>
          </a:p>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 </a:t>
            </a:r>
            <a:endParaRPr sz="1800">
              <a:latin typeface="Calibri"/>
              <a:ea typeface="Calibri"/>
              <a:cs typeface="Calibri"/>
              <a:sym typeface="Calibri"/>
            </a:endParaRPr>
          </a:p>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Ask:</a:t>
            </a:r>
            <a:r>
              <a:rPr lang="en-US" sz="1800">
                <a:latin typeface="Calibri"/>
                <a:ea typeface="Calibri"/>
                <a:cs typeface="Calibri"/>
                <a:sym typeface="Calibri"/>
              </a:rPr>
              <a:t> What pharmacological interventions might be provided to alleviate anxiety?</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2060" name="Google Shape;2060;p2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6" name="Google Shape;466;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7" name="Google Shape;467;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5" name="Shape 2065"/>
        <p:cNvGrpSpPr/>
        <p:nvPr/>
      </p:nvGrpSpPr>
      <p:grpSpPr>
        <a:xfrm>
          <a:off x="0" y="0"/>
          <a:ext cx="0" cy="0"/>
          <a:chOff x="0" y="0"/>
          <a:chExt cx="0" cy="0"/>
        </a:xfrm>
      </p:grpSpPr>
      <p:sp>
        <p:nvSpPr>
          <p:cNvPr id="2066" name="Google Shape;2066;p2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67" name="Google Shape;2067;p2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2" name="Shape 2072"/>
        <p:cNvGrpSpPr/>
        <p:nvPr/>
      </p:nvGrpSpPr>
      <p:grpSpPr>
        <a:xfrm>
          <a:off x="0" y="0"/>
          <a:ext cx="0" cy="0"/>
          <a:chOff x="0" y="0"/>
          <a:chExt cx="0" cy="0"/>
        </a:xfrm>
      </p:grpSpPr>
      <p:sp>
        <p:nvSpPr>
          <p:cNvPr id="2073" name="Google Shape;2073;p2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74" name="Google Shape;2074;p2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9" name="Shape 2079"/>
        <p:cNvGrpSpPr/>
        <p:nvPr/>
      </p:nvGrpSpPr>
      <p:grpSpPr>
        <a:xfrm>
          <a:off x="0" y="0"/>
          <a:ext cx="0" cy="0"/>
          <a:chOff x="0" y="0"/>
          <a:chExt cx="0" cy="0"/>
        </a:xfrm>
      </p:grpSpPr>
      <p:sp>
        <p:nvSpPr>
          <p:cNvPr id="2080" name="Google Shape;2080;p2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1" name="Google Shape;2081;p2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Say:</a:t>
            </a:r>
            <a:r>
              <a:rPr lang="en-US" sz="1800">
                <a:latin typeface="Calibri"/>
                <a:ea typeface="Calibri"/>
                <a:cs typeface="Calibri"/>
                <a:sym typeface="Calibri"/>
              </a:rPr>
              <a:t> Providers can arrange for a female staff person to accompany the woman during the procedure if she prefers. The companion can ask if the woman would prefer silence or distraction by talking with her or leading her through a guided visualization. She can offer to provide the woman information at each step. Facility staff can create a calming environment by de-medicalizing the procedure areas as much as possible and providing appropriate music, lighting, and décor. Music is effective for pain management during vacuum aspiration and may be helpful for uterine evacuation with medical methods as well. All these methods of pain management may also address any preexisting pain the woman may have when she comes for abortion-related care.</a:t>
            </a:r>
            <a:endParaRPr sz="1800">
              <a:latin typeface="Calibri"/>
              <a:ea typeface="Calibri"/>
              <a:cs typeface="Calibri"/>
              <a:sym typeface="Calibri"/>
            </a:endParaRPr>
          </a:p>
          <a:p>
            <a:pPr indent="0" lvl="0" marL="0" marR="0" rtl="0" algn="l">
              <a:lnSpc>
                <a:spcPct val="107000"/>
              </a:lnSpc>
              <a:spcBef>
                <a:spcPts val="0"/>
              </a:spcBef>
              <a:spcAft>
                <a:spcPts val="0"/>
              </a:spcAft>
              <a:buSzPts val="1400"/>
              <a:buNone/>
            </a:pPr>
            <a:r>
              <a:rPr lang="en-US" sz="1800">
                <a:latin typeface="Calibri"/>
                <a:ea typeface="Calibri"/>
                <a:cs typeface="Calibri"/>
                <a:sym typeface="Calibri"/>
              </a:rPr>
              <a:t> </a:t>
            </a:r>
            <a:endParaRPr sz="1800">
              <a:latin typeface="Calibri"/>
              <a:ea typeface="Calibri"/>
              <a:cs typeface="Calibri"/>
              <a:sym typeface="Calibri"/>
            </a:endParaRPr>
          </a:p>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Refer </a:t>
            </a:r>
            <a:r>
              <a:rPr lang="en-US" sz="1800">
                <a:latin typeface="Calibri"/>
                <a:ea typeface="Calibri"/>
                <a:cs typeface="Calibri"/>
                <a:sym typeface="Calibri"/>
              </a:rPr>
              <a:t>participants</a:t>
            </a:r>
            <a:r>
              <a:rPr b="1" lang="en-US" sz="1800">
                <a:latin typeface="Calibri"/>
                <a:ea typeface="Calibri"/>
                <a:cs typeface="Calibri"/>
                <a:sym typeface="Calibri"/>
              </a:rPr>
              <a:t> </a:t>
            </a:r>
            <a:r>
              <a:rPr lang="en-US" sz="1800">
                <a:latin typeface="Calibri"/>
                <a:ea typeface="Calibri"/>
                <a:cs typeface="Calibri"/>
                <a:sym typeface="Calibri"/>
              </a:rPr>
              <a:t>to the handout: </a:t>
            </a:r>
            <a:r>
              <a:rPr i="1" lang="en-US" sz="1800">
                <a:latin typeface="Calibri"/>
                <a:ea typeface="Calibri"/>
                <a:cs typeface="Calibri"/>
                <a:sym typeface="Calibri"/>
              </a:rPr>
              <a:t>Pharmacological Approaches to Pain Management During MVA</a:t>
            </a:r>
            <a:r>
              <a:rPr lang="en-US" sz="1800">
                <a:latin typeface="Calibri"/>
                <a:ea typeface="Calibri"/>
                <a:cs typeface="Calibri"/>
                <a:sym typeface="Calibri"/>
              </a:rPr>
              <a:t>. Give participants a minute to review the chart.</a:t>
            </a:r>
            <a:endParaRPr sz="1800">
              <a:latin typeface="Calibri"/>
              <a:ea typeface="Calibri"/>
              <a:cs typeface="Calibri"/>
              <a:sym typeface="Calibri"/>
            </a:endParaRPr>
          </a:p>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 </a:t>
            </a:r>
            <a:endParaRPr sz="1800">
              <a:latin typeface="Calibri"/>
              <a:ea typeface="Calibri"/>
              <a:cs typeface="Calibri"/>
              <a:sym typeface="Calibri"/>
            </a:endParaRPr>
          </a:p>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Say: </a:t>
            </a:r>
            <a:r>
              <a:rPr lang="en-US" sz="1800">
                <a:latin typeface="Calibri"/>
                <a:ea typeface="Calibri"/>
                <a:cs typeface="Calibri"/>
                <a:sym typeface="Calibri"/>
              </a:rPr>
              <a:t>We will now create a list of locally available drugs and usual practices. </a:t>
            </a:r>
            <a:r>
              <a:rPr b="1" lang="en-US" sz="1800">
                <a:latin typeface="Calibri"/>
                <a:ea typeface="Calibri"/>
                <a:cs typeface="Calibri"/>
                <a:sym typeface="Calibri"/>
              </a:rPr>
              <a:t>Ask</a:t>
            </a:r>
            <a:r>
              <a:rPr lang="en-US" sz="1800">
                <a:latin typeface="Calibri"/>
                <a:ea typeface="Calibri"/>
                <a:cs typeface="Calibri"/>
                <a:sym typeface="Calibri"/>
              </a:rPr>
              <a:t> participants to name:</a:t>
            </a:r>
            <a:endParaRPr sz="1800">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anxiolytics that are locally available</a:t>
            </a:r>
            <a:endParaRPr sz="1800">
              <a:latin typeface="Trebuchet MS"/>
              <a:ea typeface="Trebuchet MS"/>
              <a:cs typeface="Trebuchet MS"/>
              <a:sym typeface="Trebuchet MS"/>
            </a:endParaRPr>
          </a:p>
          <a:p>
            <a:pPr indent="-342900" lvl="0" marL="342900" marR="0" rtl="0" algn="l">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the drugs that are locally available for paracervical block</a:t>
            </a:r>
            <a:endParaRPr sz="1800">
              <a:latin typeface="Trebuchet MS"/>
              <a:ea typeface="Trebuchet MS"/>
              <a:cs typeface="Trebuchet MS"/>
              <a:sym typeface="Trebuchet MS"/>
            </a:endParaRPr>
          </a:p>
          <a:p>
            <a:pPr indent="-342900" lvl="0" marL="342900" marR="0" rtl="0" algn="l">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oral non-steroidal anti-inflammatory drugs or narcotic analgesics that are locally available</a:t>
            </a:r>
            <a:endParaRPr sz="1800">
              <a:latin typeface="Trebuchet MS"/>
              <a:ea typeface="Trebuchet MS"/>
              <a:cs typeface="Trebuchet MS"/>
              <a:sym typeface="Trebuchet MS"/>
            </a:endParaRPr>
          </a:p>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 </a:t>
            </a:r>
            <a:endParaRPr sz="1800">
              <a:latin typeface="Calibri"/>
              <a:ea typeface="Calibri"/>
              <a:cs typeface="Calibri"/>
              <a:sym typeface="Calibri"/>
            </a:endParaRPr>
          </a:p>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Write</a:t>
            </a:r>
            <a:r>
              <a:rPr lang="en-US" sz="1800">
                <a:latin typeface="Calibri"/>
                <a:ea typeface="Calibri"/>
                <a:cs typeface="Calibri"/>
                <a:sym typeface="Calibri"/>
              </a:rPr>
              <a:t> their answers in the spaces on the flipchart. When the list is complete, </a:t>
            </a:r>
            <a:r>
              <a:rPr b="1" lang="en-US" sz="1800">
                <a:latin typeface="Calibri"/>
                <a:ea typeface="Calibri"/>
                <a:cs typeface="Calibri"/>
                <a:sym typeface="Calibri"/>
              </a:rPr>
              <a:t>ask</a:t>
            </a:r>
            <a:r>
              <a:rPr lang="en-US" sz="1800">
                <a:latin typeface="Calibri"/>
                <a:ea typeface="Calibri"/>
                <a:cs typeface="Calibri"/>
                <a:sym typeface="Calibri"/>
              </a:rPr>
              <a:t> participants to describe nonpharmacological support measures that could be locally provided to address pain. </a:t>
            </a:r>
            <a:r>
              <a:rPr b="1" lang="en-US" sz="1800">
                <a:latin typeface="Calibri"/>
                <a:ea typeface="Calibri"/>
                <a:cs typeface="Calibri"/>
                <a:sym typeface="Calibri"/>
              </a:rPr>
              <a:t>Write</a:t>
            </a:r>
            <a:r>
              <a:rPr lang="en-US" sz="1800">
                <a:latin typeface="Calibri"/>
                <a:ea typeface="Calibri"/>
                <a:cs typeface="Calibri"/>
                <a:sym typeface="Calibri"/>
              </a:rPr>
              <a:t> their answers in the spaces on the flipchart. This will result in a comprehensive list of locally available drugs and non-pharmacological support measures for MVA pain management to use in the case study activity.</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2082" name="Google Shape;2082;p2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8" name="Shape 2088"/>
        <p:cNvGrpSpPr/>
        <p:nvPr/>
      </p:nvGrpSpPr>
      <p:grpSpPr>
        <a:xfrm>
          <a:off x="0" y="0"/>
          <a:ext cx="0" cy="0"/>
          <a:chOff x="0" y="0"/>
          <a:chExt cx="0" cy="0"/>
        </a:xfrm>
      </p:grpSpPr>
      <p:sp>
        <p:nvSpPr>
          <p:cNvPr id="2089" name="Google Shape;2089;p2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0" name="Google Shape;2090;p2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Say:</a:t>
            </a:r>
            <a:r>
              <a:rPr lang="en-US" sz="1800">
                <a:latin typeface="Calibri"/>
                <a:ea typeface="Calibri"/>
                <a:cs typeface="Calibri"/>
                <a:sym typeface="Calibri"/>
              </a:rPr>
              <a:t> When developing a pain management plan, the woman is the decision maker. Providers should not impose their own preferences but offer the available medication and support options and help the woman decide what she prefers. A woman has the right to refuse pain medications once she has been fully informed about her options. </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2091" name="Google Shape;2091;p2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6" name="Shape 2096"/>
        <p:cNvGrpSpPr/>
        <p:nvPr/>
      </p:nvGrpSpPr>
      <p:grpSpPr>
        <a:xfrm>
          <a:off x="0" y="0"/>
          <a:ext cx="0" cy="0"/>
          <a:chOff x="0" y="0"/>
          <a:chExt cx="0" cy="0"/>
        </a:xfrm>
      </p:grpSpPr>
      <p:sp>
        <p:nvSpPr>
          <p:cNvPr id="2097" name="Google Shape;2097;p2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98" name="Google Shape;2098;p2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2" name="Shape 2102"/>
        <p:cNvGrpSpPr/>
        <p:nvPr/>
      </p:nvGrpSpPr>
      <p:grpSpPr>
        <a:xfrm>
          <a:off x="0" y="0"/>
          <a:ext cx="0" cy="0"/>
          <a:chOff x="0" y="0"/>
          <a:chExt cx="0" cy="0"/>
        </a:xfrm>
      </p:grpSpPr>
      <p:sp>
        <p:nvSpPr>
          <p:cNvPr id="2103" name="Google Shape;2103;p2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04" name="Google Shape;2104;p2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8" name="Shape 2108"/>
        <p:cNvGrpSpPr/>
        <p:nvPr/>
      </p:nvGrpSpPr>
      <p:grpSpPr>
        <a:xfrm>
          <a:off x="0" y="0"/>
          <a:ext cx="0" cy="0"/>
          <a:chOff x="0" y="0"/>
          <a:chExt cx="0" cy="0"/>
        </a:xfrm>
      </p:grpSpPr>
      <p:sp>
        <p:nvSpPr>
          <p:cNvPr id="2109" name="Google Shape;2109;p2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0" name="Google Shape;2110;p2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1" lang="en-US" sz="1800">
                <a:latin typeface="Calibri"/>
                <a:ea typeface="Calibri"/>
                <a:cs typeface="Calibri"/>
                <a:sym typeface="Calibri"/>
              </a:rPr>
              <a:t>Say:</a:t>
            </a:r>
            <a:r>
              <a:rPr lang="en-US" sz="1800">
                <a:latin typeface="Calibri"/>
                <a:ea typeface="Calibri"/>
                <a:cs typeface="Calibri"/>
                <a:sym typeface="Calibri"/>
              </a:rPr>
              <a:t> Once the MVA procedure is finished, the woman will require high-quality post-procedure care.</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2111" name="Google Shape;2111;p2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5" name="Shape 2115"/>
        <p:cNvGrpSpPr/>
        <p:nvPr/>
      </p:nvGrpSpPr>
      <p:grpSpPr>
        <a:xfrm>
          <a:off x="0" y="0"/>
          <a:ext cx="0" cy="0"/>
          <a:chOff x="0" y="0"/>
          <a:chExt cx="0" cy="0"/>
        </a:xfrm>
      </p:grpSpPr>
      <p:sp>
        <p:nvSpPr>
          <p:cNvPr id="2116" name="Google Shape;2116;p2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17" name="Google Shape;2117;p2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2" name="Shape 2122"/>
        <p:cNvGrpSpPr/>
        <p:nvPr/>
      </p:nvGrpSpPr>
      <p:grpSpPr>
        <a:xfrm>
          <a:off x="0" y="0"/>
          <a:ext cx="0" cy="0"/>
          <a:chOff x="0" y="0"/>
          <a:chExt cx="0" cy="0"/>
        </a:xfrm>
      </p:grpSpPr>
      <p:sp>
        <p:nvSpPr>
          <p:cNvPr id="2123" name="Google Shape;2123;p2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24" name="Google Shape;2124;p2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9" name="Shape 2129"/>
        <p:cNvGrpSpPr/>
        <p:nvPr/>
      </p:nvGrpSpPr>
      <p:grpSpPr>
        <a:xfrm>
          <a:off x="0" y="0"/>
          <a:ext cx="0" cy="0"/>
          <a:chOff x="0" y="0"/>
          <a:chExt cx="0" cy="0"/>
        </a:xfrm>
      </p:grpSpPr>
      <p:sp>
        <p:nvSpPr>
          <p:cNvPr id="2130" name="Google Shape;2130;p2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1" name="Google Shape;2131;p2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1" lang="en-US" sz="1800">
                <a:latin typeface="Calibri"/>
                <a:ea typeface="Calibri"/>
                <a:cs typeface="Calibri"/>
                <a:sym typeface="Calibri"/>
              </a:rPr>
              <a:t>Refer</a:t>
            </a:r>
            <a:r>
              <a:rPr lang="en-US" sz="1800">
                <a:latin typeface="Calibri"/>
                <a:ea typeface="Calibri"/>
                <a:cs typeface="Calibri"/>
                <a:sym typeface="Calibri"/>
              </a:rPr>
              <a:t> participants to the </a:t>
            </a:r>
            <a:r>
              <a:rPr i="1" lang="en-US" sz="1800">
                <a:latin typeface="Calibri"/>
                <a:ea typeface="Calibri"/>
                <a:cs typeface="Calibri"/>
                <a:sym typeface="Calibri"/>
              </a:rPr>
              <a:t>Post-Procedure Care Skills Checklist</a:t>
            </a:r>
            <a:r>
              <a:rPr lang="en-US" sz="1800">
                <a:latin typeface="Calibri"/>
                <a:ea typeface="Calibri"/>
                <a:cs typeface="Calibri"/>
                <a:sym typeface="Calibri"/>
              </a:rPr>
              <a:t> handout. </a:t>
            </a:r>
            <a:r>
              <a:rPr b="1" lang="en-US" sz="1800">
                <a:latin typeface="Calibri"/>
                <a:ea typeface="Calibri"/>
                <a:cs typeface="Calibri"/>
                <a:sym typeface="Calibri"/>
              </a:rPr>
              <a:t>Ask</a:t>
            </a:r>
            <a:r>
              <a:rPr lang="en-US" sz="1800">
                <a:latin typeface="Calibri"/>
                <a:ea typeface="Calibri"/>
                <a:cs typeface="Calibri"/>
                <a:sym typeface="Calibri"/>
              </a:rPr>
              <a:t> participants to follow along with the checklist as you discuss the elements of post-procedure care.</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2132" name="Google Shape;2132;p23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4" name="Google Shape;474;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i="0" lang="en-US" sz="1200">
                <a:solidFill>
                  <a:schemeClr val="dk1"/>
                </a:solidFill>
                <a:latin typeface="Calibri"/>
                <a:ea typeface="Calibri"/>
                <a:cs typeface="Calibri"/>
                <a:sym typeface="Calibri"/>
              </a:rPr>
              <a:t>Ask: </a:t>
            </a:r>
            <a:r>
              <a:rPr i="0" lang="en-US" sz="1200">
                <a:solidFill>
                  <a:schemeClr val="dk1"/>
                </a:solidFill>
                <a:latin typeface="Calibri"/>
                <a:ea typeface="Calibri"/>
                <a:cs typeface="Calibri"/>
                <a:sym typeface="Calibri"/>
              </a:rPr>
              <a:t>What is vacuum aspiration, either manual (MVA) or electric vacuum aspiration (EVA)?</a:t>
            </a:r>
            <a:endParaRPr/>
          </a:p>
          <a:p>
            <a:pPr indent="-171450" lvl="0" marL="171450" marR="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Vacuum aspiration removes the contents of the uterus through a cannula attached to a vacuum source that is either electric or manual.</a:t>
            </a:r>
            <a:endParaRPr/>
          </a:p>
          <a:p>
            <a:pPr indent="-171450" lvl="0" marL="171450" marR="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Vacuum aspiration can be routinely performed up to 13 weeks LMP (or up to 15 weeks LMP if providers have been specially trained and have access to appropriately-sized cannulae).</a:t>
            </a:r>
            <a:endParaRPr/>
          </a:p>
          <a:p>
            <a:pPr indent="-95250" lvl="0" marL="171450" marR="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475" name="Google Shape;475;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7" name="Shape 2137"/>
        <p:cNvGrpSpPr/>
        <p:nvPr/>
      </p:nvGrpSpPr>
      <p:grpSpPr>
        <a:xfrm>
          <a:off x="0" y="0"/>
          <a:ext cx="0" cy="0"/>
          <a:chOff x="0" y="0"/>
          <a:chExt cx="0" cy="0"/>
        </a:xfrm>
      </p:grpSpPr>
      <p:sp>
        <p:nvSpPr>
          <p:cNvPr id="2138" name="Google Shape;2138;p2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39" name="Google Shape;2139;p2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4" name="Shape 2144"/>
        <p:cNvGrpSpPr/>
        <p:nvPr/>
      </p:nvGrpSpPr>
      <p:grpSpPr>
        <a:xfrm>
          <a:off x="0" y="0"/>
          <a:ext cx="0" cy="0"/>
          <a:chOff x="0" y="0"/>
          <a:chExt cx="0" cy="0"/>
        </a:xfrm>
      </p:grpSpPr>
      <p:sp>
        <p:nvSpPr>
          <p:cNvPr id="2145" name="Google Shape;2145;p2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46" name="Google Shape;2146;p2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1" name="Shape 2151"/>
        <p:cNvGrpSpPr/>
        <p:nvPr/>
      </p:nvGrpSpPr>
      <p:grpSpPr>
        <a:xfrm>
          <a:off x="0" y="0"/>
          <a:ext cx="0" cy="0"/>
          <a:chOff x="0" y="0"/>
          <a:chExt cx="0" cy="0"/>
        </a:xfrm>
      </p:grpSpPr>
      <p:sp>
        <p:nvSpPr>
          <p:cNvPr id="2152" name="Google Shape;2152;p2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3" name="Google Shape;2153;p2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Tell </a:t>
            </a:r>
            <a:r>
              <a:rPr lang="en-US" sz="1800">
                <a:latin typeface="Calibri"/>
                <a:ea typeface="Calibri"/>
                <a:cs typeface="Calibri"/>
                <a:sym typeface="Calibri"/>
              </a:rPr>
              <a:t>participants that they can evaluate bleeding and cramping from the woman’s description or from observation. Cramping and bleeding should decrease over time; severe cramping and bleeding is not normal.</a:t>
            </a:r>
            <a:endParaRPr sz="1800">
              <a:latin typeface="Calibri"/>
              <a:ea typeface="Calibri"/>
              <a:cs typeface="Calibri"/>
              <a:sym typeface="Calibri"/>
            </a:endParaRPr>
          </a:p>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 </a:t>
            </a:r>
            <a:endParaRPr sz="1800">
              <a:latin typeface="Calibri"/>
              <a:ea typeface="Calibri"/>
              <a:cs typeface="Calibri"/>
              <a:sym typeface="Calibri"/>
            </a:endParaRPr>
          </a:p>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Ask: </a:t>
            </a:r>
            <a:r>
              <a:rPr lang="en-US" sz="1800">
                <a:latin typeface="Calibri"/>
                <a:ea typeface="Calibri"/>
                <a:cs typeface="Calibri"/>
                <a:sym typeface="Calibri"/>
              </a:rPr>
              <a:t>Why is it important to evaluate bleeding, cramping, pain, and vital signs at least twice during the post-procedure period?</a:t>
            </a:r>
            <a:endParaRPr sz="1800">
              <a:latin typeface="Calibri"/>
              <a:ea typeface="Calibri"/>
              <a:cs typeface="Calibri"/>
              <a:sym typeface="Calibri"/>
            </a:endParaRPr>
          </a:p>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 </a:t>
            </a:r>
            <a:endParaRPr sz="1800">
              <a:latin typeface="Calibri"/>
              <a:ea typeface="Calibri"/>
              <a:cs typeface="Calibri"/>
              <a:sym typeface="Calibri"/>
            </a:endParaRPr>
          </a:p>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Say:</a:t>
            </a:r>
            <a:r>
              <a:rPr lang="en-US" sz="1800">
                <a:latin typeface="Calibri"/>
                <a:ea typeface="Calibri"/>
                <a:cs typeface="Calibri"/>
                <a:sym typeface="Calibri"/>
              </a:rPr>
              <a:t> You need a baseline evaluation and then a second evaluation to determine if there has been any change—for better or worse—in her status.</a:t>
            </a:r>
            <a:r>
              <a:rPr b="1" lang="en-US" sz="1800">
                <a:latin typeface="Calibri"/>
                <a:ea typeface="Calibri"/>
                <a:cs typeface="Calibri"/>
                <a:sym typeface="Calibri"/>
              </a:rPr>
              <a:t> </a:t>
            </a:r>
            <a:r>
              <a:rPr lang="en-US" sz="1800">
                <a:latin typeface="Calibri"/>
                <a:ea typeface="Calibri"/>
                <a:cs typeface="Calibri"/>
                <a:sym typeface="Calibri"/>
              </a:rPr>
              <a:t>Levels of pain, bleeding, and cramping cannot be measured in exactly the same way for all women. Although there are norms, providers must be alert to differences among women.</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2154" name="Google Shape;2154;p2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9" name="Shape 2159"/>
        <p:cNvGrpSpPr/>
        <p:nvPr/>
      </p:nvGrpSpPr>
      <p:grpSpPr>
        <a:xfrm>
          <a:off x="0" y="0"/>
          <a:ext cx="0" cy="0"/>
          <a:chOff x="0" y="0"/>
          <a:chExt cx="0" cy="0"/>
        </a:xfrm>
      </p:grpSpPr>
      <p:sp>
        <p:nvSpPr>
          <p:cNvPr id="2160" name="Google Shape;2160;p2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1" name="Google Shape;2161;p2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Say:</a:t>
            </a:r>
            <a:r>
              <a:rPr lang="en-US" sz="1800">
                <a:latin typeface="Calibri"/>
                <a:ea typeface="Calibri"/>
                <a:cs typeface="Calibri"/>
                <a:sym typeface="Calibri"/>
              </a:rPr>
              <a:t> One way to help women assess the level of the pain they are experiencing is by using a pain scale.</a:t>
            </a:r>
            <a:endParaRPr sz="1800">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Ask the woman how her pain compares to the most painful situation in her life on a scale of one to 10 (one is least painful and 10 is most painful).</a:t>
            </a:r>
            <a:endParaRPr sz="1800">
              <a:latin typeface="Trebuchet MS"/>
              <a:ea typeface="Trebuchet MS"/>
              <a:cs typeface="Trebuchet MS"/>
              <a:sym typeface="Trebuchet MS"/>
            </a:endParaRPr>
          </a:p>
          <a:p>
            <a:pPr indent="-342900" lvl="0" marL="342900" marR="0" rtl="0" algn="l">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For low-literacy women, you could draw a line with a happy face at one end and a sad face at the other, then ask them to point to where they are along the line.</a:t>
            </a:r>
            <a:endParaRPr sz="1800">
              <a:latin typeface="Trebuchet MS"/>
              <a:ea typeface="Trebuchet MS"/>
              <a:cs typeface="Trebuchet MS"/>
              <a:sym typeface="Trebuchet MS"/>
            </a:endParaRPr>
          </a:p>
          <a:p>
            <a:pPr indent="0" lvl="0" marL="0" rtl="0" algn="l">
              <a:lnSpc>
                <a:spcPct val="100000"/>
              </a:lnSpc>
              <a:spcBef>
                <a:spcPts val="0"/>
              </a:spcBef>
              <a:spcAft>
                <a:spcPts val="0"/>
              </a:spcAft>
              <a:buSzPts val="1400"/>
              <a:buNone/>
            </a:pPr>
            <a:r>
              <a:t/>
            </a:r>
            <a:endParaRPr/>
          </a:p>
        </p:txBody>
      </p:sp>
      <p:sp>
        <p:nvSpPr>
          <p:cNvPr id="2162" name="Google Shape;2162;p2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7" name="Shape 2167"/>
        <p:cNvGrpSpPr/>
        <p:nvPr/>
      </p:nvGrpSpPr>
      <p:grpSpPr>
        <a:xfrm>
          <a:off x="0" y="0"/>
          <a:ext cx="0" cy="0"/>
          <a:chOff x="0" y="0"/>
          <a:chExt cx="0" cy="0"/>
        </a:xfrm>
      </p:grpSpPr>
      <p:sp>
        <p:nvSpPr>
          <p:cNvPr id="2168" name="Google Shape;2168;p2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69" name="Google Shape;2169;p2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4" name="Shape 2174"/>
        <p:cNvGrpSpPr/>
        <p:nvPr/>
      </p:nvGrpSpPr>
      <p:grpSpPr>
        <a:xfrm>
          <a:off x="0" y="0"/>
          <a:ext cx="0" cy="0"/>
          <a:chOff x="0" y="0"/>
          <a:chExt cx="0" cy="0"/>
        </a:xfrm>
      </p:grpSpPr>
      <p:sp>
        <p:nvSpPr>
          <p:cNvPr id="2175" name="Google Shape;2175;p2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6" name="Google Shape;2176;p2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i="0" lang="en-US" sz="1200">
                <a:solidFill>
                  <a:schemeClr val="dk1"/>
                </a:solidFill>
                <a:latin typeface="Calibri"/>
                <a:ea typeface="Calibri"/>
                <a:cs typeface="Calibri"/>
                <a:sym typeface="Calibri"/>
              </a:rPr>
              <a:t>Say: </a:t>
            </a:r>
            <a:r>
              <a:rPr i="0" lang="en-US" sz="1200">
                <a:solidFill>
                  <a:schemeClr val="dk1"/>
                </a:solidFill>
                <a:latin typeface="Calibri"/>
                <a:ea typeface="Calibri"/>
                <a:cs typeface="Calibri"/>
                <a:sym typeface="Calibri"/>
              </a:rPr>
              <a:t>So far, we have focused on physical monitoring. The next element of post-procedure care is emotional monitoring and support.</a:t>
            </a:r>
            <a:endParaRPr/>
          </a:p>
          <a:p>
            <a:pPr indent="0" lvl="0" marL="0" rtl="0" algn="l">
              <a:lnSpc>
                <a:spcPct val="100000"/>
              </a:lnSpc>
              <a:spcBef>
                <a:spcPts val="0"/>
              </a:spcBef>
              <a:spcAft>
                <a:spcPts val="0"/>
              </a:spcAft>
              <a:buSzPts val="1400"/>
              <a:buNone/>
            </a:pPr>
            <a:r>
              <a:t/>
            </a:r>
            <a:endParaRPr/>
          </a:p>
        </p:txBody>
      </p:sp>
      <p:sp>
        <p:nvSpPr>
          <p:cNvPr id="2177" name="Google Shape;2177;p24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2" name="Shape 2182"/>
        <p:cNvGrpSpPr/>
        <p:nvPr/>
      </p:nvGrpSpPr>
      <p:grpSpPr>
        <a:xfrm>
          <a:off x="0" y="0"/>
          <a:ext cx="0" cy="0"/>
          <a:chOff x="0" y="0"/>
          <a:chExt cx="0" cy="0"/>
        </a:xfrm>
      </p:grpSpPr>
      <p:sp>
        <p:nvSpPr>
          <p:cNvPr id="2183" name="Google Shape;2183;p2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84" name="Google Shape;2184;p2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9" name="Shape 2189"/>
        <p:cNvGrpSpPr/>
        <p:nvPr/>
      </p:nvGrpSpPr>
      <p:grpSpPr>
        <a:xfrm>
          <a:off x="0" y="0"/>
          <a:ext cx="0" cy="0"/>
          <a:chOff x="0" y="0"/>
          <a:chExt cx="0" cy="0"/>
        </a:xfrm>
      </p:grpSpPr>
      <p:sp>
        <p:nvSpPr>
          <p:cNvPr id="2190" name="Google Shape;2190;p2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1" name="Google Shape;2191;p2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Say:</a:t>
            </a:r>
            <a:r>
              <a:rPr lang="en-US" sz="1800">
                <a:latin typeface="Calibri"/>
                <a:ea typeface="Calibri"/>
                <a:cs typeface="Calibri"/>
                <a:sym typeface="Calibri"/>
              </a:rPr>
              <a:t> We will discuss more about postabortion contraception shortly.</a:t>
            </a:r>
            <a:endParaRPr sz="1800">
              <a:latin typeface="Calibri"/>
              <a:ea typeface="Calibri"/>
              <a:cs typeface="Calibri"/>
              <a:sym typeface="Calibri"/>
            </a:endParaRPr>
          </a:p>
        </p:txBody>
      </p:sp>
      <p:sp>
        <p:nvSpPr>
          <p:cNvPr id="2192" name="Google Shape;2192;p24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7" name="Shape 2197"/>
        <p:cNvGrpSpPr/>
        <p:nvPr/>
      </p:nvGrpSpPr>
      <p:grpSpPr>
        <a:xfrm>
          <a:off x="0" y="0"/>
          <a:ext cx="0" cy="0"/>
          <a:chOff x="0" y="0"/>
          <a:chExt cx="0" cy="0"/>
        </a:xfrm>
      </p:grpSpPr>
      <p:sp>
        <p:nvSpPr>
          <p:cNvPr id="2198" name="Google Shape;2198;p2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9" name="Google Shape;2199;p2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1" lang="en-US" sz="1800">
                <a:latin typeface="Calibri"/>
                <a:ea typeface="Calibri"/>
                <a:cs typeface="Calibri"/>
                <a:sym typeface="Calibri"/>
              </a:rPr>
              <a:t>Say:</a:t>
            </a:r>
            <a:r>
              <a:rPr lang="en-US" sz="1800">
                <a:latin typeface="Calibri"/>
                <a:ea typeface="Calibri"/>
                <a:cs typeface="Calibri"/>
                <a:sym typeface="Calibri"/>
              </a:rPr>
              <a:t> When her condition allows, the woman can be discharged.</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2200" name="Google Shape;2200;p2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5" name="Shape 2205"/>
        <p:cNvGrpSpPr/>
        <p:nvPr/>
      </p:nvGrpSpPr>
      <p:grpSpPr>
        <a:xfrm>
          <a:off x="0" y="0"/>
          <a:ext cx="0" cy="0"/>
          <a:chOff x="0" y="0"/>
          <a:chExt cx="0" cy="0"/>
        </a:xfrm>
      </p:grpSpPr>
      <p:sp>
        <p:nvSpPr>
          <p:cNvPr id="2206" name="Google Shape;2206;p2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07" name="Google Shape;2207;p2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Google Shape;481;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Ask: </a:t>
            </a:r>
            <a:r>
              <a:rPr i="0" lang="en-US"/>
              <a:t>What is MVA? </a:t>
            </a:r>
            <a:endParaRPr/>
          </a:p>
          <a:p>
            <a:pPr indent="-171450" lvl="0" marL="171450" marR="0" rtl="0" algn="l">
              <a:lnSpc>
                <a:spcPct val="100000"/>
              </a:lnSpc>
              <a:spcBef>
                <a:spcPts val="0"/>
              </a:spcBef>
              <a:spcAft>
                <a:spcPts val="0"/>
              </a:spcAft>
              <a:buClr>
                <a:schemeClr val="dk1"/>
              </a:buClr>
              <a:buSzPts val="1200"/>
              <a:buFont typeface="Arial"/>
              <a:buChar char="•"/>
            </a:pPr>
            <a:r>
              <a:rPr lang="en-US"/>
              <a:t>MVA removes the contents of the uterus through a cannula attached to a hand-held device that contains a vacuum that is manually created. The vacuum source is portable and does not need electricity.</a:t>
            </a:r>
            <a:endParaRPr/>
          </a:p>
          <a:p>
            <a:pPr indent="0" lvl="0" marL="0" rtl="0" algn="l">
              <a:lnSpc>
                <a:spcPct val="100000"/>
              </a:lnSpc>
              <a:spcBef>
                <a:spcPts val="0"/>
              </a:spcBef>
              <a:spcAft>
                <a:spcPts val="0"/>
              </a:spcAft>
              <a:buSzPts val="1400"/>
              <a:buNone/>
            </a:pPr>
            <a:r>
              <a:t/>
            </a:r>
            <a:endParaRPr/>
          </a:p>
        </p:txBody>
      </p:sp>
      <p:sp>
        <p:nvSpPr>
          <p:cNvPr id="482" name="Google Shape;482;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2" name="Shape 2212"/>
        <p:cNvGrpSpPr/>
        <p:nvPr/>
      </p:nvGrpSpPr>
      <p:grpSpPr>
        <a:xfrm>
          <a:off x="0" y="0"/>
          <a:ext cx="0" cy="0"/>
          <a:chOff x="0" y="0"/>
          <a:chExt cx="0" cy="0"/>
        </a:xfrm>
      </p:grpSpPr>
      <p:sp>
        <p:nvSpPr>
          <p:cNvPr id="2213" name="Google Shape;2213;p2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14" name="Google Shape;2214;p2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9" name="Shape 2219"/>
        <p:cNvGrpSpPr/>
        <p:nvPr/>
      </p:nvGrpSpPr>
      <p:grpSpPr>
        <a:xfrm>
          <a:off x="0" y="0"/>
          <a:ext cx="0" cy="0"/>
          <a:chOff x="0" y="0"/>
          <a:chExt cx="0" cy="0"/>
        </a:xfrm>
      </p:grpSpPr>
      <p:sp>
        <p:nvSpPr>
          <p:cNvPr id="2220" name="Google Shape;2220;p2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1" name="Google Shape;2221;p2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Ask:</a:t>
            </a:r>
            <a:r>
              <a:rPr lang="en-US" sz="1800">
                <a:latin typeface="Calibri"/>
                <a:ea typeface="Calibri"/>
                <a:cs typeface="Calibri"/>
                <a:sym typeface="Calibri"/>
              </a:rPr>
              <a:t> What other medications might be necessary to administer and explain?</a:t>
            </a:r>
            <a:endParaRPr sz="1800">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Antibiotics or other drugs, depending on the woman’s condition.</a:t>
            </a:r>
            <a:endParaRPr sz="1800">
              <a:latin typeface="Trebuchet MS"/>
              <a:ea typeface="Trebuchet MS"/>
              <a:cs typeface="Trebuchet MS"/>
              <a:sym typeface="Trebuchet MS"/>
            </a:endParaRPr>
          </a:p>
          <a:p>
            <a:pPr indent="0" lvl="0" marL="0" marR="0" rtl="0" algn="l">
              <a:lnSpc>
                <a:spcPct val="107000"/>
              </a:lnSpc>
              <a:spcBef>
                <a:spcPts val="0"/>
              </a:spcBef>
              <a:spcAft>
                <a:spcPts val="0"/>
              </a:spcAft>
              <a:buSzPts val="1400"/>
              <a:buNone/>
            </a:pPr>
            <a:r>
              <a:rPr lang="en-US" sz="1800">
                <a:latin typeface="Calibri"/>
                <a:ea typeface="Calibri"/>
                <a:cs typeface="Calibri"/>
                <a:sym typeface="Calibri"/>
              </a:rPr>
              <a:t> </a:t>
            </a:r>
            <a:endParaRPr sz="1800">
              <a:latin typeface="Calibri"/>
              <a:ea typeface="Calibri"/>
              <a:cs typeface="Calibri"/>
              <a:sym typeface="Calibri"/>
            </a:endParaRPr>
          </a:p>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Say:</a:t>
            </a:r>
            <a:r>
              <a:rPr lang="en-US" sz="1800">
                <a:latin typeface="Calibri"/>
                <a:ea typeface="Calibri"/>
                <a:cs typeface="Calibri"/>
                <a:sym typeface="Calibri"/>
              </a:rPr>
              <a:t> The woman should be informed about what conditions to be alert for and when to seek attention, with 24-hour contact information and emergency phone numbers, if available.</a:t>
            </a:r>
            <a:endParaRPr sz="1800">
              <a:latin typeface="Calibri"/>
              <a:ea typeface="Calibri"/>
              <a:cs typeface="Calibri"/>
              <a:sym typeface="Calibri"/>
            </a:endParaRPr>
          </a:p>
        </p:txBody>
      </p:sp>
      <p:sp>
        <p:nvSpPr>
          <p:cNvPr id="2222" name="Google Shape;2222;p2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7" name="Shape 2227"/>
        <p:cNvGrpSpPr/>
        <p:nvPr/>
      </p:nvGrpSpPr>
      <p:grpSpPr>
        <a:xfrm>
          <a:off x="0" y="0"/>
          <a:ext cx="0" cy="0"/>
          <a:chOff x="0" y="0"/>
          <a:chExt cx="0" cy="0"/>
        </a:xfrm>
      </p:grpSpPr>
      <p:sp>
        <p:nvSpPr>
          <p:cNvPr id="2228" name="Google Shape;2228;p2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29" name="Google Shape;2229;p2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4" name="Shape 2234"/>
        <p:cNvGrpSpPr/>
        <p:nvPr/>
      </p:nvGrpSpPr>
      <p:grpSpPr>
        <a:xfrm>
          <a:off x="0" y="0"/>
          <a:ext cx="0" cy="0"/>
          <a:chOff x="0" y="0"/>
          <a:chExt cx="0" cy="0"/>
        </a:xfrm>
      </p:grpSpPr>
      <p:sp>
        <p:nvSpPr>
          <p:cNvPr id="2235" name="Google Shape;2235;p2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6" name="Google Shape;2236;p2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97000"/>
              </a:lnSpc>
              <a:spcBef>
                <a:spcPts val="0"/>
              </a:spcBef>
              <a:spcAft>
                <a:spcPts val="0"/>
              </a:spcAft>
              <a:buSzPts val="1400"/>
              <a:buNone/>
            </a:pPr>
            <a:r>
              <a:rPr b="1" lang="en-US" sz="1800">
                <a:latin typeface="Calibri"/>
                <a:ea typeface="Calibri"/>
                <a:cs typeface="Calibri"/>
                <a:sym typeface="Calibri"/>
              </a:rPr>
              <a:t>Say:</a:t>
            </a:r>
            <a:r>
              <a:rPr lang="en-US" sz="1800">
                <a:latin typeface="Calibri"/>
                <a:ea typeface="Calibri"/>
                <a:cs typeface="Calibri"/>
                <a:sym typeface="Calibri"/>
              </a:rPr>
              <a:t> Discharge instructions may be provided to women in writing as well because they may forget or want to verify their understanding later.</a:t>
            </a:r>
            <a:endParaRPr sz="1800">
              <a:latin typeface="Calibri"/>
              <a:ea typeface="Calibri"/>
              <a:cs typeface="Calibri"/>
              <a:sym typeface="Calibri"/>
            </a:endParaRPr>
          </a:p>
          <a:p>
            <a:pPr indent="0" lvl="0" marL="0" marR="0" rtl="0" algn="l">
              <a:lnSpc>
                <a:spcPct val="97000"/>
              </a:lnSpc>
              <a:spcBef>
                <a:spcPts val="0"/>
              </a:spcBef>
              <a:spcAft>
                <a:spcPts val="0"/>
              </a:spcAft>
              <a:buSzPts val="1400"/>
              <a:buNone/>
            </a:pPr>
            <a:r>
              <a:rPr i="1" lang="en-US" sz="1800">
                <a:latin typeface="Calibri"/>
                <a:ea typeface="Calibri"/>
                <a:cs typeface="Calibri"/>
                <a:sym typeface="Calibri"/>
              </a:rPr>
              <a:t> </a:t>
            </a:r>
            <a:endParaRPr sz="1800">
              <a:latin typeface="Calibri"/>
              <a:ea typeface="Calibri"/>
              <a:cs typeface="Calibri"/>
              <a:sym typeface="Calibri"/>
            </a:endParaRPr>
          </a:p>
          <a:p>
            <a:pPr indent="0" lvl="0" marL="0" marR="0" rtl="0" algn="l">
              <a:lnSpc>
                <a:spcPct val="97000"/>
              </a:lnSpc>
              <a:spcBef>
                <a:spcPts val="0"/>
              </a:spcBef>
              <a:spcAft>
                <a:spcPts val="0"/>
              </a:spcAft>
              <a:buSzPts val="1400"/>
              <a:buNone/>
            </a:pPr>
            <a:r>
              <a:rPr b="1" i="1" lang="en-US" sz="1800">
                <a:latin typeface="Calibri"/>
                <a:ea typeface="Calibri"/>
                <a:cs typeface="Calibri"/>
                <a:sym typeface="Calibri"/>
              </a:rPr>
              <a:t>Note to trainer: </a:t>
            </a:r>
            <a:r>
              <a:rPr i="1" lang="en-US" sz="1800">
                <a:latin typeface="Calibri"/>
                <a:ea typeface="Calibri"/>
                <a:cs typeface="Calibri"/>
                <a:sym typeface="Calibri"/>
              </a:rPr>
              <a:t>Not all women will speak the same language as the provider. Therefore, you may need to discuss how providers can tell patients the signs for needing immediate attention with the help of a translator or by using low literacy pictures.</a:t>
            </a:r>
            <a:endParaRPr sz="1800">
              <a:latin typeface="Calibri"/>
              <a:ea typeface="Calibri"/>
              <a:cs typeface="Calibri"/>
              <a:sym typeface="Calibri"/>
            </a:endParaRPr>
          </a:p>
          <a:p>
            <a:pPr indent="0" lvl="0" marL="0" marR="0" rtl="0" algn="l">
              <a:lnSpc>
                <a:spcPct val="97000"/>
              </a:lnSpc>
              <a:spcBef>
                <a:spcPts val="0"/>
              </a:spcBef>
              <a:spcAft>
                <a:spcPts val="0"/>
              </a:spcAft>
              <a:buSzPts val="1400"/>
              <a:buNone/>
            </a:pPr>
            <a:r>
              <a:rPr lang="en-US" sz="1800">
                <a:latin typeface="Calibri"/>
                <a:ea typeface="Calibri"/>
                <a:cs typeface="Calibri"/>
                <a:sym typeface="Calibri"/>
              </a:rPr>
              <a:t> </a:t>
            </a:r>
            <a:endParaRPr sz="1800">
              <a:latin typeface="Calibri"/>
              <a:ea typeface="Calibri"/>
              <a:cs typeface="Calibri"/>
              <a:sym typeface="Calibri"/>
            </a:endParaRPr>
          </a:p>
          <a:p>
            <a:pPr indent="0" lvl="0" marL="0" marR="0" rtl="0" algn="l">
              <a:lnSpc>
                <a:spcPct val="97000"/>
              </a:lnSpc>
              <a:spcBef>
                <a:spcPts val="0"/>
              </a:spcBef>
              <a:spcAft>
                <a:spcPts val="0"/>
              </a:spcAft>
              <a:buSzPts val="1400"/>
              <a:buNone/>
            </a:pPr>
            <a:r>
              <a:rPr b="1" lang="en-US" sz="1800">
                <a:latin typeface="Calibri"/>
                <a:ea typeface="Calibri"/>
                <a:cs typeface="Calibri"/>
                <a:sym typeface="Calibri"/>
              </a:rPr>
              <a:t> Refer</a:t>
            </a:r>
            <a:r>
              <a:rPr lang="en-US" sz="1800">
                <a:latin typeface="Calibri"/>
                <a:ea typeface="Calibri"/>
                <a:cs typeface="Calibri"/>
                <a:sym typeface="Calibri"/>
              </a:rPr>
              <a:t> participants to the handout: </a:t>
            </a:r>
            <a:r>
              <a:rPr i="1" lang="en-US" sz="1800">
                <a:latin typeface="Calibri"/>
                <a:ea typeface="Calibri"/>
                <a:cs typeface="Calibri"/>
                <a:sym typeface="Calibri"/>
              </a:rPr>
              <a:t>Discharge Information Sheet</a:t>
            </a:r>
            <a:r>
              <a:rPr lang="en-US" sz="1800">
                <a:latin typeface="Calibri"/>
                <a:ea typeface="Calibri"/>
                <a:cs typeface="Calibri"/>
                <a:sym typeface="Calibri"/>
              </a:rPr>
              <a:t>.</a:t>
            </a:r>
            <a:endParaRPr/>
          </a:p>
          <a:p>
            <a:pPr indent="0" lvl="0" marL="0" marR="0" rtl="0" algn="l">
              <a:lnSpc>
                <a:spcPct val="97000"/>
              </a:lnSpc>
              <a:spcBef>
                <a:spcPts val="0"/>
              </a:spcBef>
              <a:spcAft>
                <a:spcPts val="0"/>
              </a:spcAft>
              <a:buSzPts val="1400"/>
              <a:buNone/>
            </a:pPr>
            <a:r>
              <a:t/>
            </a:r>
            <a:endParaRPr sz="1800">
              <a:latin typeface="Calibri"/>
              <a:ea typeface="Calibri"/>
              <a:cs typeface="Calibri"/>
              <a:sym typeface="Calibri"/>
            </a:endParaRPr>
          </a:p>
          <a:p>
            <a:pPr indent="0" lvl="0" marL="0" marR="0" rtl="0" algn="l">
              <a:lnSpc>
                <a:spcPct val="97000"/>
              </a:lnSpc>
              <a:spcBef>
                <a:spcPts val="0"/>
              </a:spcBef>
              <a:spcAft>
                <a:spcPts val="0"/>
              </a:spcAft>
              <a:buClr>
                <a:schemeClr val="dk1"/>
              </a:buClr>
              <a:buSzPts val="1800"/>
              <a:buFont typeface="Calibri"/>
              <a:buNone/>
            </a:pPr>
            <a:r>
              <a:rPr b="1" i="1" lang="en-US" sz="1800">
                <a:latin typeface="Calibri"/>
                <a:ea typeface="Calibri"/>
                <a:cs typeface="Calibri"/>
                <a:sym typeface="Calibri"/>
              </a:rPr>
              <a:t>Note to trainer: </a:t>
            </a:r>
            <a:r>
              <a:rPr i="1" lang="en-US" sz="1800">
                <a:latin typeface="Calibri"/>
                <a:ea typeface="Calibri"/>
                <a:cs typeface="Calibri"/>
                <a:sym typeface="Calibri"/>
              </a:rPr>
              <a:t>As an optional activity, ask participants to practice giving discharge instructions in pairs.</a:t>
            </a:r>
            <a:endParaRPr sz="1800">
              <a:latin typeface="Calibri"/>
              <a:ea typeface="Calibri"/>
              <a:cs typeface="Calibri"/>
              <a:sym typeface="Calibri"/>
            </a:endParaRPr>
          </a:p>
          <a:p>
            <a:pPr indent="0" lvl="0" marL="0" marR="0" rtl="0" algn="l">
              <a:lnSpc>
                <a:spcPct val="97000"/>
              </a:lnSpc>
              <a:spcBef>
                <a:spcPts val="0"/>
              </a:spcBef>
              <a:spcAft>
                <a:spcPts val="0"/>
              </a:spcAft>
              <a:buSzPts val="1400"/>
              <a:buNone/>
            </a:pPr>
            <a:r>
              <a:t/>
            </a:r>
            <a:endParaRPr sz="1800">
              <a:latin typeface="Calibri"/>
              <a:ea typeface="Calibri"/>
              <a:cs typeface="Calibri"/>
              <a:sym typeface="Calibri"/>
            </a:endParaRPr>
          </a:p>
          <a:p>
            <a:pPr indent="0" lvl="0" marL="0" rtl="0" algn="l">
              <a:lnSpc>
                <a:spcPct val="90000"/>
              </a:lnSpc>
              <a:spcBef>
                <a:spcPts val="0"/>
              </a:spcBef>
              <a:spcAft>
                <a:spcPts val="0"/>
              </a:spcAft>
              <a:buSzPts val="1400"/>
              <a:buNone/>
            </a:pPr>
            <a:r>
              <a:t/>
            </a:r>
            <a:endParaRPr/>
          </a:p>
        </p:txBody>
      </p:sp>
      <p:sp>
        <p:nvSpPr>
          <p:cNvPr id="2237" name="Google Shape;2237;p25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2" name="Shape 2242"/>
        <p:cNvGrpSpPr/>
        <p:nvPr/>
      </p:nvGrpSpPr>
      <p:grpSpPr>
        <a:xfrm>
          <a:off x="0" y="0"/>
          <a:ext cx="0" cy="0"/>
          <a:chOff x="0" y="0"/>
          <a:chExt cx="0" cy="0"/>
        </a:xfrm>
      </p:grpSpPr>
      <p:sp>
        <p:nvSpPr>
          <p:cNvPr id="2243" name="Google Shape;2243;p2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4" name="Google Shape;2244;p2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Say:</a:t>
            </a:r>
            <a:r>
              <a:rPr lang="en-US" sz="1800">
                <a:latin typeface="Calibri"/>
                <a:ea typeface="Calibri"/>
                <a:cs typeface="Calibri"/>
                <a:sym typeface="Calibri"/>
              </a:rPr>
              <a:t> There may be other resources in the community to which links can be provided. </a:t>
            </a:r>
            <a:endParaRPr sz="1800">
              <a:latin typeface="Calibri"/>
              <a:ea typeface="Calibri"/>
              <a:cs typeface="Calibri"/>
              <a:sym typeface="Calibri"/>
            </a:endParaRPr>
          </a:p>
          <a:p>
            <a:pPr indent="0" lvl="0" marL="0" marR="0" rtl="0" algn="l">
              <a:lnSpc>
                <a:spcPct val="107000"/>
              </a:lnSpc>
              <a:spcBef>
                <a:spcPts val="0"/>
              </a:spcBef>
              <a:spcAft>
                <a:spcPts val="0"/>
              </a:spcAft>
              <a:buSzPts val="1400"/>
              <a:buNone/>
            </a:pPr>
            <a:r>
              <a:rPr lang="en-US" sz="1800">
                <a:latin typeface="Calibri"/>
                <a:ea typeface="Calibri"/>
                <a:cs typeface="Calibri"/>
                <a:sym typeface="Calibri"/>
              </a:rPr>
              <a:t> </a:t>
            </a:r>
            <a:endParaRPr sz="1800">
              <a:latin typeface="Calibri"/>
              <a:ea typeface="Calibri"/>
              <a:cs typeface="Calibri"/>
              <a:sym typeface="Calibri"/>
            </a:endParaRPr>
          </a:p>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Ask</a:t>
            </a:r>
            <a:r>
              <a:rPr lang="en-US" sz="1800">
                <a:latin typeface="Calibri"/>
                <a:ea typeface="Calibri"/>
                <a:cs typeface="Calibri"/>
                <a:sym typeface="Calibri"/>
              </a:rPr>
              <a:t> participants to brainstorm about services available in their communities to which they could provide referrals. Write all responses on a flipchart and group responses by topic (for example, cancer-screening services) or by location (for example, next town).</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2245" name="Google Shape;2245;p2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0" name="Shape 2250"/>
        <p:cNvGrpSpPr/>
        <p:nvPr/>
      </p:nvGrpSpPr>
      <p:grpSpPr>
        <a:xfrm>
          <a:off x="0" y="0"/>
          <a:ext cx="0" cy="0"/>
          <a:chOff x="0" y="0"/>
          <a:chExt cx="0" cy="0"/>
        </a:xfrm>
      </p:grpSpPr>
      <p:sp>
        <p:nvSpPr>
          <p:cNvPr id="2251" name="Google Shape;2251;p2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2" name="Google Shape;2252;p2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Say: </a:t>
            </a:r>
            <a:r>
              <a:rPr lang="en-US" sz="1800">
                <a:latin typeface="Calibri"/>
                <a:ea typeface="Calibri"/>
                <a:cs typeface="Calibri"/>
                <a:sym typeface="Calibri"/>
              </a:rPr>
              <a:t>This discharge procedure is routine for women who do not have any complications after abortion-related services. If a woman has suffered any complications:</a:t>
            </a:r>
            <a:endParaRPr sz="1800">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Give clear, evidence-based explanations of the situation</a:t>
            </a:r>
            <a:endParaRPr sz="1800">
              <a:latin typeface="Trebuchet MS"/>
              <a:ea typeface="Trebuchet MS"/>
              <a:cs typeface="Trebuchet MS"/>
              <a:sym typeface="Trebuchet MS"/>
            </a:endParaRPr>
          </a:p>
          <a:p>
            <a:pPr indent="-342900" lvl="0" marL="342900" marR="0" rtl="0" algn="l">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Include her in decision-making about her treatment</a:t>
            </a:r>
            <a:endParaRPr sz="1800">
              <a:latin typeface="Trebuchet MS"/>
              <a:ea typeface="Trebuchet MS"/>
              <a:cs typeface="Trebuchet MS"/>
              <a:sym typeface="Trebuchet MS"/>
            </a:endParaRPr>
          </a:p>
          <a:p>
            <a:pPr indent="-342900" lvl="0" marL="342900" marR="0" rtl="0" algn="l">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May need additional discharge instructions</a:t>
            </a:r>
            <a:endParaRPr sz="1800">
              <a:latin typeface="Trebuchet MS"/>
              <a:ea typeface="Trebuchet MS"/>
              <a:cs typeface="Trebuchet MS"/>
              <a:sym typeface="Trebuchet MS"/>
            </a:endParaRPr>
          </a:p>
          <a:p>
            <a:pPr indent="-342900" lvl="0" marL="342900" marR="0" rtl="0" algn="l">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Stress the importance of a follow-up visit</a:t>
            </a:r>
            <a:endParaRPr sz="1800">
              <a:latin typeface="Trebuchet MS"/>
              <a:ea typeface="Trebuchet MS"/>
              <a:cs typeface="Trebuchet MS"/>
              <a:sym typeface="Trebuchet MS"/>
            </a:endParaRPr>
          </a:p>
          <a:p>
            <a:pPr indent="0" lvl="0" marL="0" marR="0" rtl="0" algn="l">
              <a:lnSpc>
                <a:spcPct val="107000"/>
              </a:lnSpc>
              <a:spcBef>
                <a:spcPts val="0"/>
              </a:spcBef>
              <a:spcAft>
                <a:spcPts val="0"/>
              </a:spcAft>
              <a:buSzPts val="1400"/>
              <a:buNone/>
            </a:pPr>
            <a:r>
              <a:rPr lang="en-US" sz="1800">
                <a:latin typeface="Calibri"/>
                <a:ea typeface="Calibri"/>
                <a:cs typeface="Calibri"/>
                <a:sym typeface="Calibri"/>
              </a:rPr>
              <a:t> </a:t>
            </a:r>
            <a:endParaRPr sz="1800">
              <a:latin typeface="Calibri"/>
              <a:ea typeface="Calibri"/>
              <a:cs typeface="Calibri"/>
              <a:sym typeface="Calibri"/>
            </a:endParaRPr>
          </a:p>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Explain </a:t>
            </a:r>
            <a:r>
              <a:rPr lang="en-US" sz="1800">
                <a:latin typeface="Calibri"/>
                <a:ea typeface="Calibri"/>
                <a:cs typeface="Calibri"/>
                <a:sym typeface="Calibri"/>
              </a:rPr>
              <a:t>that the </a:t>
            </a:r>
            <a:r>
              <a:rPr i="1" lang="en-US" sz="1800">
                <a:latin typeface="Calibri"/>
                <a:ea typeface="Calibri"/>
                <a:cs typeface="Calibri"/>
                <a:sym typeface="Calibri"/>
              </a:rPr>
              <a:t>Post-Procedure Skills Checklist</a:t>
            </a:r>
            <a:r>
              <a:rPr lang="en-US" sz="1800">
                <a:latin typeface="Calibri"/>
                <a:ea typeface="Calibri"/>
                <a:cs typeface="Calibri"/>
                <a:sym typeface="Calibri"/>
              </a:rPr>
              <a:t> describes all the steps prior to discharge, and that it can be used to develop facility protocols and as a monitoring tool for quality assurance.</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2253" name="Google Shape;2253;p2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8" name="Shape 2258"/>
        <p:cNvGrpSpPr/>
        <p:nvPr/>
      </p:nvGrpSpPr>
      <p:grpSpPr>
        <a:xfrm>
          <a:off x="0" y="0"/>
          <a:ext cx="0" cy="0"/>
          <a:chOff x="0" y="0"/>
          <a:chExt cx="0" cy="0"/>
        </a:xfrm>
      </p:grpSpPr>
      <p:sp>
        <p:nvSpPr>
          <p:cNvPr id="2259" name="Google Shape;2259;p2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0" name="Google Shape;2260;p2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1" lang="en-US" sz="1800">
                <a:latin typeface="Calibri"/>
                <a:ea typeface="Calibri"/>
                <a:cs typeface="Calibri"/>
                <a:sym typeface="Calibri"/>
              </a:rPr>
              <a:t>Say:</a:t>
            </a:r>
            <a:r>
              <a:rPr lang="en-US" sz="1800">
                <a:latin typeface="Calibri"/>
                <a:ea typeface="Calibri"/>
                <a:cs typeface="Calibri"/>
                <a:sym typeface="Calibri"/>
              </a:rPr>
              <a:t> Routine follow-up is not necessary. If there are complications, the woman should return to the facility immediately. If the woman desires follow-up care, an optional visit may be scheduled one to two weeks after a uterine evacuation with MVA. Most women do not experience complications from the uterine evacuation procedure. Complications can occur prior to, during, or following the procedure. Those women who do have acute problems should seek immediate care at an appropriate facility.</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2261" name="Google Shape;2261;p25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5" name="Shape 2265"/>
        <p:cNvGrpSpPr/>
        <p:nvPr/>
      </p:nvGrpSpPr>
      <p:grpSpPr>
        <a:xfrm>
          <a:off x="0" y="0"/>
          <a:ext cx="0" cy="0"/>
          <a:chOff x="0" y="0"/>
          <a:chExt cx="0" cy="0"/>
        </a:xfrm>
      </p:grpSpPr>
      <p:sp>
        <p:nvSpPr>
          <p:cNvPr id="2266" name="Google Shape;2266;p2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7" name="Google Shape;2267;p2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1" lang="en-US" sz="1800">
                <a:latin typeface="Calibri"/>
                <a:ea typeface="Calibri"/>
                <a:cs typeface="Calibri"/>
                <a:sym typeface="Calibri"/>
              </a:rPr>
              <a:t>Say: </a:t>
            </a:r>
            <a:r>
              <a:rPr lang="en-US" sz="1800">
                <a:latin typeface="Calibri"/>
                <a:ea typeface="Calibri"/>
                <a:cs typeface="Calibri"/>
                <a:sym typeface="Calibri"/>
              </a:rPr>
              <a:t>While follow-up services vary depending on each facility’s resources, there are some basic elements that may be included as part of a follow-up visit.</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2268" name="Google Shape;2268;p25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3" name="Shape 2273"/>
        <p:cNvGrpSpPr/>
        <p:nvPr/>
      </p:nvGrpSpPr>
      <p:grpSpPr>
        <a:xfrm>
          <a:off x="0" y="0"/>
          <a:ext cx="0" cy="0"/>
          <a:chOff x="0" y="0"/>
          <a:chExt cx="0" cy="0"/>
        </a:xfrm>
      </p:grpSpPr>
      <p:sp>
        <p:nvSpPr>
          <p:cNvPr id="2274" name="Google Shape;2274;p2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5" name="Google Shape;2275;p2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76" name="Google Shape;2276;p25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1" name="Shape 2281"/>
        <p:cNvGrpSpPr/>
        <p:nvPr/>
      </p:nvGrpSpPr>
      <p:grpSpPr>
        <a:xfrm>
          <a:off x="0" y="0"/>
          <a:ext cx="0" cy="0"/>
          <a:chOff x="0" y="0"/>
          <a:chExt cx="0" cy="0"/>
        </a:xfrm>
      </p:grpSpPr>
      <p:sp>
        <p:nvSpPr>
          <p:cNvPr id="2282" name="Google Shape;2282;p25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83" name="Google Shape;2283;p2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Ask: </a:t>
            </a:r>
            <a:r>
              <a:rPr i="0" lang="en-US"/>
              <a:t>What is EVA? </a:t>
            </a:r>
            <a:endParaRPr/>
          </a:p>
          <a:p>
            <a:pPr indent="-171450" lvl="0" marL="171450" marR="0" rtl="0" algn="l">
              <a:lnSpc>
                <a:spcPct val="100000"/>
              </a:lnSpc>
              <a:spcBef>
                <a:spcPts val="0"/>
              </a:spcBef>
              <a:spcAft>
                <a:spcPts val="0"/>
              </a:spcAft>
              <a:buClr>
                <a:schemeClr val="dk1"/>
              </a:buClr>
              <a:buSzPts val="1200"/>
              <a:buFont typeface="Arial"/>
              <a:buChar char="•"/>
            </a:pPr>
            <a:r>
              <a:rPr lang="en-US"/>
              <a:t>EVA is similar to MVA except that the vacuum is created by electricity.</a:t>
            </a:r>
            <a:endParaRPr/>
          </a:p>
          <a:p>
            <a:pPr indent="0" lvl="0" marL="0" rtl="0" algn="l">
              <a:lnSpc>
                <a:spcPct val="100000"/>
              </a:lnSpc>
              <a:spcBef>
                <a:spcPts val="0"/>
              </a:spcBef>
              <a:spcAft>
                <a:spcPts val="0"/>
              </a:spcAft>
              <a:buSzPts val="1400"/>
              <a:buNone/>
            </a:pPr>
            <a:r>
              <a:t/>
            </a:r>
            <a:endParaRPr/>
          </a:p>
        </p:txBody>
      </p:sp>
      <p:sp>
        <p:nvSpPr>
          <p:cNvPr id="490" name="Google Shape;490;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8" name="Shape 2288"/>
        <p:cNvGrpSpPr/>
        <p:nvPr/>
      </p:nvGrpSpPr>
      <p:grpSpPr>
        <a:xfrm>
          <a:off x="0" y="0"/>
          <a:ext cx="0" cy="0"/>
          <a:chOff x="0" y="0"/>
          <a:chExt cx="0" cy="0"/>
        </a:xfrm>
      </p:grpSpPr>
      <p:sp>
        <p:nvSpPr>
          <p:cNvPr id="2289" name="Google Shape;2289;p2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90" name="Google Shape;2290;p2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5" name="Shape 2295"/>
        <p:cNvGrpSpPr/>
        <p:nvPr/>
      </p:nvGrpSpPr>
      <p:grpSpPr>
        <a:xfrm>
          <a:off x="0" y="0"/>
          <a:ext cx="0" cy="0"/>
          <a:chOff x="0" y="0"/>
          <a:chExt cx="0" cy="0"/>
        </a:xfrm>
      </p:grpSpPr>
      <p:sp>
        <p:nvSpPr>
          <p:cNvPr id="2296" name="Google Shape;2296;p2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97" name="Google Shape;2297;p2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2" name="Shape 2302"/>
        <p:cNvGrpSpPr/>
        <p:nvPr/>
      </p:nvGrpSpPr>
      <p:grpSpPr>
        <a:xfrm>
          <a:off x="0" y="0"/>
          <a:ext cx="0" cy="0"/>
          <a:chOff x="0" y="0"/>
          <a:chExt cx="0" cy="0"/>
        </a:xfrm>
      </p:grpSpPr>
      <p:sp>
        <p:nvSpPr>
          <p:cNvPr id="2303" name="Google Shape;2303;p2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4" name="Google Shape;2304;p2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1" lang="en-US" sz="1800">
                <a:latin typeface="Calibri"/>
                <a:ea typeface="Calibri"/>
                <a:cs typeface="Calibri"/>
                <a:sym typeface="Calibri"/>
              </a:rPr>
              <a:t>Say: </a:t>
            </a:r>
            <a:r>
              <a:rPr lang="en-US" sz="1800">
                <a:latin typeface="Calibri"/>
                <a:ea typeface="Calibri"/>
                <a:cs typeface="Calibri"/>
                <a:sym typeface="Calibri"/>
              </a:rPr>
              <a:t>As long as effective methods are used, abortion is usually safe. However, even in the most skilled hands, procedural complications can occur.</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2305" name="Google Shape;2305;p2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0" name="Shape 2310"/>
        <p:cNvGrpSpPr/>
        <p:nvPr/>
      </p:nvGrpSpPr>
      <p:grpSpPr>
        <a:xfrm>
          <a:off x="0" y="0"/>
          <a:ext cx="0" cy="0"/>
          <a:chOff x="0" y="0"/>
          <a:chExt cx="0" cy="0"/>
        </a:xfrm>
      </p:grpSpPr>
      <p:sp>
        <p:nvSpPr>
          <p:cNvPr id="2311" name="Google Shape;2311;p2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2" name="Google Shape;2312;p2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Discuss </a:t>
            </a:r>
            <a:r>
              <a:rPr lang="en-US" sz="1800">
                <a:latin typeface="Calibri"/>
                <a:ea typeface="Calibri"/>
                <a:cs typeface="Calibri"/>
                <a:sym typeface="Calibri"/>
              </a:rPr>
              <a:t>the chart, noting that complications do occur, but they are rare. These numbers come from a large case series in experienced facilities, so complication rates may be higher in facilities with less experienced providers or lower case volume.</a:t>
            </a:r>
            <a:endParaRPr sz="1800">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Any adverse event after first-trimester vacuum aspiration is less than one percent (8.46/1000).</a:t>
            </a:r>
            <a:endParaRPr sz="1800">
              <a:latin typeface="Trebuchet MS"/>
              <a:ea typeface="Trebuchet MS"/>
              <a:cs typeface="Trebuchet MS"/>
              <a:sym typeface="Trebuchet MS"/>
            </a:endParaRPr>
          </a:p>
          <a:p>
            <a:pPr indent="-342900" lvl="0" marL="342900" marR="0" rtl="0" algn="l">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Serious adverse events after first-trimester vacuum aspiration are less than 0.1 percent (0.71/1000).</a:t>
            </a:r>
            <a:endParaRPr sz="1800">
              <a:latin typeface="Trebuchet MS"/>
              <a:ea typeface="Trebuchet MS"/>
              <a:cs typeface="Trebuchet MS"/>
              <a:sym typeface="Trebuchet MS"/>
            </a:endParaRPr>
          </a:p>
          <a:p>
            <a:pPr indent="0" lvl="0" marL="0" rtl="0" algn="l">
              <a:lnSpc>
                <a:spcPct val="100000"/>
              </a:lnSpc>
              <a:spcBef>
                <a:spcPts val="0"/>
              </a:spcBef>
              <a:spcAft>
                <a:spcPts val="0"/>
              </a:spcAft>
              <a:buSzPts val="1400"/>
              <a:buNone/>
            </a:pPr>
            <a:r>
              <a:t/>
            </a:r>
            <a:endParaRPr/>
          </a:p>
        </p:txBody>
      </p:sp>
      <p:sp>
        <p:nvSpPr>
          <p:cNvPr id="2313" name="Google Shape;2313;p26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8" name="Shape 2318"/>
        <p:cNvGrpSpPr/>
        <p:nvPr/>
      </p:nvGrpSpPr>
      <p:grpSpPr>
        <a:xfrm>
          <a:off x="0" y="0"/>
          <a:ext cx="0" cy="0"/>
          <a:chOff x="0" y="0"/>
          <a:chExt cx="0" cy="0"/>
        </a:xfrm>
      </p:grpSpPr>
      <p:sp>
        <p:nvSpPr>
          <p:cNvPr id="2319" name="Google Shape;2319;p2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lang="en-US"/>
              <a:t>Say:</a:t>
            </a:r>
            <a:endParaRPr/>
          </a:p>
          <a:p>
            <a:pPr indent="0" lvl="0" marL="0" rtl="0" algn="l">
              <a:lnSpc>
                <a:spcPct val="115000"/>
              </a:lnSpc>
              <a:spcBef>
                <a:spcPts val="400"/>
              </a:spcBef>
              <a:spcAft>
                <a:spcPts val="0"/>
              </a:spcAft>
              <a:buClr>
                <a:schemeClr val="dk1"/>
              </a:buClr>
              <a:buSzPts val="1100"/>
              <a:buFont typeface="Arial"/>
              <a:buNone/>
            </a:pPr>
            <a:r>
              <a:rPr lang="en-US"/>
              <a:t>- Complications may develop individually or several at the same time</a:t>
            </a:r>
            <a:endParaRPr/>
          </a:p>
          <a:p>
            <a:pPr indent="0" lvl="0" marL="0" rtl="0" algn="l">
              <a:lnSpc>
                <a:spcPct val="115000"/>
              </a:lnSpc>
              <a:spcBef>
                <a:spcPts val="400"/>
              </a:spcBef>
              <a:spcAft>
                <a:spcPts val="0"/>
              </a:spcAft>
              <a:buClr>
                <a:schemeClr val="dk1"/>
              </a:buClr>
              <a:buSzPts val="1100"/>
              <a:buFont typeface="Arial"/>
              <a:buNone/>
            </a:pPr>
            <a:r>
              <a:rPr lang="en-US"/>
              <a:t>- Presenting complications exist when the woman arrives at the clinic</a:t>
            </a:r>
            <a:endParaRPr/>
          </a:p>
          <a:p>
            <a:pPr indent="0" lvl="0" marL="0" rtl="0" algn="l">
              <a:lnSpc>
                <a:spcPct val="115000"/>
              </a:lnSpc>
              <a:spcBef>
                <a:spcPts val="400"/>
              </a:spcBef>
              <a:spcAft>
                <a:spcPts val="0"/>
              </a:spcAft>
              <a:buClr>
                <a:schemeClr val="dk1"/>
              </a:buClr>
              <a:buSzPts val="1100"/>
              <a:buFont typeface="Arial"/>
              <a:buNone/>
            </a:pPr>
            <a:r>
              <a:rPr lang="en-US"/>
              <a:t>-Procedural complications  can occur during provision of uterine evacuation, during the recovery period or later, and are rare when uterine evacuation is performed by a trained provider</a:t>
            </a:r>
            <a:endParaRPr/>
          </a:p>
          <a:p>
            <a:pPr indent="0" lvl="0" marL="0" rtl="0" algn="l">
              <a:lnSpc>
                <a:spcPct val="115000"/>
              </a:lnSpc>
              <a:spcBef>
                <a:spcPts val="400"/>
              </a:spcBef>
              <a:spcAft>
                <a:spcPts val="0"/>
              </a:spcAft>
              <a:buClr>
                <a:schemeClr val="dk1"/>
              </a:buClr>
              <a:buSzPts val="1100"/>
              <a:buFont typeface="Arial"/>
              <a:buNone/>
            </a:pPr>
            <a:r>
              <a:rPr lang="en-US"/>
              <a:t>- Pregnancy-related or gynecological complications may require specific clinical consideration and management</a:t>
            </a:r>
            <a:endParaRPr/>
          </a:p>
          <a:p>
            <a:pPr indent="0" lvl="0" marL="0" rtl="0" algn="l">
              <a:lnSpc>
                <a:spcPct val="115000"/>
              </a:lnSpc>
              <a:spcBef>
                <a:spcPts val="400"/>
              </a:spcBef>
              <a:spcAft>
                <a:spcPts val="0"/>
              </a:spcAft>
              <a:buClr>
                <a:schemeClr val="dk1"/>
              </a:buClr>
              <a:buSzPts val="1100"/>
              <a:buFont typeface="Arial"/>
              <a:buNone/>
            </a:pPr>
            <a:r>
              <a:rPr lang="en-US"/>
              <a:t>- Pregnancy-related conditions may be discovered during the clinical assessment or may not become evident until during or after the uterine evacuation. An example is an ectopic pregnancy  </a:t>
            </a:r>
            <a:endParaRPr/>
          </a:p>
          <a:p>
            <a:pPr indent="0" lvl="0" marL="0" rtl="0" algn="l">
              <a:lnSpc>
                <a:spcPct val="100000"/>
              </a:lnSpc>
              <a:spcBef>
                <a:spcPts val="0"/>
              </a:spcBef>
              <a:spcAft>
                <a:spcPts val="0"/>
              </a:spcAft>
              <a:buSzPts val="1400"/>
              <a:buNone/>
            </a:pPr>
            <a:r>
              <a:t/>
            </a:r>
            <a:endParaRPr/>
          </a:p>
        </p:txBody>
      </p:sp>
      <p:sp>
        <p:nvSpPr>
          <p:cNvPr id="2320" name="Google Shape;2320;p2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5" name="Shape 2325"/>
        <p:cNvGrpSpPr/>
        <p:nvPr/>
      </p:nvGrpSpPr>
      <p:grpSpPr>
        <a:xfrm>
          <a:off x="0" y="0"/>
          <a:ext cx="0" cy="0"/>
          <a:chOff x="0" y="0"/>
          <a:chExt cx="0" cy="0"/>
        </a:xfrm>
      </p:grpSpPr>
      <p:sp>
        <p:nvSpPr>
          <p:cNvPr id="2326" name="Google Shape;2326;p2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7" name="Google Shape;2327;p2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1" lang="en-US" sz="1800">
                <a:latin typeface="Calibri"/>
                <a:ea typeface="Calibri"/>
                <a:cs typeface="Calibri"/>
                <a:sym typeface="Calibri"/>
              </a:rPr>
              <a:t>Say:</a:t>
            </a:r>
            <a:r>
              <a:rPr lang="en-US" sz="1800">
                <a:latin typeface="Calibri"/>
                <a:ea typeface="Calibri"/>
                <a:cs typeface="Calibri"/>
                <a:sym typeface="Calibri"/>
              </a:rPr>
              <a:t> Several types of complications may infrequently occur with vacuum aspiration. These include: incomplete abortion, infection, continuing pregnancy, hemorrhage, cervical, uterine or abdominal injuries, and ectopic pregnancy. First, we will discuss these procedural and pregnancy-related complications. Then, we will discuss presenting complications.</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2328" name="Google Shape;2328;p2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3" name="Shape 2333"/>
        <p:cNvGrpSpPr/>
        <p:nvPr/>
      </p:nvGrpSpPr>
      <p:grpSpPr>
        <a:xfrm>
          <a:off x="0" y="0"/>
          <a:ext cx="0" cy="0"/>
          <a:chOff x="0" y="0"/>
          <a:chExt cx="0" cy="0"/>
        </a:xfrm>
      </p:grpSpPr>
      <p:sp>
        <p:nvSpPr>
          <p:cNvPr id="2334" name="Google Shape;2334;p2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35" name="Google Shape;2335;p2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0" name="Shape 2340"/>
        <p:cNvGrpSpPr/>
        <p:nvPr/>
      </p:nvGrpSpPr>
      <p:grpSpPr>
        <a:xfrm>
          <a:off x="0" y="0"/>
          <a:ext cx="0" cy="0"/>
          <a:chOff x="0" y="0"/>
          <a:chExt cx="0" cy="0"/>
        </a:xfrm>
      </p:grpSpPr>
      <p:sp>
        <p:nvSpPr>
          <p:cNvPr id="2341" name="Google Shape;2341;p2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42" name="Google Shape;2342;p2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7" name="Shape 2347"/>
        <p:cNvGrpSpPr/>
        <p:nvPr/>
      </p:nvGrpSpPr>
      <p:grpSpPr>
        <a:xfrm>
          <a:off x="0" y="0"/>
          <a:ext cx="0" cy="0"/>
          <a:chOff x="0" y="0"/>
          <a:chExt cx="0" cy="0"/>
        </a:xfrm>
      </p:grpSpPr>
      <p:sp>
        <p:nvSpPr>
          <p:cNvPr id="2348" name="Google Shape;2348;p2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49" name="Google Shape;2349;p2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4" name="Shape 2354"/>
        <p:cNvGrpSpPr/>
        <p:nvPr/>
      </p:nvGrpSpPr>
      <p:grpSpPr>
        <a:xfrm>
          <a:off x="0" y="0"/>
          <a:ext cx="0" cy="0"/>
          <a:chOff x="0" y="0"/>
          <a:chExt cx="0" cy="0"/>
        </a:xfrm>
      </p:grpSpPr>
      <p:sp>
        <p:nvSpPr>
          <p:cNvPr id="2355" name="Google Shape;2355;p26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6" name="Google Shape;2356;p2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b="1"/>
          </a:p>
          <a:p>
            <a:pPr indent="-228600" lvl="0" marL="457200" marR="0" rtl="0" algn="l">
              <a:lnSpc>
                <a:spcPct val="100000"/>
              </a:lnSpc>
              <a:spcBef>
                <a:spcPts val="0"/>
              </a:spcBef>
              <a:spcAft>
                <a:spcPts val="0"/>
              </a:spcAft>
              <a:buClr>
                <a:srgbClr val="000000"/>
              </a:buClr>
              <a:buSzPts val="1400"/>
              <a:buFont typeface="Arial"/>
              <a:buNone/>
            </a:pPr>
            <a:r>
              <a:t/>
            </a:r>
            <a:endParaRPr b="0" i="1"/>
          </a:p>
        </p:txBody>
      </p:sp>
      <p:sp>
        <p:nvSpPr>
          <p:cNvPr id="2357" name="Google Shape;2357;p2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7" name="Google Shape;497;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sz="1200">
                <a:solidFill>
                  <a:schemeClr val="dk1"/>
                </a:solidFill>
                <a:latin typeface="Calibri"/>
                <a:ea typeface="Calibri"/>
                <a:cs typeface="Calibri"/>
                <a:sym typeface="Calibri"/>
              </a:rPr>
              <a:t>Explain: </a:t>
            </a:r>
            <a:r>
              <a:rPr lang="en-US" sz="1200">
                <a:solidFill>
                  <a:schemeClr val="dk1"/>
                </a:solidFill>
                <a:latin typeface="Calibri"/>
                <a:ea typeface="Calibri"/>
                <a:cs typeface="Calibri"/>
                <a:sym typeface="Calibri"/>
              </a:rPr>
              <a:t>In every country in the world, there are at least two clinical applications for MVA: treatment of incomplete or missed abortion (also called miscarriage management or management of early pregnancy failure) and endometrial biopsy. Induced abortion (called menstrual regulation in some settings) is also an application for MVA where permitted by law and regulation.</a:t>
            </a:r>
            <a:endParaRPr/>
          </a:p>
        </p:txBody>
      </p:sp>
      <p:sp>
        <p:nvSpPr>
          <p:cNvPr id="498" name="Google Shape;498;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1" name="Shape 2361"/>
        <p:cNvGrpSpPr/>
        <p:nvPr/>
      </p:nvGrpSpPr>
      <p:grpSpPr>
        <a:xfrm>
          <a:off x="0" y="0"/>
          <a:ext cx="0" cy="0"/>
          <a:chOff x="0" y="0"/>
          <a:chExt cx="0" cy="0"/>
        </a:xfrm>
      </p:grpSpPr>
      <p:sp>
        <p:nvSpPr>
          <p:cNvPr id="2362" name="Google Shape;2362;p27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3" name="Google Shape;2363;p2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b="1"/>
          </a:p>
          <a:p>
            <a:pPr indent="-228600" lvl="0" marL="457200" marR="0" rtl="0" algn="l">
              <a:lnSpc>
                <a:spcPct val="100000"/>
              </a:lnSpc>
              <a:spcBef>
                <a:spcPts val="0"/>
              </a:spcBef>
              <a:spcAft>
                <a:spcPts val="0"/>
              </a:spcAft>
              <a:buClr>
                <a:srgbClr val="000000"/>
              </a:buClr>
              <a:buSzPts val="1400"/>
              <a:buFont typeface="Arial"/>
              <a:buNone/>
            </a:pPr>
            <a:r>
              <a:t/>
            </a:r>
            <a:endParaRPr b="0" i="1"/>
          </a:p>
        </p:txBody>
      </p:sp>
      <p:sp>
        <p:nvSpPr>
          <p:cNvPr id="2364" name="Google Shape;2364;p27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8" name="Shape 2368"/>
        <p:cNvGrpSpPr/>
        <p:nvPr/>
      </p:nvGrpSpPr>
      <p:grpSpPr>
        <a:xfrm>
          <a:off x="0" y="0"/>
          <a:ext cx="0" cy="0"/>
          <a:chOff x="0" y="0"/>
          <a:chExt cx="0" cy="0"/>
        </a:xfrm>
      </p:grpSpPr>
      <p:sp>
        <p:nvSpPr>
          <p:cNvPr id="2369" name="Google Shape;2369;p2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0" name="Google Shape;2370;p2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i="1" lang="en-US" sz="1200">
                <a:solidFill>
                  <a:schemeClr val="dk1"/>
                </a:solidFill>
                <a:latin typeface="Arial"/>
                <a:ea typeface="Arial"/>
                <a:cs typeface="Arial"/>
                <a:sym typeface="Arial"/>
              </a:rPr>
              <a:t>If a woman has signs of infection, what should the provider do? </a:t>
            </a:r>
            <a:endParaRPr sz="1200">
              <a:solidFill>
                <a:schemeClr val="dk1"/>
              </a:solidFill>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rPr lang="en-US" sz="1200">
                <a:solidFill>
                  <a:schemeClr val="dk1"/>
                </a:solidFill>
                <a:latin typeface="Arial"/>
                <a:ea typeface="Arial"/>
                <a:cs typeface="Arial"/>
                <a:sym typeface="Arial"/>
              </a:rPr>
              <a:t>• Make sure the answers include: Establish antibiotic coverage and then perform/re-perform vacuum aspiration for retained tissue if indicated. </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2371" name="Google Shape;2371;p27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5" name="Shape 2375"/>
        <p:cNvGrpSpPr/>
        <p:nvPr/>
      </p:nvGrpSpPr>
      <p:grpSpPr>
        <a:xfrm>
          <a:off x="0" y="0"/>
          <a:ext cx="0" cy="0"/>
          <a:chOff x="0" y="0"/>
          <a:chExt cx="0" cy="0"/>
        </a:xfrm>
      </p:grpSpPr>
      <p:sp>
        <p:nvSpPr>
          <p:cNvPr id="2376" name="Google Shape;2376;p27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7" name="Google Shape;2377;p2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b="1"/>
          </a:p>
          <a:p>
            <a:pPr indent="-228600" lvl="0" marL="457200" marR="0" rtl="0" algn="l">
              <a:lnSpc>
                <a:spcPct val="100000"/>
              </a:lnSpc>
              <a:spcBef>
                <a:spcPts val="0"/>
              </a:spcBef>
              <a:spcAft>
                <a:spcPts val="0"/>
              </a:spcAft>
              <a:buClr>
                <a:srgbClr val="000000"/>
              </a:buClr>
              <a:buSzPts val="1400"/>
              <a:buFont typeface="Arial"/>
              <a:buNone/>
            </a:pPr>
            <a:r>
              <a:rPr b="1" i="0" lang="en-US"/>
              <a:t>Say:</a:t>
            </a:r>
            <a:r>
              <a:rPr b="0" i="1" lang="en-US"/>
              <a:t> </a:t>
            </a:r>
            <a:endParaRPr/>
          </a:p>
          <a:p>
            <a:pPr indent="-228600" lvl="0" marL="457200" marR="0" rtl="0" algn="l">
              <a:lnSpc>
                <a:spcPct val="100000"/>
              </a:lnSpc>
              <a:spcBef>
                <a:spcPts val="0"/>
              </a:spcBef>
              <a:spcAft>
                <a:spcPts val="0"/>
              </a:spcAft>
              <a:buClr>
                <a:srgbClr val="000000"/>
              </a:buClr>
              <a:buSzPts val="1400"/>
              <a:buFont typeface="Arial"/>
              <a:buNone/>
            </a:pPr>
            <a:r>
              <a:rPr b="0" i="1" lang="en-US"/>
              <a:t>Risk of infection following uterine evacuation with medications is very low, and routine prophylactic antibiotics are not recommended. Antibiotics should be reserved for women with signs and symptoms of infection.</a:t>
            </a:r>
            <a:endParaRPr/>
          </a:p>
        </p:txBody>
      </p:sp>
      <p:sp>
        <p:nvSpPr>
          <p:cNvPr id="2378" name="Google Shape;2378;p27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2" name="Shape 2382"/>
        <p:cNvGrpSpPr/>
        <p:nvPr/>
      </p:nvGrpSpPr>
      <p:grpSpPr>
        <a:xfrm>
          <a:off x="0" y="0"/>
          <a:ext cx="0" cy="0"/>
          <a:chOff x="0" y="0"/>
          <a:chExt cx="0" cy="0"/>
        </a:xfrm>
      </p:grpSpPr>
      <p:sp>
        <p:nvSpPr>
          <p:cNvPr id="2383" name="Google Shape;2383;p2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4" name="Google Shape;2384;p2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1" lang="en-US" sz="1800">
                <a:latin typeface="Calibri"/>
                <a:ea typeface="Calibri"/>
                <a:cs typeface="Calibri"/>
                <a:sym typeface="Calibri"/>
              </a:rPr>
              <a:t>Ask</a:t>
            </a:r>
            <a:r>
              <a:rPr lang="en-US" sz="1800">
                <a:latin typeface="Calibri"/>
                <a:ea typeface="Calibri"/>
                <a:cs typeface="Calibri"/>
                <a:sym typeface="Calibri"/>
              </a:rPr>
              <a:t> participants to describe the cause of this woman’s signs and symptoms.</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2385" name="Google Shape;2385;p27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0" name="Shape 2390"/>
        <p:cNvGrpSpPr/>
        <p:nvPr/>
      </p:nvGrpSpPr>
      <p:grpSpPr>
        <a:xfrm>
          <a:off x="0" y="0"/>
          <a:ext cx="0" cy="0"/>
          <a:chOff x="0" y="0"/>
          <a:chExt cx="0" cy="0"/>
        </a:xfrm>
      </p:grpSpPr>
      <p:sp>
        <p:nvSpPr>
          <p:cNvPr id="2391" name="Google Shape;2391;p2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2" name="Google Shape;2392;p2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228600" marR="0" rtl="0" algn="l">
              <a:lnSpc>
                <a:spcPct val="107000"/>
              </a:lnSpc>
              <a:spcBef>
                <a:spcPts val="0"/>
              </a:spcBef>
              <a:spcAft>
                <a:spcPts val="0"/>
              </a:spcAft>
              <a:buSzPts val="1400"/>
              <a:buNone/>
            </a:pPr>
            <a:r>
              <a:rPr b="1" lang="en-US">
                <a:latin typeface="Calibri"/>
                <a:ea typeface="Calibri"/>
                <a:cs typeface="Calibri"/>
                <a:sym typeface="Calibri"/>
              </a:rPr>
              <a:t>Say:</a:t>
            </a:r>
            <a:r>
              <a:rPr lang="en-US">
                <a:latin typeface="Calibri"/>
                <a:ea typeface="Calibri"/>
                <a:cs typeface="Calibri"/>
                <a:sym typeface="Calibri"/>
              </a:rPr>
              <a:t> Examining the aspirate immediately after uterine evacuation can decrease the risk of failed vacuum aspiration. Vacuum aspiration is the recommended treatment for continuing pregnancy although a second dose of misoprostol is an option where vacuum aspiration is not available and the woman initially had a medical abortion with mifepristone and misoprostol.</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a:p>
            <a:pPr indent="0" lvl="0" marL="0" rtl="0" algn="l">
              <a:lnSpc>
                <a:spcPct val="115000"/>
              </a:lnSpc>
              <a:spcBef>
                <a:spcPts val="0"/>
              </a:spcBef>
              <a:spcAft>
                <a:spcPts val="0"/>
              </a:spcAft>
              <a:buClr>
                <a:schemeClr val="dk1"/>
              </a:buClr>
              <a:buSzPts val="1100"/>
              <a:buFont typeface="Arial"/>
              <a:buNone/>
            </a:pPr>
            <a:r>
              <a:rPr b="1" lang="en-US"/>
              <a:t>In the case mifepristone and/or misoprostol failure, it is important to ensure that ectopic pregnancy is not the cause.</a:t>
            </a:r>
            <a:endParaRPr b="1"/>
          </a:p>
          <a:p>
            <a:pPr indent="0" lvl="0" marL="0" rtl="0" algn="l">
              <a:lnSpc>
                <a:spcPct val="100000"/>
              </a:lnSpc>
              <a:spcBef>
                <a:spcPts val="0"/>
              </a:spcBef>
              <a:spcAft>
                <a:spcPts val="0"/>
              </a:spcAft>
              <a:buSzPts val="1400"/>
              <a:buNone/>
            </a:pPr>
            <a:r>
              <a:t/>
            </a:r>
            <a:endParaRPr/>
          </a:p>
        </p:txBody>
      </p:sp>
      <p:sp>
        <p:nvSpPr>
          <p:cNvPr id="2393" name="Google Shape;2393;p27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8" name="Shape 2398"/>
        <p:cNvGrpSpPr/>
        <p:nvPr/>
      </p:nvGrpSpPr>
      <p:grpSpPr>
        <a:xfrm>
          <a:off x="0" y="0"/>
          <a:ext cx="0" cy="0"/>
          <a:chOff x="0" y="0"/>
          <a:chExt cx="0" cy="0"/>
        </a:xfrm>
      </p:grpSpPr>
      <p:sp>
        <p:nvSpPr>
          <p:cNvPr id="2399" name="Google Shape;2399;p27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0" name="Google Shape;2400;p27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b="1"/>
          </a:p>
          <a:p>
            <a:pPr indent="-228600" lvl="0" marL="457200" marR="0" rtl="0" algn="l">
              <a:lnSpc>
                <a:spcPct val="100000"/>
              </a:lnSpc>
              <a:spcBef>
                <a:spcPts val="0"/>
              </a:spcBef>
              <a:spcAft>
                <a:spcPts val="0"/>
              </a:spcAft>
              <a:buClr>
                <a:srgbClr val="000000"/>
              </a:buClr>
              <a:buSzPts val="1400"/>
              <a:buFont typeface="Arial"/>
              <a:buNone/>
            </a:pPr>
            <a:r>
              <a:t/>
            </a:r>
            <a:endParaRPr b="0" i="1"/>
          </a:p>
        </p:txBody>
      </p:sp>
      <p:sp>
        <p:nvSpPr>
          <p:cNvPr id="2401" name="Google Shape;2401;p27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5" name="Shape 2405"/>
        <p:cNvGrpSpPr/>
        <p:nvPr/>
      </p:nvGrpSpPr>
      <p:grpSpPr>
        <a:xfrm>
          <a:off x="0" y="0"/>
          <a:ext cx="0" cy="0"/>
          <a:chOff x="0" y="0"/>
          <a:chExt cx="0" cy="0"/>
        </a:xfrm>
      </p:grpSpPr>
      <p:sp>
        <p:nvSpPr>
          <p:cNvPr id="2406" name="Google Shape;2406;p27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7" name="Google Shape;2407;p2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b="1"/>
          </a:p>
          <a:p>
            <a:pPr indent="-228600" lvl="0" marL="457200" marR="0" rtl="0" algn="l">
              <a:lnSpc>
                <a:spcPct val="100000"/>
              </a:lnSpc>
              <a:spcBef>
                <a:spcPts val="0"/>
              </a:spcBef>
              <a:spcAft>
                <a:spcPts val="0"/>
              </a:spcAft>
              <a:buClr>
                <a:srgbClr val="000000"/>
              </a:buClr>
              <a:buSzPts val="1400"/>
              <a:buFont typeface="Arial"/>
              <a:buNone/>
            </a:pPr>
            <a:r>
              <a:t/>
            </a:r>
            <a:endParaRPr b="0" i="1"/>
          </a:p>
        </p:txBody>
      </p:sp>
      <p:sp>
        <p:nvSpPr>
          <p:cNvPr id="2408" name="Google Shape;2408;p2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2" name="Shape 2412"/>
        <p:cNvGrpSpPr/>
        <p:nvPr/>
      </p:nvGrpSpPr>
      <p:grpSpPr>
        <a:xfrm>
          <a:off x="0" y="0"/>
          <a:ext cx="0" cy="0"/>
          <a:chOff x="0" y="0"/>
          <a:chExt cx="0" cy="0"/>
        </a:xfrm>
      </p:grpSpPr>
      <p:sp>
        <p:nvSpPr>
          <p:cNvPr id="2413" name="Google Shape;2413;p2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4" name="Google Shape;2414;p27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Say:</a:t>
            </a:r>
            <a:r>
              <a:rPr lang="en-US" sz="1800">
                <a:latin typeface="Calibri"/>
                <a:ea typeface="Calibri"/>
                <a:cs typeface="Calibri"/>
                <a:sym typeface="Calibri"/>
              </a:rPr>
              <a:t> Uterine atony is one cause of hemorrhage.</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2415" name="Google Shape;2415;p27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0" name="Shape 2420"/>
        <p:cNvGrpSpPr/>
        <p:nvPr/>
      </p:nvGrpSpPr>
      <p:grpSpPr>
        <a:xfrm>
          <a:off x="0" y="0"/>
          <a:ext cx="0" cy="0"/>
          <a:chOff x="0" y="0"/>
          <a:chExt cx="0" cy="0"/>
        </a:xfrm>
      </p:grpSpPr>
      <p:sp>
        <p:nvSpPr>
          <p:cNvPr id="2421" name="Google Shape;2421;p2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2" name="Google Shape;2422;p2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23" name="Google Shape;2423;p27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8" name="Shape 2428"/>
        <p:cNvGrpSpPr/>
        <p:nvPr/>
      </p:nvGrpSpPr>
      <p:grpSpPr>
        <a:xfrm>
          <a:off x="0" y="0"/>
          <a:ext cx="0" cy="0"/>
          <a:chOff x="0" y="0"/>
          <a:chExt cx="0" cy="0"/>
        </a:xfrm>
      </p:grpSpPr>
      <p:sp>
        <p:nvSpPr>
          <p:cNvPr id="2429" name="Google Shape;2429;p27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0" name="Google Shape;2430;p27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31" name="Google Shape;2431;p27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5" name="Google Shape;505;p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6" name="Shape 2436"/>
        <p:cNvGrpSpPr/>
        <p:nvPr/>
      </p:nvGrpSpPr>
      <p:grpSpPr>
        <a:xfrm>
          <a:off x="0" y="0"/>
          <a:ext cx="0" cy="0"/>
          <a:chOff x="0" y="0"/>
          <a:chExt cx="0" cy="0"/>
        </a:xfrm>
      </p:grpSpPr>
      <p:sp>
        <p:nvSpPr>
          <p:cNvPr id="2437" name="Google Shape;2437;p2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8" name="Google Shape;2438;p2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1" lang="en-US" sz="1800">
                <a:latin typeface="Calibri"/>
                <a:ea typeface="Calibri"/>
                <a:cs typeface="Calibri"/>
                <a:sym typeface="Calibri"/>
              </a:rPr>
              <a:t>Say:</a:t>
            </a:r>
            <a:r>
              <a:rPr lang="en-US" sz="1800">
                <a:latin typeface="Calibri"/>
                <a:ea typeface="Calibri"/>
                <a:cs typeface="Calibri"/>
                <a:sym typeface="Calibri"/>
              </a:rPr>
              <a:t> Management should be done step by step to control bleeding. Providers should move quickly to the next step if bleeding is not controlled. Hysterectomy should be done only as a last resort.</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2439" name="Google Shape;2439;p2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4" name="Shape 2444"/>
        <p:cNvGrpSpPr/>
        <p:nvPr/>
      </p:nvGrpSpPr>
      <p:grpSpPr>
        <a:xfrm>
          <a:off x="0" y="0"/>
          <a:ext cx="0" cy="0"/>
          <a:chOff x="0" y="0"/>
          <a:chExt cx="0" cy="0"/>
        </a:xfrm>
      </p:grpSpPr>
      <p:sp>
        <p:nvSpPr>
          <p:cNvPr id="2445" name="Google Shape;2445;p2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6" name="Google Shape;2446;p2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Explain: </a:t>
            </a:r>
            <a:r>
              <a:rPr lang="en-US" sz="1800">
                <a:latin typeface="Calibri"/>
                <a:ea typeface="Calibri"/>
                <a:cs typeface="Calibri"/>
                <a:sym typeface="Calibri"/>
              </a:rPr>
              <a:t>These therapies may be given for bleeding or to stabilize a patient for transfer after vacuum aspiration or postpartum hemorrhage. Cervical, uterine, or abdominal injuries may occur during vacuum aspiration procedures, although they are rare.</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2447" name="Google Shape;2447;p2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2" name="Shape 2452"/>
        <p:cNvGrpSpPr/>
        <p:nvPr/>
      </p:nvGrpSpPr>
      <p:grpSpPr>
        <a:xfrm>
          <a:off x="0" y="0"/>
          <a:ext cx="0" cy="0"/>
          <a:chOff x="0" y="0"/>
          <a:chExt cx="0" cy="0"/>
        </a:xfrm>
      </p:grpSpPr>
      <p:sp>
        <p:nvSpPr>
          <p:cNvPr id="2453" name="Google Shape;2453;p2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4" name="Google Shape;2454;p2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i="1" lang="en-US" sz="1200">
                <a:solidFill>
                  <a:schemeClr val="dk1"/>
                </a:solidFill>
                <a:latin typeface="Calibri"/>
                <a:ea typeface="Calibri"/>
                <a:cs typeface="Calibri"/>
                <a:sym typeface="Calibri"/>
              </a:rPr>
              <a:t>What are the signs and symptoms post-procedure?</a:t>
            </a:r>
            <a:endParaRPr/>
          </a:p>
        </p:txBody>
      </p:sp>
      <p:sp>
        <p:nvSpPr>
          <p:cNvPr id="2455" name="Google Shape;2455;p28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0" name="Shape 2460"/>
        <p:cNvGrpSpPr/>
        <p:nvPr/>
      </p:nvGrpSpPr>
      <p:grpSpPr>
        <a:xfrm>
          <a:off x="0" y="0"/>
          <a:ext cx="0" cy="0"/>
          <a:chOff x="0" y="0"/>
          <a:chExt cx="0" cy="0"/>
        </a:xfrm>
      </p:grpSpPr>
      <p:sp>
        <p:nvSpPr>
          <p:cNvPr id="2461" name="Google Shape;2461;p2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2" name="Google Shape;2462;p2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i="1" lang="en-US" sz="1200">
                <a:solidFill>
                  <a:schemeClr val="dk1"/>
                </a:solidFill>
                <a:latin typeface="Calibri"/>
                <a:ea typeface="Calibri"/>
                <a:cs typeface="Calibri"/>
                <a:sym typeface="Calibri"/>
              </a:rPr>
              <a:t>What might cause such injuries?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2463" name="Google Shape;2463;p28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8" name="Shape 2468"/>
        <p:cNvGrpSpPr/>
        <p:nvPr/>
      </p:nvGrpSpPr>
      <p:grpSpPr>
        <a:xfrm>
          <a:off x="0" y="0"/>
          <a:ext cx="0" cy="0"/>
          <a:chOff x="0" y="0"/>
          <a:chExt cx="0" cy="0"/>
        </a:xfrm>
      </p:grpSpPr>
      <p:sp>
        <p:nvSpPr>
          <p:cNvPr id="2469" name="Google Shape;2469;p28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70" name="Google Shape;2470;p2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4" name="Shape 2474"/>
        <p:cNvGrpSpPr/>
        <p:nvPr/>
      </p:nvGrpSpPr>
      <p:grpSpPr>
        <a:xfrm>
          <a:off x="0" y="0"/>
          <a:ext cx="0" cy="0"/>
          <a:chOff x="0" y="0"/>
          <a:chExt cx="0" cy="0"/>
        </a:xfrm>
      </p:grpSpPr>
      <p:sp>
        <p:nvSpPr>
          <p:cNvPr id="2475" name="Google Shape;2475;p2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76" name="Google Shape;2476;p2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0" name="Shape 2480"/>
        <p:cNvGrpSpPr/>
        <p:nvPr/>
      </p:nvGrpSpPr>
      <p:grpSpPr>
        <a:xfrm>
          <a:off x="0" y="0"/>
          <a:ext cx="0" cy="0"/>
          <a:chOff x="0" y="0"/>
          <a:chExt cx="0" cy="0"/>
        </a:xfrm>
      </p:grpSpPr>
      <p:sp>
        <p:nvSpPr>
          <p:cNvPr id="2481" name="Google Shape;2481;p2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2" name="Google Shape;2482;p2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Say:</a:t>
            </a:r>
            <a:r>
              <a:rPr i="0" lang="en-US" sz="1200">
                <a:solidFill>
                  <a:schemeClr val="dk1"/>
                </a:solidFill>
                <a:latin typeface="Calibri"/>
                <a:ea typeface="Calibri"/>
                <a:cs typeface="Calibri"/>
                <a:sym typeface="Calibri"/>
              </a:rPr>
              <a:t> </a:t>
            </a:r>
            <a:r>
              <a:rPr i="1" lang="en-US" sz="1200">
                <a:solidFill>
                  <a:schemeClr val="dk1"/>
                </a:solidFill>
                <a:latin typeface="Arial"/>
                <a:ea typeface="Arial"/>
                <a:cs typeface="Arial"/>
                <a:sym typeface="Arial"/>
              </a:rPr>
              <a:t>This is appropriate only if the perforation occurred during the uterine aspiration and the provider feels confident that there were no other injuries.  </a:t>
            </a:r>
            <a:endParaRPr/>
          </a:p>
        </p:txBody>
      </p:sp>
      <p:sp>
        <p:nvSpPr>
          <p:cNvPr id="2483" name="Google Shape;2483;p2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7" name="Shape 2487"/>
        <p:cNvGrpSpPr/>
        <p:nvPr/>
      </p:nvGrpSpPr>
      <p:grpSpPr>
        <a:xfrm>
          <a:off x="0" y="0"/>
          <a:ext cx="0" cy="0"/>
          <a:chOff x="0" y="0"/>
          <a:chExt cx="0" cy="0"/>
        </a:xfrm>
      </p:grpSpPr>
      <p:sp>
        <p:nvSpPr>
          <p:cNvPr id="2488" name="Google Shape;2488;p2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9" name="Google Shape;2489;p28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i="1" lang="en-US" sz="1200">
                <a:solidFill>
                  <a:schemeClr val="dk1"/>
                </a:solidFill>
                <a:latin typeface="Arial"/>
                <a:ea typeface="Arial"/>
                <a:cs typeface="Arial"/>
                <a:sym typeface="Arial"/>
              </a:rPr>
              <a:t>Say: If the uterus or cervix is beyond repair or bleeding cannot be controlled, a hysterectomy may be necessary.</a:t>
            </a:r>
            <a:endParaRPr sz="1200">
              <a:solidFill>
                <a:schemeClr val="dk1"/>
              </a:solidFill>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rPr i="1" lang="en-US" sz="1200">
                <a:solidFill>
                  <a:schemeClr val="dk1"/>
                </a:solidFill>
                <a:latin typeface="Arial"/>
                <a:ea typeface="Arial"/>
                <a:cs typeface="Arial"/>
                <a:sym typeface="Arial"/>
              </a:rPr>
              <a:t> </a:t>
            </a:r>
            <a:endParaRPr sz="1200">
              <a:solidFill>
                <a:schemeClr val="dk1"/>
              </a:solidFill>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rPr i="1" lang="en-US" sz="1200">
                <a:solidFill>
                  <a:schemeClr val="dk1"/>
                </a:solidFill>
                <a:latin typeface="Arial"/>
                <a:ea typeface="Arial"/>
                <a:cs typeface="Arial"/>
                <a:sym typeface="Arial"/>
              </a:rPr>
              <a:t>Say: Hematometra is another complication of vacuum aspiration. It refers to the accumulation of blood clots in the uterine cavity.</a:t>
            </a:r>
            <a:endParaRPr sz="1200">
              <a:solidFill>
                <a:schemeClr val="dk1"/>
              </a:solidFill>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2490" name="Google Shape;2490;p28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4" name="Shape 2494"/>
        <p:cNvGrpSpPr/>
        <p:nvPr/>
      </p:nvGrpSpPr>
      <p:grpSpPr>
        <a:xfrm>
          <a:off x="0" y="0"/>
          <a:ext cx="0" cy="0"/>
          <a:chOff x="0" y="0"/>
          <a:chExt cx="0" cy="0"/>
        </a:xfrm>
      </p:grpSpPr>
      <p:sp>
        <p:nvSpPr>
          <p:cNvPr id="2495" name="Google Shape;2495;p2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6" name="Google Shape;2496;p2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Say:</a:t>
            </a:r>
            <a:r>
              <a:rPr lang="en-US" sz="1800">
                <a:latin typeface="Calibri"/>
                <a:ea typeface="Calibri"/>
                <a:cs typeface="Calibri"/>
                <a:sym typeface="Calibri"/>
              </a:rPr>
              <a:t> Re-evacuation with vacuum aspiration will usually resolve the condition. </a:t>
            </a:r>
            <a:endParaRPr/>
          </a:p>
        </p:txBody>
      </p:sp>
      <p:sp>
        <p:nvSpPr>
          <p:cNvPr id="2497" name="Google Shape;2497;p28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2" name="Shape 2502"/>
        <p:cNvGrpSpPr/>
        <p:nvPr/>
      </p:nvGrpSpPr>
      <p:grpSpPr>
        <a:xfrm>
          <a:off x="0" y="0"/>
          <a:ext cx="0" cy="0"/>
          <a:chOff x="0" y="0"/>
          <a:chExt cx="0" cy="0"/>
        </a:xfrm>
      </p:grpSpPr>
      <p:sp>
        <p:nvSpPr>
          <p:cNvPr id="2503" name="Google Shape;2503;p2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4" name="Google Shape;2504;p2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1" lang="en-US" sz="1800">
                <a:latin typeface="Calibri"/>
                <a:ea typeface="Calibri"/>
                <a:cs typeface="Calibri"/>
                <a:sym typeface="Calibri"/>
              </a:rPr>
              <a:t>Explain:</a:t>
            </a:r>
            <a:r>
              <a:rPr lang="en-US" sz="1800">
                <a:latin typeface="Calibri"/>
                <a:ea typeface="Calibri"/>
                <a:cs typeface="Calibri"/>
                <a:sym typeface="Calibri"/>
              </a:rPr>
              <a:t> Now we are going to discuss vasovagal reaction. Fainting can occasionally occur during vacuum aspiration. This is a vagal reaction to stimulation during the procedure. Typically, it lasts about 10 seconds and does not require intervention.</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2505" name="Google Shape;2505;p28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Ask: </a:t>
            </a:r>
            <a:r>
              <a:rPr i="0" lang="en-US"/>
              <a:t>What are the advantages of vacuum aspiration over sharp curettage?</a:t>
            </a:r>
            <a:endParaRPr/>
          </a:p>
        </p:txBody>
      </p:sp>
      <p:sp>
        <p:nvSpPr>
          <p:cNvPr id="513" name="Google Shape;513;p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0" name="Shape 2510"/>
        <p:cNvGrpSpPr/>
        <p:nvPr/>
      </p:nvGrpSpPr>
      <p:grpSpPr>
        <a:xfrm>
          <a:off x="0" y="0"/>
          <a:ext cx="0" cy="0"/>
          <a:chOff x="0" y="0"/>
          <a:chExt cx="0" cy="0"/>
        </a:xfrm>
      </p:grpSpPr>
      <p:sp>
        <p:nvSpPr>
          <p:cNvPr id="2511" name="Google Shape;2511;p2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2" name="Google Shape;2512;p29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i="1" lang="en-US" sz="1200">
                <a:solidFill>
                  <a:schemeClr val="dk1"/>
                </a:solidFill>
                <a:latin typeface="Arial"/>
                <a:ea typeface="Arial"/>
                <a:cs typeface="Arial"/>
                <a:sym typeface="Arial"/>
              </a:rPr>
              <a:t>Say: How is a vasovagal reaction treated?</a:t>
            </a:r>
            <a:endParaRPr sz="1200">
              <a:solidFill>
                <a:schemeClr val="dk1"/>
              </a:solidFill>
              <a:latin typeface="Arial"/>
              <a:ea typeface="Arial"/>
              <a:cs typeface="Arial"/>
              <a:sym typeface="Arial"/>
            </a:endParaRPr>
          </a:p>
          <a:p>
            <a:pPr indent="-228600" lvl="0" marL="457200" rtl="0" algn="l">
              <a:lnSpc>
                <a:spcPct val="100000"/>
              </a:lnSpc>
              <a:spcBef>
                <a:spcPts val="0"/>
              </a:spcBef>
              <a:spcAft>
                <a:spcPts val="0"/>
              </a:spcAft>
              <a:buSzPts val="1400"/>
              <a:buNone/>
            </a:pPr>
            <a:r>
              <a:rPr lang="en-US" sz="1200">
                <a:solidFill>
                  <a:schemeClr val="dk1"/>
                </a:solidFill>
                <a:latin typeface="Arial"/>
                <a:ea typeface="Arial"/>
                <a:cs typeface="Arial"/>
                <a:sym typeface="Arial"/>
              </a:rPr>
              <a:t>Make sure the following points are made: most symptoms pass quickly as the woman regains consciousness and no further treatment is necessary; occasionally, smelling salts will be needed to revive the woman; in very rare cases, atropine injection will be necessary if the reaction is prolonged.</a:t>
            </a:r>
            <a:endParaRPr/>
          </a:p>
          <a:p>
            <a:pPr indent="0" lvl="0" marL="0" marR="0" rtl="0" algn="l">
              <a:lnSpc>
                <a:spcPct val="100000"/>
              </a:lnSpc>
              <a:spcBef>
                <a:spcPts val="0"/>
              </a:spcBef>
              <a:spcAft>
                <a:spcPts val="0"/>
              </a:spcAft>
              <a:buClr>
                <a:schemeClr val="dk1"/>
              </a:buClr>
              <a:buSzPts val="1200"/>
              <a:buFont typeface="Arial"/>
              <a:buNone/>
            </a:pPr>
            <a:r>
              <a:rPr i="1" lang="en-US" sz="1200">
                <a:solidFill>
                  <a:schemeClr val="dk1"/>
                </a:solidFill>
                <a:latin typeface="Arial"/>
                <a:ea typeface="Arial"/>
                <a:cs typeface="Arial"/>
                <a:sym typeface="Arial"/>
              </a:rPr>
              <a:t>Say: Let’s now discuss undiagnosed ectopic pregnancy. Again, this is not a complication of the uterine evacuation, but rather a condition that was in place before it. Women should be screened for ectopic pregnancy before uterine evacuation with medical methods or vacuum aspiration but sometimes it is not detected. How does ectopic pregnancy complicate abortion-related care?</a:t>
            </a:r>
            <a:endParaRPr sz="1200">
              <a:solidFill>
                <a:schemeClr val="dk1"/>
              </a:solidFill>
              <a:latin typeface="Arial"/>
              <a:ea typeface="Arial"/>
              <a:cs typeface="Arial"/>
              <a:sym typeface="Arial"/>
            </a:endParaRPr>
          </a:p>
          <a:p>
            <a:pPr indent="-228600" lvl="0" marL="457200" rtl="0" algn="l">
              <a:lnSpc>
                <a:spcPct val="100000"/>
              </a:lnSpc>
              <a:spcBef>
                <a:spcPts val="0"/>
              </a:spcBef>
              <a:spcAft>
                <a:spcPts val="0"/>
              </a:spcAft>
              <a:buSzPts val="1400"/>
              <a:buNone/>
            </a:pPr>
            <a:r>
              <a:t/>
            </a:r>
            <a:endParaRPr sz="1200">
              <a:solidFill>
                <a:schemeClr val="dk1"/>
              </a:solidFill>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rPr lang="en-US" sz="1200">
                <a:solidFill>
                  <a:schemeClr val="dk1"/>
                </a:solidFill>
                <a:latin typeface="Arial"/>
                <a:ea typeface="Arial"/>
                <a:cs typeface="Arial"/>
                <a:sym typeface="Arial"/>
              </a:rPr>
              <a:t> </a:t>
            </a:r>
            <a:endParaRPr/>
          </a:p>
        </p:txBody>
      </p:sp>
      <p:sp>
        <p:nvSpPr>
          <p:cNvPr id="2513" name="Google Shape;2513;p29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7" name="Shape 2517"/>
        <p:cNvGrpSpPr/>
        <p:nvPr/>
      </p:nvGrpSpPr>
      <p:grpSpPr>
        <a:xfrm>
          <a:off x="0" y="0"/>
          <a:ext cx="0" cy="0"/>
          <a:chOff x="0" y="0"/>
          <a:chExt cx="0" cy="0"/>
        </a:xfrm>
      </p:grpSpPr>
      <p:sp>
        <p:nvSpPr>
          <p:cNvPr id="2518" name="Google Shape;2518;p2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9" name="Google Shape;2519;p2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1" lang="en-US" sz="1800">
                <a:latin typeface="Calibri"/>
                <a:ea typeface="Calibri"/>
                <a:cs typeface="Calibri"/>
                <a:sym typeface="Calibri"/>
              </a:rPr>
              <a:t>Say:</a:t>
            </a:r>
            <a:r>
              <a:rPr lang="en-US" sz="1800">
                <a:latin typeface="Calibri"/>
                <a:ea typeface="Calibri"/>
                <a:cs typeface="Calibri"/>
                <a:sym typeface="Calibri"/>
              </a:rPr>
              <a:t> Now we will discuss undiagnosed ectopic pregnancy. Again, this is not a complication of the uterine evacuation, but rather a condition that was in place before it. Women should be screened for ectopic pregnancy before uterine evacuation with medical methods or vacuum aspiration but sometimes it is not detected. How does ectopic pregnancy complicate abortion-related care?</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2520" name="Google Shape;2520;p29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5" name="Shape 2525"/>
        <p:cNvGrpSpPr/>
        <p:nvPr/>
      </p:nvGrpSpPr>
      <p:grpSpPr>
        <a:xfrm>
          <a:off x="0" y="0"/>
          <a:ext cx="0" cy="0"/>
          <a:chOff x="0" y="0"/>
          <a:chExt cx="0" cy="0"/>
        </a:xfrm>
      </p:grpSpPr>
      <p:sp>
        <p:nvSpPr>
          <p:cNvPr id="2526" name="Google Shape;2526;p2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7" name="Google Shape;2527;p2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87000"/>
              </a:lnSpc>
              <a:spcBef>
                <a:spcPts val="0"/>
              </a:spcBef>
              <a:spcAft>
                <a:spcPts val="0"/>
              </a:spcAft>
              <a:buSzPts val="1400"/>
              <a:buNone/>
            </a:pPr>
            <a:r>
              <a:rPr b="1" lang="en-US" sz="1530">
                <a:latin typeface="Calibri"/>
                <a:ea typeface="Calibri"/>
                <a:cs typeface="Calibri"/>
                <a:sym typeface="Calibri"/>
              </a:rPr>
              <a:t>Say:</a:t>
            </a:r>
            <a:r>
              <a:rPr lang="en-US" sz="1530">
                <a:latin typeface="Calibri"/>
                <a:ea typeface="Calibri"/>
                <a:cs typeface="Calibri"/>
                <a:sym typeface="Calibri"/>
              </a:rPr>
              <a:t> A ruptured ectopic pregnancy is a gynecologic emergency that can be life threatening and requires immediate surgical intervention. A woman with suspected ectopic pregnancy should be treated or transferred as soon as possible to a facility that can confirm diagnosis and begin treatment. We will now review severe presenting complications that occur before uterine evacuation. When a woman presents for postabortion care, it is essential to assess her health and condition immediately. Pain management is an essential part of management of complications.</a:t>
            </a:r>
            <a:endParaRPr sz="1530">
              <a:latin typeface="Calibri"/>
              <a:ea typeface="Calibri"/>
              <a:cs typeface="Calibri"/>
              <a:sym typeface="Calibri"/>
            </a:endParaRPr>
          </a:p>
          <a:p>
            <a:pPr indent="0" lvl="0" marL="0" marR="0" rtl="0" algn="l">
              <a:lnSpc>
                <a:spcPct val="87000"/>
              </a:lnSpc>
              <a:spcBef>
                <a:spcPts val="0"/>
              </a:spcBef>
              <a:spcAft>
                <a:spcPts val="0"/>
              </a:spcAft>
              <a:buSzPts val="1400"/>
              <a:buNone/>
            </a:pPr>
            <a:r>
              <a:rPr b="1" lang="en-US" sz="1530">
                <a:latin typeface="Calibri"/>
                <a:ea typeface="Calibri"/>
                <a:cs typeface="Calibri"/>
                <a:sym typeface="Calibri"/>
              </a:rPr>
              <a:t> </a:t>
            </a:r>
            <a:endParaRPr sz="1530">
              <a:latin typeface="Calibri"/>
              <a:ea typeface="Calibri"/>
              <a:cs typeface="Calibri"/>
              <a:sym typeface="Calibri"/>
            </a:endParaRPr>
          </a:p>
          <a:p>
            <a:pPr indent="0" lvl="0" marL="0" marR="0" rtl="0" algn="l">
              <a:lnSpc>
                <a:spcPct val="87000"/>
              </a:lnSpc>
              <a:spcBef>
                <a:spcPts val="0"/>
              </a:spcBef>
              <a:spcAft>
                <a:spcPts val="0"/>
              </a:spcAft>
              <a:buSzPts val="1400"/>
              <a:buNone/>
            </a:pPr>
            <a:r>
              <a:rPr b="1" lang="en-US" sz="1530">
                <a:latin typeface="Calibri"/>
                <a:ea typeface="Calibri"/>
                <a:cs typeface="Calibri"/>
                <a:sym typeface="Calibri"/>
              </a:rPr>
              <a:t>Ask: </a:t>
            </a:r>
            <a:r>
              <a:rPr lang="en-US" sz="1530">
                <a:latin typeface="Calibri"/>
                <a:ea typeface="Calibri"/>
                <a:cs typeface="Calibri"/>
                <a:sym typeface="Calibri"/>
              </a:rPr>
              <a:t>Do the majority of women presenting for postabortion care require emergency treatment? What signs and symptoms are they most likely to have? What treatment is required is this case?</a:t>
            </a:r>
            <a:endParaRPr sz="1530">
              <a:latin typeface="Calibri"/>
              <a:ea typeface="Calibri"/>
              <a:cs typeface="Calibri"/>
              <a:sym typeface="Calibri"/>
            </a:endParaRPr>
          </a:p>
          <a:p>
            <a:pPr indent="0" lvl="0" marL="0" marR="0" rtl="0" algn="l">
              <a:lnSpc>
                <a:spcPct val="87000"/>
              </a:lnSpc>
              <a:spcBef>
                <a:spcPts val="0"/>
              </a:spcBef>
              <a:spcAft>
                <a:spcPts val="0"/>
              </a:spcAft>
              <a:buSzPts val="1400"/>
              <a:buNone/>
            </a:pPr>
            <a:r>
              <a:rPr b="1" lang="en-US" sz="1530">
                <a:latin typeface="Calibri"/>
                <a:ea typeface="Calibri"/>
                <a:cs typeface="Calibri"/>
                <a:sym typeface="Calibri"/>
              </a:rPr>
              <a:t> </a:t>
            </a:r>
            <a:endParaRPr sz="1530">
              <a:latin typeface="Calibri"/>
              <a:ea typeface="Calibri"/>
              <a:cs typeface="Calibri"/>
              <a:sym typeface="Calibri"/>
            </a:endParaRPr>
          </a:p>
          <a:p>
            <a:pPr indent="0" lvl="0" marL="0" marR="0" rtl="0" algn="l">
              <a:lnSpc>
                <a:spcPct val="87000"/>
              </a:lnSpc>
              <a:spcBef>
                <a:spcPts val="0"/>
              </a:spcBef>
              <a:spcAft>
                <a:spcPts val="0"/>
              </a:spcAft>
              <a:buSzPts val="1400"/>
              <a:buNone/>
            </a:pPr>
            <a:r>
              <a:rPr b="1" lang="en-US" sz="1530">
                <a:latin typeface="Calibri"/>
                <a:ea typeface="Calibri"/>
                <a:cs typeface="Calibri"/>
                <a:sym typeface="Calibri"/>
              </a:rPr>
              <a:t>Ensure</a:t>
            </a:r>
            <a:r>
              <a:rPr lang="en-US" sz="1530">
                <a:latin typeface="Calibri"/>
                <a:ea typeface="Calibri"/>
                <a:cs typeface="Calibri"/>
                <a:sym typeface="Calibri"/>
              </a:rPr>
              <a:t> that participants understand that most women have light to moderate bleeding and no complications, and uterine evacuation may be the only treatment required.</a:t>
            </a:r>
            <a:endParaRPr sz="1530">
              <a:latin typeface="Calibri"/>
              <a:ea typeface="Calibri"/>
              <a:cs typeface="Calibri"/>
              <a:sym typeface="Calibri"/>
            </a:endParaRPr>
          </a:p>
          <a:p>
            <a:pPr indent="0" lvl="0" marL="0" marR="0" rtl="0" algn="l">
              <a:lnSpc>
                <a:spcPct val="87000"/>
              </a:lnSpc>
              <a:spcBef>
                <a:spcPts val="0"/>
              </a:spcBef>
              <a:spcAft>
                <a:spcPts val="0"/>
              </a:spcAft>
              <a:buSzPts val="1400"/>
              <a:buNone/>
            </a:pPr>
            <a:r>
              <a:rPr b="1" lang="en-US" sz="1530">
                <a:latin typeface="Calibri"/>
                <a:ea typeface="Calibri"/>
                <a:cs typeface="Calibri"/>
                <a:sym typeface="Calibri"/>
              </a:rPr>
              <a:t> </a:t>
            </a:r>
            <a:endParaRPr sz="1530">
              <a:latin typeface="Calibri"/>
              <a:ea typeface="Calibri"/>
              <a:cs typeface="Calibri"/>
              <a:sym typeface="Calibri"/>
            </a:endParaRPr>
          </a:p>
          <a:p>
            <a:pPr indent="0" lvl="0" marL="0" marR="0" rtl="0" algn="l">
              <a:lnSpc>
                <a:spcPct val="87000"/>
              </a:lnSpc>
              <a:spcBef>
                <a:spcPts val="0"/>
              </a:spcBef>
              <a:spcAft>
                <a:spcPts val="0"/>
              </a:spcAft>
              <a:buSzPts val="1400"/>
              <a:buNone/>
            </a:pPr>
            <a:r>
              <a:rPr b="1" lang="en-US" sz="1530">
                <a:latin typeface="Calibri"/>
                <a:ea typeface="Calibri"/>
                <a:cs typeface="Calibri"/>
                <a:sym typeface="Calibri"/>
              </a:rPr>
              <a:t>Ask: </a:t>
            </a:r>
            <a:r>
              <a:rPr lang="en-US" sz="1530">
                <a:latin typeface="Calibri"/>
                <a:ea typeface="Calibri"/>
                <a:cs typeface="Calibri"/>
                <a:sym typeface="Calibri"/>
              </a:rPr>
              <a:t>What are the causes of the complications that women may present with in postabortion care?</a:t>
            </a:r>
            <a:endParaRPr sz="1530">
              <a:latin typeface="Calibri"/>
              <a:ea typeface="Calibri"/>
              <a:cs typeface="Calibri"/>
              <a:sym typeface="Calibri"/>
            </a:endParaRPr>
          </a:p>
        </p:txBody>
      </p:sp>
      <p:sp>
        <p:nvSpPr>
          <p:cNvPr id="2528" name="Google Shape;2528;p2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3" name="Shape 2533"/>
        <p:cNvGrpSpPr/>
        <p:nvPr/>
      </p:nvGrpSpPr>
      <p:grpSpPr>
        <a:xfrm>
          <a:off x="0" y="0"/>
          <a:ext cx="0" cy="0"/>
          <a:chOff x="0" y="0"/>
          <a:chExt cx="0" cy="0"/>
        </a:xfrm>
      </p:grpSpPr>
      <p:sp>
        <p:nvSpPr>
          <p:cNvPr id="2534" name="Google Shape;2534;p2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5" name="Google Shape;2535;p29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Ask</a:t>
            </a:r>
            <a:r>
              <a:rPr lang="en-US" sz="1800">
                <a:latin typeface="Calibri"/>
                <a:ea typeface="Calibri"/>
                <a:cs typeface="Calibri"/>
                <a:sym typeface="Calibri"/>
              </a:rPr>
              <a:t>: How should informed consent be handled if the woman needs emergency care?</a:t>
            </a:r>
            <a:endParaRPr sz="1800">
              <a:latin typeface="Calibri"/>
              <a:ea typeface="Calibri"/>
              <a:cs typeface="Calibri"/>
              <a:sym typeface="Calibri"/>
            </a:endParaRPr>
          </a:p>
          <a:p>
            <a:pPr indent="0" lvl="0" marL="0" marR="0" rtl="0" algn="l">
              <a:lnSpc>
                <a:spcPct val="107000"/>
              </a:lnSpc>
              <a:spcBef>
                <a:spcPts val="0"/>
              </a:spcBef>
              <a:spcAft>
                <a:spcPts val="0"/>
              </a:spcAft>
              <a:buSzPts val="1400"/>
              <a:buNone/>
            </a:pPr>
            <a:r>
              <a:rPr lang="en-US" sz="1800">
                <a:latin typeface="Calibri"/>
                <a:ea typeface="Calibri"/>
                <a:cs typeface="Calibri"/>
                <a:sym typeface="Calibri"/>
              </a:rPr>
              <a:t>Responses should include:</a:t>
            </a:r>
            <a:endParaRPr sz="1800">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When a woman presents with a life-threatening emergency, complete clinical assessment and voluntary informed consent may be deferred until actions have been taken to save the woman’s life.</a:t>
            </a:r>
            <a:endParaRPr sz="1800">
              <a:latin typeface="Trebuchet MS"/>
              <a:ea typeface="Trebuchet MS"/>
              <a:cs typeface="Trebuchet MS"/>
              <a:sym typeface="Trebuchet MS"/>
            </a:endParaRPr>
          </a:p>
          <a:p>
            <a:pPr indent="0" lvl="0" marL="0" marR="0" rtl="0" algn="l">
              <a:lnSpc>
                <a:spcPct val="107000"/>
              </a:lnSpc>
              <a:spcBef>
                <a:spcPts val="0"/>
              </a:spcBef>
              <a:spcAft>
                <a:spcPts val="0"/>
              </a:spcAft>
              <a:buSzPts val="1400"/>
              <a:buNone/>
            </a:pPr>
            <a:r>
              <a:rPr lang="en-US" sz="1800">
                <a:latin typeface="Calibri"/>
                <a:ea typeface="Calibri"/>
                <a:cs typeface="Calibri"/>
                <a:sym typeface="Calibri"/>
              </a:rPr>
              <a:t> </a:t>
            </a:r>
            <a:endParaRPr sz="1800">
              <a:latin typeface="Calibri"/>
              <a:ea typeface="Calibri"/>
              <a:cs typeface="Calibri"/>
              <a:sym typeface="Calibri"/>
            </a:endParaRPr>
          </a:p>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Ask:</a:t>
            </a:r>
            <a:r>
              <a:rPr lang="en-US" sz="1800">
                <a:latin typeface="Calibri"/>
                <a:ea typeface="Calibri"/>
                <a:cs typeface="Calibri"/>
                <a:sym typeface="Calibri"/>
              </a:rPr>
              <a:t> What is the first step in providing care to a woman presenting for postabortion care?</a:t>
            </a:r>
            <a:endParaRPr sz="1800">
              <a:latin typeface="Calibri"/>
              <a:ea typeface="Calibri"/>
              <a:cs typeface="Calibri"/>
              <a:sym typeface="Calibri"/>
            </a:endParaRPr>
          </a:p>
          <a:p>
            <a:pPr indent="0" lvl="0" marL="0" marR="0" rtl="0" algn="l">
              <a:lnSpc>
                <a:spcPct val="107000"/>
              </a:lnSpc>
              <a:spcBef>
                <a:spcPts val="0"/>
              </a:spcBef>
              <a:spcAft>
                <a:spcPts val="0"/>
              </a:spcAft>
              <a:buSzPts val="1400"/>
              <a:buNone/>
            </a:pPr>
            <a:r>
              <a:rPr lang="en-US" sz="1800">
                <a:latin typeface="Calibri"/>
                <a:ea typeface="Calibri"/>
                <a:cs typeface="Calibri"/>
                <a:sym typeface="Calibri"/>
              </a:rPr>
              <a:t>Responses should include:</a:t>
            </a:r>
            <a:endParaRPr sz="1800">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Perform a rapid initial assessment and obtain voluntary informed consent if possible.</a:t>
            </a:r>
            <a:endParaRPr sz="1800">
              <a:latin typeface="Trebuchet MS"/>
              <a:ea typeface="Trebuchet MS"/>
              <a:cs typeface="Trebuchet MS"/>
              <a:sym typeface="Trebuchet MS"/>
            </a:endParaRPr>
          </a:p>
          <a:p>
            <a:pPr indent="-342900" lvl="0" marL="342900" marR="0" rtl="0" algn="l">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Note that a clinical assessment should be done as the provider begins to treat the complications.</a:t>
            </a:r>
            <a:endParaRPr sz="1800">
              <a:latin typeface="Trebuchet MS"/>
              <a:ea typeface="Trebuchet MS"/>
              <a:cs typeface="Trebuchet MS"/>
              <a:sym typeface="Trebuchet MS"/>
            </a:endParaRPr>
          </a:p>
          <a:p>
            <a:pPr indent="0" lvl="0" marL="0" marR="0" rtl="0" algn="l">
              <a:lnSpc>
                <a:spcPct val="107000"/>
              </a:lnSpc>
              <a:spcBef>
                <a:spcPts val="0"/>
              </a:spcBef>
              <a:spcAft>
                <a:spcPts val="0"/>
              </a:spcAft>
              <a:buSzPts val="1400"/>
              <a:buNone/>
            </a:pPr>
            <a:r>
              <a:rPr lang="en-US" sz="1800">
                <a:latin typeface="Calibri"/>
                <a:ea typeface="Calibri"/>
                <a:cs typeface="Calibri"/>
                <a:sym typeface="Calibri"/>
              </a:rPr>
              <a:t> </a:t>
            </a:r>
            <a:endParaRPr sz="1800">
              <a:latin typeface="Calibri"/>
              <a:ea typeface="Calibri"/>
              <a:cs typeface="Calibri"/>
              <a:sym typeface="Calibri"/>
            </a:endParaRPr>
          </a:p>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Ask:</a:t>
            </a:r>
            <a:r>
              <a:rPr lang="en-US" sz="1800">
                <a:latin typeface="Calibri"/>
                <a:ea typeface="Calibri"/>
                <a:cs typeface="Calibri"/>
                <a:sym typeface="Calibri"/>
              </a:rPr>
              <a:t> With which severe complications may women present?</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2536" name="Google Shape;2536;p29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1" name="Shape 2541"/>
        <p:cNvGrpSpPr/>
        <p:nvPr/>
      </p:nvGrpSpPr>
      <p:grpSpPr>
        <a:xfrm>
          <a:off x="0" y="0"/>
          <a:ext cx="0" cy="0"/>
          <a:chOff x="0" y="0"/>
          <a:chExt cx="0" cy="0"/>
        </a:xfrm>
      </p:grpSpPr>
      <p:sp>
        <p:nvSpPr>
          <p:cNvPr id="2542" name="Google Shape;2542;p2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3" name="Google Shape;2543;p2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lang="en-US" sz="1800">
                <a:latin typeface="Calibri"/>
                <a:ea typeface="Calibri"/>
                <a:cs typeface="Calibri"/>
                <a:sym typeface="Calibri"/>
              </a:rPr>
              <a:t> </a:t>
            </a:r>
            <a:r>
              <a:rPr b="1" lang="en-US" sz="1800">
                <a:latin typeface="Calibri"/>
                <a:ea typeface="Calibri"/>
                <a:cs typeface="Calibri"/>
                <a:sym typeface="Calibri"/>
              </a:rPr>
              <a:t>Say:</a:t>
            </a:r>
            <a:r>
              <a:rPr lang="en-US" sz="1800">
                <a:latin typeface="Calibri"/>
                <a:ea typeface="Calibri"/>
                <a:cs typeface="Calibri"/>
                <a:sym typeface="Calibri"/>
              </a:rPr>
              <a:t> Shock can develop in any patient at any time during postabortion care and requires immediate action.</a:t>
            </a:r>
            <a:endParaRPr sz="1800">
              <a:latin typeface="Calibri"/>
              <a:ea typeface="Calibri"/>
              <a:cs typeface="Calibri"/>
              <a:sym typeface="Calibri"/>
            </a:endParaRPr>
          </a:p>
          <a:p>
            <a:pPr indent="0" lvl="0" marL="0" marR="0" rtl="0" algn="l">
              <a:lnSpc>
                <a:spcPct val="107000"/>
              </a:lnSpc>
              <a:spcBef>
                <a:spcPts val="0"/>
              </a:spcBef>
              <a:spcAft>
                <a:spcPts val="0"/>
              </a:spcAft>
              <a:buSzPts val="1400"/>
              <a:buNone/>
            </a:pPr>
            <a:r>
              <a:rPr lang="en-US" sz="1800">
                <a:latin typeface="Calibri"/>
                <a:ea typeface="Calibri"/>
                <a:cs typeface="Calibri"/>
                <a:sym typeface="Calibri"/>
              </a:rPr>
              <a:t> </a:t>
            </a:r>
            <a:endParaRPr sz="1800">
              <a:latin typeface="Calibri"/>
              <a:ea typeface="Calibri"/>
              <a:cs typeface="Calibri"/>
              <a:sym typeface="Calibri"/>
            </a:endParaRPr>
          </a:p>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Ask:</a:t>
            </a:r>
            <a:r>
              <a:rPr lang="en-US" sz="1800">
                <a:latin typeface="Calibri"/>
                <a:ea typeface="Calibri"/>
                <a:cs typeface="Calibri"/>
                <a:sym typeface="Calibri"/>
              </a:rPr>
              <a:t> What is usually a key part of treatment for women presenting with signs and symptoms of pelvic infection, sepsis, or hemorrhage due to incomplete abortion?</a:t>
            </a:r>
            <a:endParaRPr sz="1800">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Prompt uterine evacuation, usually with vacuum aspiration.</a:t>
            </a:r>
            <a:endParaRPr sz="1800">
              <a:latin typeface="Trebuchet MS"/>
              <a:ea typeface="Trebuchet MS"/>
              <a:cs typeface="Trebuchet MS"/>
              <a:sym typeface="Trebuchet MS"/>
            </a:endParaRPr>
          </a:p>
          <a:p>
            <a:pPr indent="0" lvl="0" marL="0" marR="0" rtl="0" algn="l">
              <a:lnSpc>
                <a:spcPct val="107000"/>
              </a:lnSpc>
              <a:spcBef>
                <a:spcPts val="0"/>
              </a:spcBef>
              <a:spcAft>
                <a:spcPts val="0"/>
              </a:spcAft>
              <a:buSzPts val="1400"/>
              <a:buNone/>
            </a:pPr>
            <a:r>
              <a:rPr lang="en-US" sz="1800">
                <a:latin typeface="Calibri"/>
                <a:ea typeface="Calibri"/>
                <a:cs typeface="Calibri"/>
                <a:sym typeface="Calibri"/>
              </a:rPr>
              <a:t> </a:t>
            </a:r>
            <a:endParaRPr sz="1800">
              <a:latin typeface="Calibri"/>
              <a:ea typeface="Calibri"/>
              <a:cs typeface="Calibri"/>
              <a:sym typeface="Calibri"/>
            </a:endParaRPr>
          </a:p>
        </p:txBody>
      </p:sp>
      <p:sp>
        <p:nvSpPr>
          <p:cNvPr id="2544" name="Google Shape;2544;p2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9" name="Shape 2549"/>
        <p:cNvGrpSpPr/>
        <p:nvPr/>
      </p:nvGrpSpPr>
      <p:grpSpPr>
        <a:xfrm>
          <a:off x="0" y="0"/>
          <a:ext cx="0" cy="0"/>
          <a:chOff x="0" y="0"/>
          <a:chExt cx="0" cy="0"/>
        </a:xfrm>
      </p:grpSpPr>
      <p:sp>
        <p:nvSpPr>
          <p:cNvPr id="2550" name="Google Shape;2550;p29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1" name="Google Shape;2551;p2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Explain: </a:t>
            </a:r>
            <a:r>
              <a:rPr lang="en-US" sz="1800">
                <a:latin typeface="Calibri"/>
                <a:ea typeface="Calibri"/>
                <a:cs typeface="Calibri"/>
                <a:sym typeface="Calibri"/>
              </a:rPr>
              <a:t>Recognizing shock is the first step in providing care to a woman who has told you or who you believe requires postabortion care. Although most women presenting for postabortion care are ambulatory and do not need emergency treatment, some require emergency care and shock must be addressed immediately. </a:t>
            </a:r>
            <a:r>
              <a:rPr i="0" lang="en-US"/>
              <a:t>To check for shock, use your ABCs.</a:t>
            </a:r>
            <a:endParaRPr/>
          </a:p>
          <a:p>
            <a:pPr indent="0" lvl="0" marL="0" rtl="0" algn="l">
              <a:lnSpc>
                <a:spcPct val="100000"/>
              </a:lnSpc>
              <a:spcBef>
                <a:spcPts val="0"/>
              </a:spcBef>
              <a:spcAft>
                <a:spcPts val="0"/>
              </a:spcAft>
              <a:buSzPts val="1400"/>
              <a:buNone/>
            </a:pPr>
            <a:r>
              <a:t/>
            </a:r>
            <a:endParaRPr/>
          </a:p>
        </p:txBody>
      </p:sp>
      <p:sp>
        <p:nvSpPr>
          <p:cNvPr id="2552" name="Google Shape;2552;p29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6" name="Shape 2556"/>
        <p:cNvGrpSpPr/>
        <p:nvPr/>
      </p:nvGrpSpPr>
      <p:grpSpPr>
        <a:xfrm>
          <a:off x="0" y="0"/>
          <a:ext cx="0" cy="0"/>
          <a:chOff x="0" y="0"/>
          <a:chExt cx="0" cy="0"/>
        </a:xfrm>
      </p:grpSpPr>
      <p:sp>
        <p:nvSpPr>
          <p:cNvPr id="2557" name="Google Shape;2557;p29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8" name="Google Shape;2558;p2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Ask </a:t>
            </a:r>
            <a:r>
              <a:rPr lang="en-US"/>
              <a:t>participants to identify some signs of shock. </a:t>
            </a:r>
            <a:endParaRPr/>
          </a:p>
          <a:p>
            <a:pPr indent="0" lvl="0" marL="0" marR="0" rtl="0" algn="l">
              <a:lnSpc>
                <a:spcPct val="100000"/>
              </a:lnSpc>
              <a:spcBef>
                <a:spcPts val="0"/>
              </a:spcBef>
              <a:spcAft>
                <a:spcPts val="0"/>
              </a:spcAft>
              <a:buClr>
                <a:schemeClr val="dk1"/>
              </a:buClr>
              <a:buSzPts val="1800"/>
              <a:buFont typeface="Calibri"/>
              <a:buNone/>
            </a:pPr>
            <a:r>
              <a:t/>
            </a:r>
            <a:endParaRPr b="1" sz="18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rPr b="1" lang="en-US" sz="1800">
                <a:latin typeface="Calibri"/>
                <a:ea typeface="Calibri"/>
                <a:cs typeface="Calibri"/>
                <a:sym typeface="Calibri"/>
              </a:rPr>
              <a:t>Take a few responses</a:t>
            </a:r>
            <a:r>
              <a:rPr lang="en-US" sz="1800">
                <a:latin typeface="Calibri"/>
                <a:ea typeface="Calibri"/>
                <a:cs typeface="Calibri"/>
                <a:sym typeface="Calibri"/>
              </a:rPr>
              <a:t> and then </a:t>
            </a:r>
            <a:r>
              <a:rPr b="1" lang="en-US" sz="1800">
                <a:latin typeface="Calibri"/>
                <a:ea typeface="Calibri"/>
                <a:cs typeface="Calibri"/>
                <a:sym typeface="Calibri"/>
              </a:rPr>
              <a:t>show next slide</a:t>
            </a:r>
            <a:r>
              <a:rPr lang="en-US" sz="1800">
                <a:latin typeface="Calibri"/>
                <a:ea typeface="Calibri"/>
                <a:cs typeface="Calibri"/>
                <a:sym typeface="Calibri"/>
              </a:rPr>
              <a:t>.</a:t>
            </a:r>
            <a:endParaRPr/>
          </a:p>
          <a:p>
            <a:pPr indent="0" lvl="0" marL="0" rtl="0" algn="l">
              <a:lnSpc>
                <a:spcPct val="100000"/>
              </a:lnSpc>
              <a:spcBef>
                <a:spcPts val="0"/>
              </a:spcBef>
              <a:spcAft>
                <a:spcPts val="0"/>
              </a:spcAft>
              <a:buSzPts val="1400"/>
              <a:buNone/>
            </a:pPr>
            <a:r>
              <a:t/>
            </a:r>
            <a:endParaRPr/>
          </a:p>
        </p:txBody>
      </p:sp>
      <p:sp>
        <p:nvSpPr>
          <p:cNvPr id="2559" name="Google Shape;2559;p29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4" name="Shape 2564"/>
        <p:cNvGrpSpPr/>
        <p:nvPr/>
      </p:nvGrpSpPr>
      <p:grpSpPr>
        <a:xfrm>
          <a:off x="0" y="0"/>
          <a:ext cx="0" cy="0"/>
          <a:chOff x="0" y="0"/>
          <a:chExt cx="0" cy="0"/>
        </a:xfrm>
      </p:grpSpPr>
      <p:sp>
        <p:nvSpPr>
          <p:cNvPr id="2565" name="Google Shape;2565;p29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6" name="Google Shape;2566;p2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200" u="none" strike="noStrike">
                <a:solidFill>
                  <a:schemeClr val="dk1"/>
                </a:solidFill>
                <a:latin typeface="Calibri"/>
                <a:ea typeface="Calibri"/>
                <a:cs typeface="Calibri"/>
                <a:sym typeface="Calibri"/>
              </a:rPr>
              <a:t>Explain: </a:t>
            </a:r>
            <a:r>
              <a:rPr lang="en-US" sz="1800">
                <a:latin typeface="Calibri"/>
                <a:ea typeface="Calibri"/>
                <a:cs typeface="Calibri"/>
                <a:sym typeface="Calibri"/>
              </a:rPr>
              <a:t>Shock can develop at any time during postabortion care, especially if underlying injuries were not detected during the initial assessment. Once shock is stabilized, it is necessary to determine the underlying cause. Shock in postabortion care is usually either hemorrhagic or septic.</a:t>
            </a:r>
            <a:endParaRPr/>
          </a:p>
          <a:p>
            <a:pPr indent="0" lvl="0" marL="0" marR="0" rtl="0" algn="l">
              <a:lnSpc>
                <a:spcPct val="100000"/>
              </a:lnSpc>
              <a:spcBef>
                <a:spcPts val="0"/>
              </a:spcBef>
              <a:spcAft>
                <a:spcPts val="0"/>
              </a:spcAft>
              <a:buClr>
                <a:schemeClr val="dk1"/>
              </a:buClr>
              <a:buSzPts val="1200"/>
              <a:buFont typeface="Calibri"/>
              <a:buNone/>
            </a:pPr>
            <a:r>
              <a:t/>
            </a:r>
            <a:endParaRPr i="0"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1" i="0" lang="en-US" sz="1200">
                <a:solidFill>
                  <a:schemeClr val="dk1"/>
                </a:solidFill>
                <a:latin typeface="Calibri"/>
                <a:ea typeface="Calibri"/>
                <a:cs typeface="Calibri"/>
                <a:sym typeface="Calibri"/>
              </a:rPr>
              <a:t>Ask: </a:t>
            </a:r>
            <a:r>
              <a:rPr i="0" lang="en-US" sz="1200">
                <a:solidFill>
                  <a:schemeClr val="dk1"/>
                </a:solidFill>
                <a:latin typeface="Calibri"/>
                <a:ea typeface="Calibri"/>
                <a:cs typeface="Calibri"/>
                <a:sym typeface="Calibri"/>
              </a:rPr>
              <a:t>How do you stabilize for shock? </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lang="en-US"/>
              <a:t>Answers should include:</a:t>
            </a:r>
            <a:endParaRPr/>
          </a:p>
          <a:p>
            <a:pPr indent="-171450" lvl="0" marL="171450" rtl="0" algn="l">
              <a:lnSpc>
                <a:spcPct val="100000"/>
              </a:lnSpc>
              <a:spcBef>
                <a:spcPts val="0"/>
              </a:spcBef>
              <a:spcAft>
                <a:spcPts val="0"/>
              </a:spcAft>
              <a:buClr>
                <a:schemeClr val="dk1"/>
              </a:buClr>
              <a:buSzPts val="1200"/>
              <a:buFont typeface="Arial"/>
              <a:buChar char="•"/>
            </a:pPr>
            <a:r>
              <a:rPr lang="en-US"/>
              <a:t>Ensure that the airway is open</a:t>
            </a:r>
            <a:endParaRPr/>
          </a:p>
          <a:p>
            <a:pPr indent="-171450" lvl="0" marL="171450" rtl="0" algn="l">
              <a:lnSpc>
                <a:spcPct val="100000"/>
              </a:lnSpc>
              <a:spcBef>
                <a:spcPts val="0"/>
              </a:spcBef>
              <a:spcAft>
                <a:spcPts val="0"/>
              </a:spcAft>
              <a:buClr>
                <a:schemeClr val="dk1"/>
              </a:buClr>
              <a:buSzPts val="1200"/>
              <a:buFont typeface="Arial"/>
              <a:buChar char="•"/>
            </a:pPr>
            <a:r>
              <a:rPr lang="en-US"/>
              <a:t>Elevate the legs</a:t>
            </a:r>
            <a:endParaRPr/>
          </a:p>
          <a:p>
            <a:pPr indent="-171450" lvl="0" marL="171450" rtl="0" algn="l">
              <a:lnSpc>
                <a:spcPct val="100000"/>
              </a:lnSpc>
              <a:spcBef>
                <a:spcPts val="0"/>
              </a:spcBef>
              <a:spcAft>
                <a:spcPts val="0"/>
              </a:spcAft>
              <a:buClr>
                <a:schemeClr val="dk1"/>
              </a:buClr>
              <a:buSzPts val="1200"/>
              <a:buFont typeface="Arial"/>
              <a:buChar char="•"/>
            </a:pPr>
            <a:r>
              <a:rPr lang="en-US"/>
              <a:t>Give oxygen</a:t>
            </a:r>
            <a:endParaRPr/>
          </a:p>
          <a:p>
            <a:pPr indent="-171450" lvl="0" marL="171450" rtl="0" algn="l">
              <a:lnSpc>
                <a:spcPct val="100000"/>
              </a:lnSpc>
              <a:spcBef>
                <a:spcPts val="0"/>
              </a:spcBef>
              <a:spcAft>
                <a:spcPts val="0"/>
              </a:spcAft>
              <a:buClr>
                <a:schemeClr val="dk1"/>
              </a:buClr>
              <a:buSzPts val="1200"/>
              <a:buFont typeface="Arial"/>
              <a:buChar char="•"/>
            </a:pPr>
            <a:r>
              <a:rPr lang="en-US"/>
              <a:t>Give rapid bolus crystalloid (lactated ringers [LR] or normal saline [NS])</a:t>
            </a:r>
            <a:endParaRPr/>
          </a:p>
          <a:p>
            <a:pPr indent="-171450" lvl="0" marL="171450" rtl="0" algn="l">
              <a:lnSpc>
                <a:spcPct val="100000"/>
              </a:lnSpc>
              <a:spcBef>
                <a:spcPts val="0"/>
              </a:spcBef>
              <a:spcAft>
                <a:spcPts val="0"/>
              </a:spcAft>
              <a:buClr>
                <a:schemeClr val="dk1"/>
              </a:buClr>
              <a:buSzPts val="1200"/>
              <a:buFont typeface="Arial"/>
              <a:buChar char="•"/>
            </a:pPr>
            <a:r>
              <a:rPr lang="en-US"/>
              <a:t>Give second liter if vital signs remain abnormal</a:t>
            </a:r>
            <a:endParaRPr/>
          </a:p>
          <a:p>
            <a:pPr indent="-171450" lvl="0" marL="171450" rtl="0" algn="l">
              <a:lnSpc>
                <a:spcPct val="100000"/>
              </a:lnSpc>
              <a:spcBef>
                <a:spcPts val="0"/>
              </a:spcBef>
              <a:spcAft>
                <a:spcPts val="0"/>
              </a:spcAft>
              <a:buClr>
                <a:schemeClr val="dk1"/>
              </a:buClr>
              <a:buSzPts val="1200"/>
              <a:buFont typeface="Arial"/>
              <a:buChar char="•"/>
            </a:pPr>
            <a:r>
              <a:rPr lang="en-US"/>
              <a:t>Transfuse if vital signs remain unstable</a:t>
            </a:r>
            <a:endParaRPr/>
          </a:p>
          <a:p>
            <a:pPr indent="-171450" lvl="0" marL="171450" rtl="0" algn="l">
              <a:lnSpc>
                <a:spcPct val="100000"/>
              </a:lnSpc>
              <a:spcBef>
                <a:spcPts val="0"/>
              </a:spcBef>
              <a:spcAft>
                <a:spcPts val="0"/>
              </a:spcAft>
              <a:buClr>
                <a:schemeClr val="dk1"/>
              </a:buClr>
              <a:buSzPts val="1200"/>
              <a:buFont typeface="Arial"/>
              <a:buChar char="•"/>
            </a:pPr>
            <a:r>
              <a:rPr lang="en-US"/>
              <a:t>Keep warm</a:t>
            </a:r>
            <a:endParaRPr/>
          </a:p>
          <a:p>
            <a:pPr indent="-171450" lvl="0" marL="171450" rtl="0" algn="l">
              <a:lnSpc>
                <a:spcPct val="100000"/>
              </a:lnSpc>
              <a:spcBef>
                <a:spcPts val="0"/>
              </a:spcBef>
              <a:spcAft>
                <a:spcPts val="0"/>
              </a:spcAft>
              <a:buClr>
                <a:schemeClr val="dk1"/>
              </a:buClr>
              <a:buSzPts val="1200"/>
              <a:buFont typeface="Arial"/>
              <a:buChar char="•"/>
            </a:pPr>
            <a:r>
              <a:rPr lang="en-US"/>
              <a:t>Place urinary catheter</a:t>
            </a:r>
            <a:endParaRPr/>
          </a:p>
          <a:p>
            <a:pPr indent="-171450" lvl="0" marL="171450" rtl="0" algn="l">
              <a:lnSpc>
                <a:spcPct val="100000"/>
              </a:lnSpc>
              <a:spcBef>
                <a:spcPts val="0"/>
              </a:spcBef>
              <a:spcAft>
                <a:spcPts val="0"/>
              </a:spcAft>
              <a:buClr>
                <a:schemeClr val="dk1"/>
              </a:buClr>
              <a:buSzPts val="1200"/>
              <a:buFont typeface="Arial"/>
              <a:buChar char="•"/>
            </a:pPr>
            <a:r>
              <a:rPr lang="en-US"/>
              <a:t>Monitor fluid intake and output, including ongoing blood loss</a:t>
            </a:r>
            <a:endParaRPr/>
          </a:p>
          <a:p>
            <a:pPr indent="-171450" lvl="0" marL="171450" rtl="0" algn="l">
              <a:lnSpc>
                <a:spcPct val="100000"/>
              </a:lnSpc>
              <a:spcBef>
                <a:spcPts val="0"/>
              </a:spcBef>
              <a:spcAft>
                <a:spcPts val="0"/>
              </a:spcAft>
              <a:buClr>
                <a:schemeClr val="dk1"/>
              </a:buClr>
              <a:buSzPts val="1200"/>
              <a:buFont typeface="Arial"/>
              <a:buChar char="•"/>
            </a:pPr>
            <a:r>
              <a:rPr lang="en-US"/>
              <a:t>Get laboratory tests, including blood type and crossmatch, hematocrit and hemoglobin, blood cultures, and chemistry tests, if available</a:t>
            </a:r>
            <a:endParaRPr/>
          </a:p>
          <a:p>
            <a:pPr indent="-171450" lvl="0" marL="171450" rtl="0" algn="l">
              <a:lnSpc>
                <a:spcPct val="100000"/>
              </a:lnSpc>
              <a:spcBef>
                <a:spcPts val="0"/>
              </a:spcBef>
              <a:spcAft>
                <a:spcPts val="0"/>
              </a:spcAft>
              <a:buClr>
                <a:schemeClr val="dk1"/>
              </a:buClr>
              <a:buSzPts val="1200"/>
              <a:buFont typeface="Arial"/>
              <a:buChar char="•"/>
            </a:pPr>
            <a:r>
              <a:rPr lang="en-US"/>
              <a:t>Monitor and record vital signs every 15 minutes</a:t>
            </a:r>
            <a:endParaRPr/>
          </a:p>
          <a:p>
            <a:pPr indent="-171450" lvl="0" marL="171450" rtl="0" algn="l">
              <a:lnSpc>
                <a:spcPct val="100000"/>
              </a:lnSpc>
              <a:spcBef>
                <a:spcPts val="0"/>
              </a:spcBef>
              <a:spcAft>
                <a:spcPts val="0"/>
              </a:spcAft>
              <a:buClr>
                <a:schemeClr val="dk1"/>
              </a:buClr>
              <a:buSzPts val="1200"/>
              <a:buFont typeface="Arial"/>
              <a:buChar char="•"/>
            </a:pPr>
            <a:r>
              <a:rPr lang="en-US"/>
              <a:t>Prepare for an emergency transfer if the woman cannot be treated in the facility</a:t>
            </a:r>
            <a:endParaRPr/>
          </a:p>
          <a:p>
            <a:pPr indent="0" lvl="0" marL="0" rtl="0" algn="l">
              <a:lnSpc>
                <a:spcPct val="100000"/>
              </a:lnSpc>
              <a:spcBef>
                <a:spcPts val="0"/>
              </a:spcBef>
              <a:spcAft>
                <a:spcPts val="0"/>
              </a:spcAft>
              <a:buClr>
                <a:schemeClr val="dk1"/>
              </a:buClr>
              <a:buSzPts val="1200"/>
              <a:buFont typeface="Arial"/>
              <a:buNone/>
            </a:pPr>
            <a:r>
              <a:t/>
            </a:r>
            <a:endParaRPr/>
          </a:p>
          <a:p>
            <a:pPr indent="0" lvl="0" marL="0" rtl="0" algn="l">
              <a:lnSpc>
                <a:spcPct val="100000"/>
              </a:lnSpc>
              <a:spcBef>
                <a:spcPts val="0"/>
              </a:spcBef>
              <a:spcAft>
                <a:spcPts val="0"/>
              </a:spcAft>
              <a:buSzPts val="1400"/>
              <a:buNone/>
            </a:pPr>
            <a:r>
              <a:rPr b="1" i="1" lang="en-US" sz="1200" u="none" strike="noStrike">
                <a:solidFill>
                  <a:schemeClr val="dk1"/>
                </a:solidFill>
                <a:latin typeface="Calibri"/>
                <a:ea typeface="Calibri"/>
                <a:cs typeface="Calibri"/>
                <a:sym typeface="Calibri"/>
              </a:rPr>
              <a:t>Note to trainer: </a:t>
            </a:r>
            <a:r>
              <a:rPr b="0" i="1" lang="en-US" sz="1200" u="none" strike="noStrike">
                <a:solidFill>
                  <a:schemeClr val="dk1"/>
                </a:solidFill>
                <a:latin typeface="Calibri"/>
                <a:ea typeface="Calibri"/>
                <a:cs typeface="Calibri"/>
                <a:sym typeface="Calibri"/>
              </a:rPr>
              <a:t>This is not covered in depth in this material. Participants may be relying on other clinical training for these responses.</a:t>
            </a:r>
            <a:endParaRPr/>
          </a:p>
          <a:p>
            <a:pPr indent="0" lvl="0" marL="0" rtl="0" algn="l">
              <a:lnSpc>
                <a:spcPct val="100000"/>
              </a:lnSpc>
              <a:spcBef>
                <a:spcPts val="0"/>
              </a:spcBef>
              <a:spcAft>
                <a:spcPts val="0"/>
              </a:spcAft>
              <a:buClr>
                <a:schemeClr val="dk1"/>
              </a:buClr>
              <a:buSzPts val="1200"/>
              <a:buFont typeface="Arial"/>
              <a:buNone/>
            </a:pPr>
            <a:r>
              <a:t/>
            </a:r>
            <a:endParaRPr/>
          </a:p>
        </p:txBody>
      </p:sp>
      <p:sp>
        <p:nvSpPr>
          <p:cNvPr id="2567" name="Google Shape;2567;p29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2" name="Shape 2572"/>
        <p:cNvGrpSpPr/>
        <p:nvPr/>
      </p:nvGrpSpPr>
      <p:grpSpPr>
        <a:xfrm>
          <a:off x="0" y="0"/>
          <a:ext cx="0" cy="0"/>
          <a:chOff x="0" y="0"/>
          <a:chExt cx="0" cy="0"/>
        </a:xfrm>
      </p:grpSpPr>
      <p:sp>
        <p:nvSpPr>
          <p:cNvPr id="2573" name="Google Shape;2573;p2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74" name="Google Shape;2574;p29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9" name="Shape 2579"/>
        <p:cNvGrpSpPr/>
        <p:nvPr/>
      </p:nvGrpSpPr>
      <p:grpSpPr>
        <a:xfrm>
          <a:off x="0" y="0"/>
          <a:ext cx="0" cy="0"/>
          <a:chOff x="0" y="0"/>
          <a:chExt cx="0" cy="0"/>
        </a:xfrm>
      </p:grpSpPr>
      <p:sp>
        <p:nvSpPr>
          <p:cNvPr id="2580" name="Google Shape;2580;p29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1" name="Google Shape;2581;p2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82" name="Google Shape;2582;p29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3" name="Google Shape;313;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0" name="Google Shape;520;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7" name="Shape 2587"/>
        <p:cNvGrpSpPr/>
        <p:nvPr/>
      </p:nvGrpSpPr>
      <p:grpSpPr>
        <a:xfrm>
          <a:off x="0" y="0"/>
          <a:ext cx="0" cy="0"/>
          <a:chOff x="0" y="0"/>
          <a:chExt cx="0" cy="0"/>
        </a:xfrm>
      </p:grpSpPr>
      <p:sp>
        <p:nvSpPr>
          <p:cNvPr id="2588" name="Google Shape;2588;p30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9" name="Google Shape;2589;p3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Explain: </a:t>
            </a:r>
            <a:r>
              <a:rPr i="0" lang="en-US"/>
              <a:t>Once shock is stabilized, identify and treat the underlying cause immediately. In order to determine the underlying cause of shock and identify other complications, the provider must now do a more complete, but urgent clinical assessment.</a:t>
            </a:r>
            <a:endParaRPr/>
          </a:p>
          <a:p>
            <a:pPr indent="0" lvl="0" marL="0" rtl="0" algn="l">
              <a:lnSpc>
                <a:spcPct val="100000"/>
              </a:lnSpc>
              <a:spcBef>
                <a:spcPts val="0"/>
              </a:spcBef>
              <a:spcAft>
                <a:spcPts val="0"/>
              </a:spcAft>
              <a:buSzPts val="1400"/>
              <a:buNone/>
            </a:pPr>
            <a:r>
              <a:t/>
            </a:r>
            <a:endParaRPr/>
          </a:p>
        </p:txBody>
      </p:sp>
      <p:sp>
        <p:nvSpPr>
          <p:cNvPr id="2590" name="Google Shape;2590;p3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4" name="Shape 2594"/>
        <p:cNvGrpSpPr/>
        <p:nvPr/>
      </p:nvGrpSpPr>
      <p:grpSpPr>
        <a:xfrm>
          <a:off x="0" y="0"/>
          <a:ext cx="0" cy="0"/>
          <a:chOff x="0" y="0"/>
          <a:chExt cx="0" cy="0"/>
        </a:xfrm>
      </p:grpSpPr>
      <p:sp>
        <p:nvSpPr>
          <p:cNvPr id="2595" name="Google Shape;2595;p30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6" name="Google Shape;2596;p3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97" name="Google Shape;2597;p30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2" name="Shape 2602"/>
        <p:cNvGrpSpPr/>
        <p:nvPr/>
      </p:nvGrpSpPr>
      <p:grpSpPr>
        <a:xfrm>
          <a:off x="0" y="0"/>
          <a:ext cx="0" cy="0"/>
          <a:chOff x="0" y="0"/>
          <a:chExt cx="0" cy="0"/>
        </a:xfrm>
      </p:grpSpPr>
      <p:sp>
        <p:nvSpPr>
          <p:cNvPr id="2603" name="Google Shape;2603;p30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4" name="Google Shape;2604;p3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Ask: </a:t>
            </a:r>
            <a:r>
              <a:rPr i="0" lang="en-US"/>
              <a:t>What are the usual causes of shock in postabortion care patients?</a:t>
            </a:r>
            <a:endParaRPr/>
          </a:p>
          <a:p>
            <a:pPr indent="0" lvl="0" marL="0" rtl="0" algn="l">
              <a:lnSpc>
                <a:spcPct val="100000"/>
              </a:lnSpc>
              <a:spcBef>
                <a:spcPts val="0"/>
              </a:spcBef>
              <a:spcAft>
                <a:spcPts val="0"/>
              </a:spcAft>
              <a:buClr>
                <a:schemeClr val="dk1"/>
              </a:buClr>
              <a:buSzPts val="1200"/>
              <a:buFont typeface="Arial"/>
              <a:buNone/>
            </a:pPr>
            <a:r>
              <a:t/>
            </a:r>
            <a:endParaRPr b="1"/>
          </a:p>
          <a:p>
            <a:pPr indent="0" lvl="0" marL="0" rtl="0" algn="l">
              <a:lnSpc>
                <a:spcPct val="100000"/>
              </a:lnSpc>
              <a:spcBef>
                <a:spcPts val="0"/>
              </a:spcBef>
              <a:spcAft>
                <a:spcPts val="0"/>
              </a:spcAft>
              <a:buClr>
                <a:schemeClr val="dk1"/>
              </a:buClr>
              <a:buSzPts val="1200"/>
              <a:buFont typeface="Arial"/>
              <a:buNone/>
            </a:pPr>
            <a:r>
              <a:rPr b="1" lang="en-US"/>
              <a:t>Take</a:t>
            </a:r>
            <a:r>
              <a:rPr lang="en-US"/>
              <a:t> two or three answers. </a:t>
            </a:r>
            <a:endParaRPr/>
          </a:p>
          <a:p>
            <a:pPr indent="0" lvl="0" marL="0" rtl="0" algn="l">
              <a:lnSpc>
                <a:spcPct val="100000"/>
              </a:lnSpc>
              <a:spcBef>
                <a:spcPts val="0"/>
              </a:spcBef>
              <a:spcAft>
                <a:spcPts val="0"/>
              </a:spcAft>
              <a:buClr>
                <a:schemeClr val="dk1"/>
              </a:buClr>
              <a:buSzPts val="1200"/>
              <a:buFont typeface="Arial"/>
              <a:buNone/>
            </a:pPr>
            <a:r>
              <a:rPr b="1" lang="en-US"/>
              <a:t>Ensure </a:t>
            </a:r>
            <a:r>
              <a:rPr lang="en-US" sz="1800">
                <a:latin typeface="Calibri"/>
                <a:ea typeface="Calibri"/>
                <a:cs typeface="Calibri"/>
                <a:sym typeface="Calibri"/>
              </a:rPr>
              <a:t>participants know that hemorrhagic and infection/septic shock are the usual causes of shock in postabortion care patients. </a:t>
            </a:r>
            <a:endParaRPr/>
          </a:p>
        </p:txBody>
      </p:sp>
      <p:sp>
        <p:nvSpPr>
          <p:cNvPr id="2605" name="Google Shape;2605;p30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0" name="Shape 2610"/>
        <p:cNvGrpSpPr/>
        <p:nvPr/>
      </p:nvGrpSpPr>
      <p:grpSpPr>
        <a:xfrm>
          <a:off x="0" y="0"/>
          <a:ext cx="0" cy="0"/>
          <a:chOff x="0" y="0"/>
          <a:chExt cx="0" cy="0"/>
        </a:xfrm>
      </p:grpSpPr>
      <p:sp>
        <p:nvSpPr>
          <p:cNvPr id="2611" name="Google Shape;2611;p30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2" name="Google Shape;2612;p3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13" name="Google Shape;2613;p30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8" name="Shape 2618"/>
        <p:cNvGrpSpPr/>
        <p:nvPr/>
      </p:nvGrpSpPr>
      <p:grpSpPr>
        <a:xfrm>
          <a:off x="0" y="0"/>
          <a:ext cx="0" cy="0"/>
          <a:chOff x="0" y="0"/>
          <a:chExt cx="0" cy="0"/>
        </a:xfrm>
      </p:grpSpPr>
      <p:sp>
        <p:nvSpPr>
          <p:cNvPr id="2619" name="Google Shape;2619;p3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0" name="Google Shape;2620;p30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1" lang="en-US" sz="1800">
                <a:latin typeface="Calibri"/>
                <a:ea typeface="Calibri"/>
                <a:cs typeface="Calibri"/>
                <a:sym typeface="Calibri"/>
              </a:rPr>
              <a:t>Say:</a:t>
            </a:r>
            <a:r>
              <a:rPr lang="en-US" sz="1800">
                <a:latin typeface="Calibri"/>
                <a:ea typeface="Calibri"/>
                <a:cs typeface="Calibri"/>
                <a:sym typeface="Calibri"/>
              </a:rPr>
              <a:t>  We have</a:t>
            </a:r>
            <a:r>
              <a:rPr lang="en-US" sz="1800"/>
              <a:t> already reviewed the various management strategies for managing these causes of hemorrhage. Refer those notes if needed.</a:t>
            </a:r>
            <a:endParaRPr sz="18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sz="1800"/>
          </a:p>
          <a:p>
            <a:pPr indent="0" lvl="0" marL="0" marR="0" rtl="0" algn="l">
              <a:lnSpc>
                <a:spcPct val="100000"/>
              </a:lnSpc>
              <a:spcBef>
                <a:spcPts val="0"/>
              </a:spcBef>
              <a:spcAft>
                <a:spcPts val="0"/>
              </a:spcAft>
              <a:buClr>
                <a:schemeClr val="dk1"/>
              </a:buClr>
              <a:buSzPts val="1800"/>
              <a:buFont typeface="Calibri"/>
              <a:buNone/>
            </a:pPr>
            <a:r>
              <a:rPr lang="en-US" sz="1800"/>
              <a:t>Remember that m</a:t>
            </a:r>
            <a:r>
              <a:rPr lang="en-US" sz="1800">
                <a:latin typeface="Calibri"/>
                <a:ea typeface="Calibri"/>
                <a:cs typeface="Calibri"/>
                <a:sym typeface="Calibri"/>
              </a:rPr>
              <a:t>anagement should be done step by step to control bleeding. Providers should move quickly to the next step if bleeding is not controlled. Hysterectomy should be done only as a last resort.</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2621" name="Google Shape;2621;p30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6" name="Shape 2626"/>
        <p:cNvGrpSpPr/>
        <p:nvPr/>
      </p:nvGrpSpPr>
      <p:grpSpPr>
        <a:xfrm>
          <a:off x="0" y="0"/>
          <a:ext cx="0" cy="0"/>
          <a:chOff x="0" y="0"/>
          <a:chExt cx="0" cy="0"/>
        </a:xfrm>
      </p:grpSpPr>
      <p:sp>
        <p:nvSpPr>
          <p:cNvPr id="2627" name="Google Shape;2627;p30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8" name="Google Shape;2628;p30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i="0" lang="en-US" sz="1200" u="none" strike="noStrike">
                <a:solidFill>
                  <a:schemeClr val="dk1"/>
                </a:solidFill>
                <a:latin typeface="Calibri"/>
                <a:ea typeface="Calibri"/>
                <a:cs typeface="Calibri"/>
                <a:sym typeface="Calibri"/>
              </a:rPr>
              <a:t>Explain: </a:t>
            </a:r>
            <a:r>
              <a:rPr lang="en-US" sz="1800">
                <a:latin typeface="Calibri"/>
                <a:ea typeface="Calibri"/>
                <a:cs typeface="Calibri"/>
                <a:sym typeface="Calibri"/>
              </a:rPr>
              <a:t>Infection may occur after a uterine evacuation procedure if the abortion was incomplete, infection prevention was not followed, or the woman had a pelvic infection at the time of uterine evacuation. Intrauterine infection (also called endometritis) can become a more generalized infection (sepsis or septic shock) if it is untreated. A woman with sepsis should be hospitalized. First, let us review the signs and symptoms of a uterine infection.</a:t>
            </a:r>
            <a:endParaRPr/>
          </a:p>
        </p:txBody>
      </p:sp>
      <p:sp>
        <p:nvSpPr>
          <p:cNvPr id="2629" name="Google Shape;2629;p30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4" name="Shape 2634"/>
        <p:cNvGrpSpPr/>
        <p:nvPr/>
      </p:nvGrpSpPr>
      <p:grpSpPr>
        <a:xfrm>
          <a:off x="0" y="0"/>
          <a:ext cx="0" cy="0"/>
          <a:chOff x="0" y="0"/>
          <a:chExt cx="0" cy="0"/>
        </a:xfrm>
      </p:grpSpPr>
      <p:sp>
        <p:nvSpPr>
          <p:cNvPr id="2635" name="Google Shape;2635;p30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6" name="Google Shape;2636;p30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37" name="Google Shape;2637;p30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2" name="Shape 2642"/>
        <p:cNvGrpSpPr/>
        <p:nvPr/>
      </p:nvGrpSpPr>
      <p:grpSpPr>
        <a:xfrm>
          <a:off x="0" y="0"/>
          <a:ext cx="0" cy="0"/>
          <a:chOff x="0" y="0"/>
          <a:chExt cx="0" cy="0"/>
        </a:xfrm>
      </p:grpSpPr>
      <p:sp>
        <p:nvSpPr>
          <p:cNvPr id="2643" name="Google Shape;2643;p30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4" name="Google Shape;2644;p30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45" name="Google Shape;2645;p30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0" name="Shape 2650"/>
        <p:cNvGrpSpPr/>
        <p:nvPr/>
      </p:nvGrpSpPr>
      <p:grpSpPr>
        <a:xfrm>
          <a:off x="0" y="0"/>
          <a:ext cx="0" cy="0"/>
          <a:chOff x="0" y="0"/>
          <a:chExt cx="0" cy="0"/>
        </a:xfrm>
      </p:grpSpPr>
      <p:sp>
        <p:nvSpPr>
          <p:cNvPr id="2651" name="Google Shape;2651;p30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2" name="Google Shape;2652;p30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200" u="none" strike="noStrike">
                <a:solidFill>
                  <a:schemeClr val="dk1"/>
                </a:solidFill>
                <a:latin typeface="Calibri"/>
                <a:ea typeface="Calibri"/>
                <a:cs typeface="Calibri"/>
                <a:sym typeface="Calibri"/>
              </a:rPr>
              <a:t>Explain: </a:t>
            </a:r>
            <a:r>
              <a:rPr i="0" lang="en-US" sz="1200">
                <a:solidFill>
                  <a:schemeClr val="dk1"/>
                </a:solidFill>
                <a:latin typeface="Calibri"/>
                <a:ea typeface="Calibri"/>
                <a:cs typeface="Calibri"/>
                <a:sym typeface="Calibri"/>
              </a:rPr>
              <a:t>The recommended broad-spectrum antibiotics are ampicillin 2g IV every 6 hours, plus either gentamicin 5 mg/kg body weight IV every 24 hours or metronidazole 500 mg IV every eight hours.</a:t>
            </a:r>
            <a:endParaRPr/>
          </a:p>
          <a:p>
            <a:pPr indent="0" lvl="0" marL="0" marR="0" rtl="0" algn="l">
              <a:lnSpc>
                <a:spcPct val="100000"/>
              </a:lnSpc>
              <a:spcBef>
                <a:spcPts val="0"/>
              </a:spcBef>
              <a:spcAft>
                <a:spcPts val="0"/>
              </a:spcAft>
              <a:buClr>
                <a:schemeClr val="dk1"/>
              </a:buClr>
              <a:buSzPts val="1200"/>
              <a:buFont typeface="Calibri"/>
              <a:buNone/>
            </a:pPr>
            <a:r>
              <a:t/>
            </a:r>
            <a:endParaRPr i="0"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i="0" lang="en-US" sz="1200">
                <a:solidFill>
                  <a:schemeClr val="dk1"/>
                </a:solidFill>
                <a:latin typeface="Calibri"/>
                <a:ea typeface="Calibri"/>
                <a:cs typeface="Calibri"/>
                <a:sym typeface="Calibri"/>
              </a:rPr>
              <a:t>Refer participants to the handout: </a:t>
            </a:r>
            <a:r>
              <a:rPr i="1" lang="en-US" sz="1200">
                <a:solidFill>
                  <a:schemeClr val="dk1"/>
                </a:solidFill>
                <a:latin typeface="Calibri"/>
                <a:ea typeface="Calibri"/>
                <a:cs typeface="Calibri"/>
                <a:sym typeface="Calibri"/>
              </a:rPr>
              <a:t>Management of Complications (PAC) Skills Checklist</a:t>
            </a:r>
            <a:r>
              <a:rPr i="0" lang="en-US" sz="1200">
                <a:solidFill>
                  <a:schemeClr val="dk1"/>
                </a:solidFill>
                <a:latin typeface="Calibri"/>
                <a:ea typeface="Calibri"/>
                <a:cs typeface="Calibri"/>
                <a:sym typeface="Calibri"/>
              </a:rPr>
              <a:t>. Ask if participants have any questions about management of complications.</a:t>
            </a:r>
            <a:endParaRPr/>
          </a:p>
          <a:p>
            <a:pPr indent="0" lvl="0" marL="0" rtl="0" algn="l">
              <a:lnSpc>
                <a:spcPct val="100000"/>
              </a:lnSpc>
              <a:spcBef>
                <a:spcPts val="0"/>
              </a:spcBef>
              <a:spcAft>
                <a:spcPts val="0"/>
              </a:spcAft>
              <a:buSzPts val="1400"/>
              <a:buNone/>
            </a:pPr>
            <a:r>
              <a:t/>
            </a:r>
            <a:endParaRPr/>
          </a:p>
        </p:txBody>
      </p:sp>
      <p:sp>
        <p:nvSpPr>
          <p:cNvPr id="2653" name="Google Shape;2653;p30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8" name="Shape 2658"/>
        <p:cNvGrpSpPr/>
        <p:nvPr/>
      </p:nvGrpSpPr>
      <p:grpSpPr>
        <a:xfrm>
          <a:off x="0" y="0"/>
          <a:ext cx="0" cy="0"/>
          <a:chOff x="0" y="0"/>
          <a:chExt cx="0" cy="0"/>
        </a:xfrm>
      </p:grpSpPr>
      <p:sp>
        <p:nvSpPr>
          <p:cNvPr id="2659" name="Google Shape;2659;p30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0" name="Google Shape;2660;p3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a:p>
          <a:p>
            <a:pPr indent="0" lvl="0" marL="0" rtl="0" algn="l">
              <a:lnSpc>
                <a:spcPct val="115000"/>
              </a:lnSpc>
              <a:spcBef>
                <a:spcPts val="1800"/>
              </a:spcBef>
              <a:spcAft>
                <a:spcPts val="0"/>
              </a:spcAft>
              <a:buClr>
                <a:schemeClr val="dk1"/>
              </a:buClr>
              <a:buSzPts val="1100"/>
              <a:buFont typeface="Arial"/>
              <a:buNone/>
            </a:pPr>
            <a:r>
              <a:rPr b="1" lang="en-US" sz="1700">
                <a:latin typeface="Arial"/>
                <a:ea typeface="Arial"/>
                <a:cs typeface="Arial"/>
                <a:sym typeface="Arial"/>
              </a:rPr>
              <a:t>Small Group Work: Complication Case Study</a:t>
            </a:r>
            <a:endParaRPr b="1" sz="17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1" lang="en-US" sz="1100">
                <a:latin typeface="Arial"/>
                <a:ea typeface="Arial"/>
                <a:cs typeface="Arial"/>
                <a:sym typeface="Arial"/>
              </a:rPr>
              <a:t>Explain </a:t>
            </a:r>
            <a:r>
              <a:rPr lang="en-US" sz="1100">
                <a:latin typeface="Arial"/>
                <a:ea typeface="Arial"/>
                <a:cs typeface="Arial"/>
                <a:sym typeface="Arial"/>
              </a:rPr>
              <a:t>that in the next activity, participants will </a:t>
            </a:r>
            <a:r>
              <a:rPr b="1" lang="en-US" sz="1100">
                <a:latin typeface="Arial"/>
                <a:ea typeface="Arial"/>
                <a:cs typeface="Arial"/>
                <a:sym typeface="Arial"/>
              </a:rPr>
              <a:t>use </a:t>
            </a:r>
            <a:r>
              <a:rPr lang="en-US" sz="1100">
                <a:latin typeface="Arial"/>
                <a:ea typeface="Arial"/>
                <a:cs typeface="Arial"/>
                <a:sym typeface="Arial"/>
              </a:rPr>
              <a:t>case studies to think through various clinical complications that can arise when using medications for uterine evacuation. </a:t>
            </a:r>
            <a:r>
              <a:rPr b="1" lang="en-US" sz="1100">
                <a:latin typeface="Arial"/>
                <a:ea typeface="Arial"/>
                <a:cs typeface="Arial"/>
                <a:sym typeface="Arial"/>
              </a:rPr>
              <a:t>Remind </a:t>
            </a:r>
            <a:r>
              <a:rPr lang="en-US" sz="1100">
                <a:latin typeface="Arial"/>
                <a:ea typeface="Arial"/>
                <a:cs typeface="Arial"/>
                <a:sym typeface="Arial"/>
              </a:rPr>
              <a:t>participants that these complications are very rare, and that it is important to work through cases because they may not see these complications very often.</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1" lang="en-US" sz="1100">
                <a:latin typeface="Arial"/>
                <a:ea typeface="Arial"/>
                <a:cs typeface="Arial"/>
                <a:sym typeface="Arial"/>
              </a:rPr>
              <a:t>Divide</a:t>
            </a:r>
            <a:r>
              <a:rPr lang="en-US" sz="1100">
                <a:latin typeface="Arial"/>
                <a:ea typeface="Arial"/>
                <a:cs typeface="Arial"/>
                <a:sym typeface="Arial"/>
              </a:rPr>
              <a:t> participants into small groups and </a:t>
            </a:r>
            <a:r>
              <a:rPr b="1" lang="en-US" sz="1100">
                <a:latin typeface="Arial"/>
                <a:ea typeface="Arial"/>
                <a:cs typeface="Arial"/>
                <a:sym typeface="Arial"/>
              </a:rPr>
              <a:t>assign </a:t>
            </a:r>
            <a:r>
              <a:rPr lang="en-US" sz="1100">
                <a:latin typeface="Arial"/>
                <a:ea typeface="Arial"/>
                <a:cs typeface="Arial"/>
                <a:sym typeface="Arial"/>
              </a:rPr>
              <a:t>one case study from the handout </a:t>
            </a:r>
            <a:r>
              <a:rPr i="1" lang="en-US" sz="1100">
                <a:highlight>
                  <a:srgbClr val="FBE4D5"/>
                </a:highlight>
                <a:latin typeface="Arial"/>
                <a:ea typeface="Arial"/>
                <a:cs typeface="Arial"/>
                <a:sym typeface="Arial"/>
              </a:rPr>
              <a:t>Identifying and Managing Complications of Uterine Evacuation with Medications Case Studies</a:t>
            </a:r>
            <a:r>
              <a:rPr i="1" lang="en-US" sz="1100">
                <a:latin typeface="Arial"/>
                <a:ea typeface="Arial"/>
                <a:cs typeface="Arial"/>
                <a:sym typeface="Arial"/>
              </a:rPr>
              <a:t> </a:t>
            </a:r>
            <a:r>
              <a:rPr lang="en-US" sz="1100">
                <a:latin typeface="Arial"/>
                <a:ea typeface="Arial"/>
                <a:cs typeface="Arial"/>
                <a:sym typeface="Arial"/>
              </a:rPr>
              <a:t>to each group. </a:t>
            </a:r>
            <a:r>
              <a:rPr b="1" lang="en-US" sz="1100">
                <a:latin typeface="Arial"/>
                <a:ea typeface="Arial"/>
                <a:cs typeface="Arial"/>
                <a:sym typeface="Arial"/>
              </a:rPr>
              <a:t>Instruct</a:t>
            </a:r>
            <a:r>
              <a:rPr lang="en-US" sz="1100">
                <a:latin typeface="Arial"/>
                <a:ea typeface="Arial"/>
                <a:cs typeface="Arial"/>
                <a:sym typeface="Arial"/>
              </a:rPr>
              <a:t> each group to </a:t>
            </a:r>
            <a:r>
              <a:rPr b="1" lang="en-US" sz="1100">
                <a:latin typeface="Arial"/>
                <a:ea typeface="Arial"/>
                <a:cs typeface="Arial"/>
                <a:sym typeface="Arial"/>
              </a:rPr>
              <a:t>designate</a:t>
            </a:r>
            <a:r>
              <a:rPr lang="en-US" sz="1100">
                <a:latin typeface="Arial"/>
                <a:ea typeface="Arial"/>
                <a:cs typeface="Arial"/>
                <a:sym typeface="Arial"/>
              </a:rPr>
              <a:t> a note-taker and someone who will </a:t>
            </a:r>
            <a:r>
              <a:rPr b="1" lang="en-US" sz="1100">
                <a:latin typeface="Arial"/>
                <a:ea typeface="Arial"/>
                <a:cs typeface="Arial"/>
                <a:sym typeface="Arial"/>
              </a:rPr>
              <a:t>report back</a:t>
            </a:r>
            <a:r>
              <a:rPr lang="en-US" sz="1100">
                <a:latin typeface="Arial"/>
                <a:ea typeface="Arial"/>
                <a:cs typeface="Arial"/>
                <a:sym typeface="Arial"/>
              </a:rPr>
              <a:t> to the larger group. </a:t>
            </a:r>
            <a:r>
              <a:rPr b="1" lang="en-US" sz="1100">
                <a:latin typeface="Arial"/>
                <a:ea typeface="Arial"/>
                <a:cs typeface="Arial"/>
                <a:sym typeface="Arial"/>
              </a:rPr>
              <a:t>Provide </a:t>
            </a:r>
            <a:r>
              <a:rPr lang="en-US" sz="1100">
                <a:latin typeface="Arial"/>
                <a:ea typeface="Arial"/>
                <a:cs typeface="Arial"/>
                <a:sym typeface="Arial"/>
              </a:rPr>
              <a:t>each group with a sheet of </a:t>
            </a:r>
            <a:r>
              <a:rPr lang="en-US" sz="1100">
                <a:highlight>
                  <a:srgbClr val="EDEDED"/>
                </a:highlight>
                <a:latin typeface="Arial"/>
                <a:ea typeface="Arial"/>
                <a:cs typeface="Arial"/>
                <a:sym typeface="Arial"/>
              </a:rPr>
              <a:t>flip chart paper</a:t>
            </a:r>
            <a:r>
              <a:rPr lang="en-US" sz="1100">
                <a:latin typeface="Arial"/>
                <a:ea typeface="Arial"/>
                <a:cs typeface="Arial"/>
                <a:sym typeface="Arial"/>
              </a:rPr>
              <a:t> and some </a:t>
            </a:r>
            <a:r>
              <a:rPr lang="en-US" sz="1100">
                <a:highlight>
                  <a:srgbClr val="EDEDED"/>
                </a:highlight>
                <a:latin typeface="Arial"/>
                <a:ea typeface="Arial"/>
                <a:cs typeface="Arial"/>
                <a:sym typeface="Arial"/>
              </a:rPr>
              <a:t>markers</a:t>
            </a:r>
            <a:r>
              <a:rPr lang="en-US" sz="1100">
                <a:latin typeface="Arial"/>
                <a:ea typeface="Arial"/>
                <a:cs typeface="Arial"/>
                <a:sym typeface="Arial"/>
              </a:rPr>
              <a:t>. </a:t>
            </a:r>
            <a:r>
              <a:rPr b="1" lang="en-US" sz="1100">
                <a:latin typeface="Arial"/>
                <a:ea typeface="Arial"/>
                <a:cs typeface="Arial"/>
                <a:sym typeface="Arial"/>
              </a:rPr>
              <a:t>Ask</a:t>
            </a:r>
            <a:r>
              <a:rPr lang="en-US" sz="1100">
                <a:latin typeface="Arial"/>
                <a:ea typeface="Arial"/>
                <a:cs typeface="Arial"/>
                <a:sym typeface="Arial"/>
              </a:rPr>
              <a:t> the group to </a:t>
            </a:r>
            <a:r>
              <a:rPr b="1" lang="en-US" sz="1100">
                <a:latin typeface="Arial"/>
                <a:ea typeface="Arial"/>
                <a:cs typeface="Arial"/>
                <a:sym typeface="Arial"/>
              </a:rPr>
              <a:t>report</a:t>
            </a:r>
            <a:r>
              <a:rPr lang="en-US" sz="1100">
                <a:latin typeface="Arial"/>
                <a:ea typeface="Arial"/>
                <a:cs typeface="Arial"/>
                <a:sym typeface="Arial"/>
              </a:rPr>
              <a:t> their diagnosis, which presenting symptoms they used to make their diagnosis, and their recommendations for subsequent treatment or action.</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1" lang="en-US" sz="1100">
                <a:latin typeface="Arial"/>
                <a:ea typeface="Arial"/>
                <a:cs typeface="Arial"/>
                <a:sym typeface="Arial"/>
              </a:rPr>
              <a:t>Allow</a:t>
            </a:r>
            <a:r>
              <a:rPr lang="en-US" sz="1100">
                <a:latin typeface="Arial"/>
                <a:ea typeface="Arial"/>
                <a:cs typeface="Arial"/>
                <a:sym typeface="Arial"/>
              </a:rPr>
              <a:t> the groups five minutes to discuss the case study</a:t>
            </a:r>
            <a:r>
              <a:rPr b="1" lang="en-US" sz="1100">
                <a:latin typeface="Arial"/>
                <a:ea typeface="Arial"/>
                <a:cs typeface="Arial"/>
                <a:sym typeface="Arial"/>
              </a:rPr>
              <a:t>. Reconvene</a:t>
            </a:r>
            <a:r>
              <a:rPr lang="en-US" sz="1100">
                <a:latin typeface="Arial"/>
                <a:ea typeface="Arial"/>
                <a:cs typeface="Arial"/>
                <a:sym typeface="Arial"/>
              </a:rPr>
              <a:t> the group. Ask each reporter to briefly </a:t>
            </a:r>
            <a:r>
              <a:rPr b="1" lang="en-US" sz="1100">
                <a:latin typeface="Arial"/>
                <a:ea typeface="Arial"/>
                <a:cs typeface="Arial"/>
                <a:sym typeface="Arial"/>
              </a:rPr>
              <a:t>review</a:t>
            </a:r>
            <a:r>
              <a:rPr lang="en-US" sz="1100">
                <a:latin typeface="Arial"/>
                <a:ea typeface="Arial"/>
                <a:cs typeface="Arial"/>
                <a:sym typeface="Arial"/>
              </a:rPr>
              <a:t> their case study and the conclusions their group reached. </a:t>
            </a:r>
            <a:r>
              <a:rPr b="1" lang="en-US" sz="1100">
                <a:latin typeface="Arial"/>
                <a:ea typeface="Arial"/>
                <a:cs typeface="Arial"/>
                <a:sym typeface="Arial"/>
              </a:rPr>
              <a:t>Solicit</a:t>
            </a:r>
            <a:r>
              <a:rPr lang="en-US" sz="1100">
                <a:latin typeface="Arial"/>
                <a:ea typeface="Arial"/>
                <a:cs typeface="Arial"/>
                <a:sym typeface="Arial"/>
              </a:rPr>
              <a:t> questions and comments from the full group. </a:t>
            </a:r>
            <a:r>
              <a:rPr b="1" lang="en-US" sz="1100">
                <a:latin typeface="Arial"/>
                <a:ea typeface="Arial"/>
                <a:cs typeface="Arial"/>
                <a:sym typeface="Arial"/>
              </a:rPr>
              <a:t>Address</a:t>
            </a:r>
            <a:r>
              <a:rPr lang="en-US" sz="1100">
                <a:latin typeface="Arial"/>
                <a:ea typeface="Arial"/>
                <a:cs typeface="Arial"/>
                <a:sym typeface="Arial"/>
              </a:rPr>
              <a:t> any missing points using the </a:t>
            </a:r>
            <a:r>
              <a:rPr lang="en-US" sz="1100">
                <a:highlight>
                  <a:srgbClr val="D9E2F3"/>
                </a:highlight>
                <a:latin typeface="Arial"/>
                <a:ea typeface="Arial"/>
                <a:cs typeface="Arial"/>
                <a:sym typeface="Arial"/>
              </a:rPr>
              <a:t>answer key</a:t>
            </a:r>
            <a:r>
              <a:rPr lang="en-US" sz="1100">
                <a:latin typeface="Arial"/>
                <a:ea typeface="Arial"/>
                <a:cs typeface="Arial"/>
                <a:sym typeface="Arial"/>
              </a:rPr>
              <a:t>.</a:t>
            </a:r>
            <a:endParaRPr sz="1100">
              <a:latin typeface="Arial"/>
              <a:ea typeface="Arial"/>
              <a:cs typeface="Arial"/>
              <a:sym typeface="Arial"/>
            </a:endParaRPr>
          </a:p>
          <a:p>
            <a:pPr indent="0" lvl="0" marL="0" rtl="0" algn="l">
              <a:lnSpc>
                <a:spcPct val="100000"/>
              </a:lnSpc>
              <a:spcBef>
                <a:spcPts val="1200"/>
              </a:spcBef>
              <a:spcAft>
                <a:spcPts val="0"/>
              </a:spcAft>
              <a:buSzPts val="1400"/>
              <a:buNone/>
            </a:pPr>
            <a:r>
              <a:t/>
            </a:r>
            <a:endParaRPr/>
          </a:p>
        </p:txBody>
      </p:sp>
      <p:sp>
        <p:nvSpPr>
          <p:cNvPr id="2661" name="Google Shape;2661;p3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7" name="Google Shape;527;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Barnard, S., Kim, C., Park, M., &amp; Ngo, T. D. (2015). Doctors or mid-level providers for abortion? </a:t>
            </a:r>
            <a:r>
              <a:rPr i="1" lang="en-US"/>
              <a:t>Cochrane Database of Systematic Reviews, 7, </a:t>
            </a:r>
            <a:r>
              <a:rPr i="0" lang="en-US"/>
              <a:t>CD011242.</a:t>
            </a:r>
            <a:endParaRPr/>
          </a:p>
          <a:p>
            <a:pPr indent="0" lvl="0" marL="0" rtl="0" algn="l">
              <a:lnSpc>
                <a:spcPct val="100000"/>
              </a:lnSpc>
              <a:spcBef>
                <a:spcPts val="0"/>
              </a:spcBef>
              <a:spcAft>
                <a:spcPts val="0"/>
              </a:spcAft>
              <a:buSzPts val="1400"/>
              <a:buNone/>
            </a:pPr>
            <a:r>
              <a:t/>
            </a:r>
            <a:endParaRPr i="0"/>
          </a:p>
          <a:p>
            <a:pPr indent="0" lvl="0" marL="0" rtl="0" algn="l">
              <a:lnSpc>
                <a:spcPct val="100000"/>
              </a:lnSpc>
              <a:spcBef>
                <a:spcPts val="0"/>
              </a:spcBef>
              <a:spcAft>
                <a:spcPts val="0"/>
              </a:spcAft>
              <a:buSzPts val="1400"/>
              <a:buNone/>
            </a:pPr>
            <a:r>
              <a:rPr i="0" lang="en-US"/>
              <a:t>World Health Organization. (2015). </a:t>
            </a:r>
            <a:r>
              <a:rPr i="1" lang="en-US"/>
              <a:t>Health worker roles in providing safe abortion care and post-abortion contraception. </a:t>
            </a:r>
            <a:r>
              <a:rPr i="0" lang="en-US"/>
              <a:t>Geneva: World Health Organization Press.</a:t>
            </a:r>
            <a:endParaRPr/>
          </a:p>
        </p:txBody>
      </p:sp>
      <p:sp>
        <p:nvSpPr>
          <p:cNvPr id="528" name="Google Shape;528;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5" name="Shape 2665"/>
        <p:cNvGrpSpPr/>
        <p:nvPr/>
      </p:nvGrpSpPr>
      <p:grpSpPr>
        <a:xfrm>
          <a:off x="0" y="0"/>
          <a:ext cx="0" cy="0"/>
          <a:chOff x="0" y="0"/>
          <a:chExt cx="0" cy="0"/>
        </a:xfrm>
      </p:grpSpPr>
      <p:sp>
        <p:nvSpPr>
          <p:cNvPr id="2666" name="Google Shape;2666;p3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7" name="Google Shape;2667;p3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2668" name="Google Shape;2668;p3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3" name="Shape 2673"/>
        <p:cNvGrpSpPr/>
        <p:nvPr/>
      </p:nvGrpSpPr>
      <p:grpSpPr>
        <a:xfrm>
          <a:off x="0" y="0"/>
          <a:ext cx="0" cy="0"/>
          <a:chOff x="0" y="0"/>
          <a:chExt cx="0" cy="0"/>
        </a:xfrm>
      </p:grpSpPr>
      <p:sp>
        <p:nvSpPr>
          <p:cNvPr id="2674" name="Google Shape;2674;p3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5" name="Google Shape;2675;p3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76" name="Google Shape;2676;p3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1" name="Shape 2681"/>
        <p:cNvGrpSpPr/>
        <p:nvPr/>
      </p:nvGrpSpPr>
      <p:grpSpPr>
        <a:xfrm>
          <a:off x="0" y="0"/>
          <a:ext cx="0" cy="0"/>
          <a:chOff x="0" y="0"/>
          <a:chExt cx="0" cy="0"/>
        </a:xfrm>
      </p:grpSpPr>
      <p:sp>
        <p:nvSpPr>
          <p:cNvPr id="2682" name="Google Shape;2682;p3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3" name="Google Shape;2683;p3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1" lang="en-US"/>
              <a:t>Note to trainer: </a:t>
            </a:r>
            <a:r>
              <a:rPr i="1" lang="en-US"/>
              <a:t>It may be helpful to post a piece of flipchart paper with these elements for participants to refer to throughout this unit.</a:t>
            </a:r>
            <a:endParaRPr b="1" i="1"/>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US"/>
              <a:t>Ask: </a:t>
            </a:r>
            <a:r>
              <a:rPr b="0" lang="en-US"/>
              <a:t>What do you think of when you hear the term “monitoring?” What words or phrases come to mind? What are some of the elements of “monitoring?”</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1" lang="en-US"/>
              <a:t>Take </a:t>
            </a:r>
            <a:r>
              <a:rPr b="0" lang="en-US"/>
              <a:t>several responses before showing the next slide.</a:t>
            </a:r>
            <a:endParaRPr b="1"/>
          </a:p>
        </p:txBody>
      </p:sp>
      <p:sp>
        <p:nvSpPr>
          <p:cNvPr id="2684" name="Google Shape;2684;p3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9" name="Shape 2689"/>
        <p:cNvGrpSpPr/>
        <p:nvPr/>
      </p:nvGrpSpPr>
      <p:grpSpPr>
        <a:xfrm>
          <a:off x="0" y="0"/>
          <a:ext cx="0" cy="0"/>
          <a:chOff x="0" y="0"/>
          <a:chExt cx="0" cy="0"/>
        </a:xfrm>
      </p:grpSpPr>
      <p:sp>
        <p:nvSpPr>
          <p:cNvPr id="2690" name="Google Shape;2690;p3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1" name="Google Shape;2691;p3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92" name="Google Shape;2692;p3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7" name="Shape 2697"/>
        <p:cNvGrpSpPr/>
        <p:nvPr/>
      </p:nvGrpSpPr>
      <p:grpSpPr>
        <a:xfrm>
          <a:off x="0" y="0"/>
          <a:ext cx="0" cy="0"/>
          <a:chOff x="0" y="0"/>
          <a:chExt cx="0" cy="0"/>
        </a:xfrm>
      </p:grpSpPr>
      <p:sp>
        <p:nvSpPr>
          <p:cNvPr id="2698" name="Google Shape;2698;p3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9" name="Google Shape;2699;p3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SzPts val="1400"/>
              <a:buNone/>
            </a:pPr>
            <a:r>
              <a:rPr b="1" i="0" lang="en-US" sz="1110">
                <a:solidFill>
                  <a:schemeClr val="dk1"/>
                </a:solidFill>
                <a:latin typeface="Calibri"/>
                <a:ea typeface="Calibri"/>
                <a:cs typeface="Calibri"/>
                <a:sym typeface="Calibri"/>
              </a:rPr>
              <a:t>Explain: </a:t>
            </a:r>
            <a:r>
              <a:rPr lang="en-US" sz="1665">
                <a:latin typeface="Calibri"/>
                <a:ea typeface="Calibri"/>
                <a:cs typeface="Calibri"/>
                <a:sym typeface="Calibri"/>
              </a:rPr>
              <a:t>Monitoring can range from simple and inexpensive to more complex and formalized approaches. A simple approach may be for providers to monitor a few of their own service delivery indicators. More formalized approaches usually involve assessment and monitoring across a wide range of service delivery components. One of the more formal monitoring approaches is </a:t>
            </a:r>
            <a:r>
              <a:rPr i="1" lang="en-US" sz="1665">
                <a:latin typeface="Calibri"/>
                <a:ea typeface="Calibri"/>
                <a:cs typeface="Calibri"/>
                <a:sym typeface="Calibri"/>
              </a:rPr>
              <a:t>COPE</a:t>
            </a:r>
            <a:r>
              <a:rPr i="1" lang="en-US" sz="1665">
                <a:latin typeface="Times New Roman"/>
                <a:ea typeface="Times New Roman"/>
                <a:cs typeface="Times New Roman"/>
                <a:sym typeface="Times New Roman"/>
              </a:rPr>
              <a:t>®</a:t>
            </a:r>
            <a:r>
              <a:rPr i="1" lang="en-US" sz="1665">
                <a:latin typeface="Calibri"/>
                <a:ea typeface="Calibri"/>
                <a:cs typeface="Calibri"/>
                <a:sym typeface="Calibri"/>
              </a:rPr>
              <a:t> for Comprehensive Abortion Care</a:t>
            </a:r>
            <a:r>
              <a:rPr lang="en-US" sz="1665">
                <a:latin typeface="Calibri"/>
                <a:ea typeface="Calibri"/>
                <a:cs typeface="Calibri"/>
                <a:sym typeface="Calibri"/>
              </a:rPr>
              <a:t>, which is an ongoing quality improvement process and set of tools used by health care staff to proactively and continuously assess and improve the quality of the comprehensive abortion care they provide. There are many other effective approaches as well. </a:t>
            </a:r>
            <a:endParaRPr/>
          </a:p>
          <a:p>
            <a:pPr indent="0" lvl="0" marL="0" rtl="0" algn="l">
              <a:lnSpc>
                <a:spcPct val="80000"/>
              </a:lnSpc>
              <a:spcBef>
                <a:spcPts val="0"/>
              </a:spcBef>
              <a:spcAft>
                <a:spcPts val="0"/>
              </a:spcAft>
              <a:buSzPts val="1400"/>
              <a:buNone/>
            </a:pPr>
            <a:r>
              <a:t/>
            </a:r>
            <a:endParaRPr b="1" sz="1665">
              <a:latin typeface="Calibri"/>
              <a:ea typeface="Calibri"/>
              <a:cs typeface="Calibri"/>
              <a:sym typeface="Calibri"/>
            </a:endParaRPr>
          </a:p>
          <a:p>
            <a:pPr indent="0" lvl="0" marL="0" rtl="0" algn="l">
              <a:lnSpc>
                <a:spcPct val="80000"/>
              </a:lnSpc>
              <a:spcBef>
                <a:spcPts val="0"/>
              </a:spcBef>
              <a:spcAft>
                <a:spcPts val="0"/>
              </a:spcAft>
              <a:buSzPts val="1400"/>
              <a:buNone/>
            </a:pPr>
            <a:r>
              <a:rPr b="1" lang="en-US" sz="1665">
                <a:latin typeface="Calibri"/>
                <a:ea typeface="Calibri"/>
                <a:cs typeface="Calibri"/>
                <a:sym typeface="Calibri"/>
              </a:rPr>
              <a:t>Inform </a:t>
            </a:r>
            <a:r>
              <a:rPr lang="en-US" sz="1665">
                <a:latin typeface="Calibri"/>
                <a:ea typeface="Calibri"/>
                <a:cs typeface="Calibri"/>
                <a:sym typeface="Calibri"/>
              </a:rPr>
              <a:t>participants that a copy of </a:t>
            </a:r>
            <a:r>
              <a:rPr i="1" lang="en-US" sz="1665">
                <a:latin typeface="Calibri"/>
                <a:ea typeface="Calibri"/>
                <a:cs typeface="Calibri"/>
                <a:sym typeface="Calibri"/>
              </a:rPr>
              <a:t>COPE</a:t>
            </a:r>
            <a:r>
              <a:rPr i="1" lang="en-US" sz="1665">
                <a:latin typeface="Times New Roman"/>
                <a:ea typeface="Times New Roman"/>
                <a:cs typeface="Times New Roman"/>
                <a:sym typeface="Times New Roman"/>
              </a:rPr>
              <a:t>®</a:t>
            </a:r>
            <a:r>
              <a:rPr i="1" lang="en-US" sz="1665">
                <a:latin typeface="Calibri"/>
                <a:ea typeface="Calibri"/>
                <a:cs typeface="Calibri"/>
                <a:sym typeface="Calibri"/>
              </a:rPr>
              <a:t> for Comprehensive Abortion Care </a:t>
            </a:r>
            <a:r>
              <a:rPr lang="en-US" sz="1665">
                <a:latin typeface="Calibri"/>
                <a:ea typeface="Calibri"/>
                <a:cs typeface="Calibri"/>
                <a:sym typeface="Calibri"/>
              </a:rPr>
              <a:t>is available for their review.</a:t>
            </a:r>
            <a:endParaRPr sz="1110">
              <a:solidFill>
                <a:schemeClr val="dk1"/>
              </a:solidFill>
              <a:latin typeface="Calibri"/>
              <a:ea typeface="Calibri"/>
              <a:cs typeface="Calibri"/>
              <a:sym typeface="Calibri"/>
            </a:endParaRPr>
          </a:p>
        </p:txBody>
      </p:sp>
      <p:sp>
        <p:nvSpPr>
          <p:cNvPr id="2700" name="Google Shape;2700;p3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5" name="Shape 2705"/>
        <p:cNvGrpSpPr/>
        <p:nvPr/>
      </p:nvGrpSpPr>
      <p:grpSpPr>
        <a:xfrm>
          <a:off x="0" y="0"/>
          <a:ext cx="0" cy="0"/>
          <a:chOff x="0" y="0"/>
          <a:chExt cx="0" cy="0"/>
        </a:xfrm>
      </p:grpSpPr>
      <p:sp>
        <p:nvSpPr>
          <p:cNvPr id="2706" name="Google Shape;2706;p3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7" name="Google Shape;2707;p3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08" name="Google Shape;2708;p3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3" name="Shape 2713"/>
        <p:cNvGrpSpPr/>
        <p:nvPr/>
      </p:nvGrpSpPr>
      <p:grpSpPr>
        <a:xfrm>
          <a:off x="0" y="0"/>
          <a:ext cx="0" cy="0"/>
          <a:chOff x="0" y="0"/>
          <a:chExt cx="0" cy="0"/>
        </a:xfrm>
      </p:grpSpPr>
      <p:sp>
        <p:nvSpPr>
          <p:cNvPr id="2714" name="Google Shape;2714;p3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5" name="Google Shape;2715;p3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200" u="none" strike="noStrike">
                <a:solidFill>
                  <a:schemeClr val="dk1"/>
                </a:solidFill>
                <a:latin typeface="Calibri"/>
                <a:ea typeface="Calibri"/>
                <a:cs typeface="Calibri"/>
                <a:sym typeface="Calibri"/>
              </a:rPr>
              <a:t>Say: </a:t>
            </a:r>
            <a:r>
              <a:rPr i="0" lang="en-US" sz="1200">
                <a:solidFill>
                  <a:schemeClr val="dk1"/>
                </a:solidFill>
                <a:latin typeface="Calibri"/>
                <a:ea typeface="Calibri"/>
                <a:cs typeface="Calibri"/>
                <a:sym typeface="Calibri"/>
              </a:rPr>
              <a:t>Monitoring can be used to reward staff and increase morale. Managers can use creative incentives in monitoring to promote changes in behavior. Monitoring should never be coercive.</a:t>
            </a:r>
            <a:endParaRPr i="0"/>
          </a:p>
          <a:p>
            <a:pPr indent="0" lvl="0" marL="0" rtl="0" algn="l">
              <a:lnSpc>
                <a:spcPct val="100000"/>
              </a:lnSpc>
              <a:spcBef>
                <a:spcPts val="0"/>
              </a:spcBef>
              <a:spcAft>
                <a:spcPts val="0"/>
              </a:spcAft>
              <a:buSzPts val="1400"/>
              <a:buNone/>
            </a:pPr>
            <a:r>
              <a:t/>
            </a:r>
            <a:endParaRPr/>
          </a:p>
        </p:txBody>
      </p:sp>
      <p:sp>
        <p:nvSpPr>
          <p:cNvPr id="2716" name="Google Shape;2716;p3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1" name="Shape 2721"/>
        <p:cNvGrpSpPr/>
        <p:nvPr/>
      </p:nvGrpSpPr>
      <p:grpSpPr>
        <a:xfrm>
          <a:off x="0" y="0"/>
          <a:ext cx="0" cy="0"/>
          <a:chOff x="0" y="0"/>
          <a:chExt cx="0" cy="0"/>
        </a:xfrm>
      </p:grpSpPr>
      <p:sp>
        <p:nvSpPr>
          <p:cNvPr id="2722" name="Google Shape;2722;p3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3" name="Google Shape;2723;p3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200">
                <a:solidFill>
                  <a:schemeClr val="dk1"/>
                </a:solidFill>
                <a:latin typeface="Calibri"/>
                <a:ea typeface="Calibri"/>
                <a:cs typeface="Calibri"/>
                <a:sym typeface="Calibri"/>
              </a:rPr>
              <a:t>Ask: </a:t>
            </a:r>
            <a:r>
              <a:rPr i="0" lang="en-US" sz="1200">
                <a:solidFill>
                  <a:schemeClr val="dk1"/>
                </a:solidFill>
                <a:latin typeface="Calibri"/>
                <a:ea typeface="Calibri"/>
                <a:cs typeface="Calibri"/>
                <a:sym typeface="Calibri"/>
              </a:rPr>
              <a:t>What information are you currently collecting about your services that could be used for monitoring? </a:t>
            </a:r>
            <a:r>
              <a:rPr b="1" lang="en-US" sz="1200">
                <a:solidFill>
                  <a:schemeClr val="dk1"/>
                </a:solidFill>
                <a:latin typeface="Calibri"/>
                <a:ea typeface="Calibri"/>
                <a:cs typeface="Calibri"/>
                <a:sym typeface="Calibri"/>
              </a:rPr>
              <a:t>Take</a:t>
            </a:r>
            <a:r>
              <a:rPr lang="en-US" sz="1200">
                <a:solidFill>
                  <a:schemeClr val="dk1"/>
                </a:solidFill>
                <a:latin typeface="Calibri"/>
                <a:ea typeface="Calibri"/>
                <a:cs typeface="Calibri"/>
                <a:sym typeface="Calibri"/>
              </a:rPr>
              <a:t> several responses.</a:t>
            </a:r>
            <a:r>
              <a:rPr lang="en-US" sz="1400">
                <a:solidFill>
                  <a:schemeClr val="dk1"/>
                </a:solidFill>
                <a:latin typeface="Calibri"/>
                <a:ea typeface="Calibri"/>
                <a:cs typeface="Calibri"/>
                <a:sym typeface="Calibri"/>
              </a:rPr>
              <a:t> </a:t>
            </a:r>
            <a:endParaRPr/>
          </a:p>
          <a:p>
            <a:pPr indent="0" lvl="0" marL="0" rtl="0" algn="l">
              <a:lnSpc>
                <a:spcPct val="100000"/>
              </a:lnSpc>
              <a:spcBef>
                <a:spcPts val="0"/>
              </a:spcBef>
              <a:spcAft>
                <a:spcPts val="0"/>
              </a:spcAft>
              <a:buSzPts val="1400"/>
              <a:buNone/>
            </a:pPr>
            <a:r>
              <a:t/>
            </a:r>
            <a:endParaRPr b="1" sz="14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lang="en-US" sz="1200">
                <a:solidFill>
                  <a:schemeClr val="dk1"/>
                </a:solidFill>
                <a:latin typeface="Calibri"/>
                <a:ea typeface="Calibri"/>
                <a:cs typeface="Calibri"/>
                <a:sym typeface="Calibri"/>
              </a:rPr>
              <a:t>Ask</a:t>
            </a:r>
            <a:r>
              <a:rPr lang="en-US" sz="1200">
                <a:solidFill>
                  <a:schemeClr val="dk1"/>
                </a:solidFill>
                <a:latin typeface="Calibri"/>
                <a:ea typeface="Calibri"/>
                <a:cs typeface="Calibri"/>
                <a:sym typeface="Calibri"/>
              </a:rPr>
              <a:t> participants for examples of how they currently monitor services in their facility.</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Responses may include:</a:t>
            </a:r>
            <a:endParaRPr/>
          </a:p>
          <a:p>
            <a:pPr indent="-171450" lvl="0" marL="17145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Gathering information from logbooks</a:t>
            </a:r>
            <a:endParaRPr/>
          </a:p>
          <a:p>
            <a:pPr indent="-171450" lvl="0" marL="17145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Reviewing medical records</a:t>
            </a:r>
            <a:endParaRPr/>
          </a:p>
          <a:p>
            <a:pPr indent="-171450" lvl="0" marL="17145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Assessing inventory of supplies and equipment</a:t>
            </a:r>
            <a:endParaRPr/>
          </a:p>
          <a:p>
            <a:pPr indent="-171450" lvl="0" marL="17145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Talking with clients</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 </a:t>
            </a:r>
            <a:endParaRPr/>
          </a:p>
          <a:p>
            <a:pPr indent="0" lvl="0" marL="0" marR="0" rtl="0" algn="l">
              <a:lnSpc>
                <a:spcPct val="100000"/>
              </a:lnSpc>
              <a:spcBef>
                <a:spcPts val="0"/>
              </a:spcBef>
              <a:spcAft>
                <a:spcPts val="0"/>
              </a:spcAft>
              <a:buClr>
                <a:schemeClr val="dk1"/>
              </a:buClr>
              <a:buSzPts val="1200"/>
              <a:buFont typeface="Calibri"/>
              <a:buNone/>
            </a:pPr>
            <a:r>
              <a:rPr b="1" i="0" lang="en-US" sz="1200" u="none" strike="noStrike">
                <a:solidFill>
                  <a:schemeClr val="dk1"/>
                </a:solidFill>
                <a:latin typeface="Calibri"/>
                <a:ea typeface="Calibri"/>
                <a:cs typeface="Calibri"/>
                <a:sym typeface="Calibri"/>
              </a:rPr>
              <a:t>Explain: </a:t>
            </a:r>
            <a:r>
              <a:rPr lang="en-US" sz="1800">
                <a:latin typeface="Calibri"/>
                <a:ea typeface="Calibri"/>
                <a:cs typeface="Calibri"/>
                <a:sym typeface="Calibri"/>
              </a:rPr>
              <a:t>Compiling and assessing this information helps to determine where services are effective and where improvements can be made. </a:t>
            </a:r>
            <a:r>
              <a:rPr b="1" lang="en-US" sz="1800">
                <a:latin typeface="Calibri"/>
                <a:ea typeface="Calibri"/>
                <a:cs typeface="Calibri"/>
                <a:sym typeface="Calibri"/>
              </a:rPr>
              <a:t>Emphasize</a:t>
            </a:r>
            <a:r>
              <a:rPr lang="en-US" sz="1800">
                <a:latin typeface="Calibri"/>
                <a:ea typeface="Calibri"/>
                <a:cs typeface="Calibri"/>
                <a:sym typeface="Calibri"/>
              </a:rPr>
              <a:t> that monitoring is a critical component of high-quality service delivery</a:t>
            </a:r>
            <a:endParaRPr/>
          </a:p>
        </p:txBody>
      </p:sp>
      <p:sp>
        <p:nvSpPr>
          <p:cNvPr id="2724" name="Google Shape;2724;p3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7" name="Shape 2747"/>
        <p:cNvGrpSpPr/>
        <p:nvPr/>
      </p:nvGrpSpPr>
      <p:grpSpPr>
        <a:xfrm>
          <a:off x="0" y="0"/>
          <a:ext cx="0" cy="0"/>
          <a:chOff x="0" y="0"/>
          <a:chExt cx="0" cy="0"/>
        </a:xfrm>
      </p:grpSpPr>
      <p:sp>
        <p:nvSpPr>
          <p:cNvPr id="2748" name="Google Shape;2748;p3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9" name="Google Shape;2749;p3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228600" marR="0" rtl="0" algn="l">
              <a:lnSpc>
                <a:spcPct val="107000"/>
              </a:lnSpc>
              <a:spcBef>
                <a:spcPts val="0"/>
              </a:spcBef>
              <a:spcAft>
                <a:spcPts val="0"/>
              </a:spcAft>
              <a:buSzPts val="1400"/>
              <a:buNone/>
            </a:pPr>
            <a:r>
              <a:rPr lang="en-US" sz="1200">
                <a:latin typeface="Calibri"/>
                <a:ea typeface="Calibri"/>
                <a:cs typeface="Calibri"/>
                <a:sym typeface="Calibri"/>
              </a:rPr>
              <a:t> </a:t>
            </a:r>
            <a:endParaRPr sz="1200">
              <a:latin typeface="Calibri"/>
              <a:ea typeface="Calibri"/>
              <a:cs typeface="Calibri"/>
              <a:sym typeface="Calibri"/>
            </a:endParaRPr>
          </a:p>
          <a:p>
            <a:pPr indent="0" lvl="0" marL="0" rtl="0" algn="l">
              <a:lnSpc>
                <a:spcPct val="100000"/>
              </a:lnSpc>
              <a:spcBef>
                <a:spcPts val="0"/>
              </a:spcBef>
              <a:spcAft>
                <a:spcPts val="0"/>
              </a:spcAft>
              <a:buSzPts val="1400"/>
              <a:buNone/>
            </a:pPr>
            <a:r>
              <a:rPr b="1" lang="en-US">
                <a:latin typeface="Calibri"/>
                <a:ea typeface="Calibri"/>
                <a:cs typeface="Calibri"/>
                <a:sym typeface="Calibri"/>
              </a:rPr>
              <a:t>Say: </a:t>
            </a:r>
            <a:r>
              <a:rPr lang="en-US">
                <a:latin typeface="Calibri"/>
                <a:ea typeface="Calibri"/>
                <a:cs typeface="Calibri"/>
                <a:sym typeface="Calibri"/>
              </a:rPr>
              <a:t>This information should be recorded in a gynecology or comprehensive abortion care register and kept in a confidential and locked location. This information can be coded or masked to protect confidentiality. </a:t>
            </a:r>
            <a:endParaRPr/>
          </a:p>
          <a:p>
            <a:pPr indent="0" lvl="0" marL="0" rtl="0" algn="l">
              <a:lnSpc>
                <a:spcPct val="100000"/>
              </a:lnSpc>
              <a:spcBef>
                <a:spcPts val="0"/>
              </a:spcBef>
              <a:spcAft>
                <a:spcPts val="0"/>
              </a:spcAft>
              <a:buSzPts val="1400"/>
              <a:buNone/>
            </a:pPr>
            <a:r>
              <a:t/>
            </a:r>
            <a:endParaRPr b="1">
              <a:latin typeface="Calibri"/>
              <a:ea typeface="Calibri"/>
              <a:cs typeface="Calibri"/>
              <a:sym typeface="Calibri"/>
            </a:endParaRPr>
          </a:p>
          <a:p>
            <a:pPr indent="0" lvl="0" marL="0" rtl="0" algn="l">
              <a:lnSpc>
                <a:spcPct val="100000"/>
              </a:lnSpc>
              <a:spcBef>
                <a:spcPts val="0"/>
              </a:spcBef>
              <a:spcAft>
                <a:spcPts val="0"/>
              </a:spcAft>
              <a:buSzPts val="1400"/>
              <a:buNone/>
            </a:pPr>
            <a:r>
              <a:rPr b="1" lang="en-US" sz="1200">
                <a:latin typeface="Calibri"/>
                <a:ea typeface="Calibri"/>
                <a:cs typeface="Calibri"/>
                <a:sym typeface="Calibri"/>
              </a:rPr>
              <a:t>Discuss</a:t>
            </a:r>
            <a:r>
              <a:rPr lang="en-US" sz="1200">
                <a:latin typeface="Calibri"/>
                <a:ea typeface="Calibri"/>
                <a:cs typeface="Calibri"/>
                <a:sym typeface="Calibri"/>
              </a:rPr>
              <a:t> the various bullets and clarify as needed. Note that the “presenting complications” would be most pertinent for postabortion care clients.</a:t>
            </a:r>
            <a:endParaRPr/>
          </a:p>
        </p:txBody>
      </p:sp>
      <p:sp>
        <p:nvSpPr>
          <p:cNvPr id="2750" name="Google Shape;2750;p3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5" name="Shape 2755"/>
        <p:cNvGrpSpPr/>
        <p:nvPr/>
      </p:nvGrpSpPr>
      <p:grpSpPr>
        <a:xfrm>
          <a:off x="0" y="0"/>
          <a:ext cx="0" cy="0"/>
          <a:chOff x="0" y="0"/>
          <a:chExt cx="0" cy="0"/>
        </a:xfrm>
      </p:grpSpPr>
      <p:sp>
        <p:nvSpPr>
          <p:cNvPr id="2756" name="Google Shape;2756;p3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7" name="Google Shape;2757;p3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200" u="none" strike="noStrike">
                <a:solidFill>
                  <a:schemeClr val="dk1"/>
                </a:solidFill>
                <a:latin typeface="Calibri"/>
                <a:ea typeface="Calibri"/>
                <a:cs typeface="Calibri"/>
                <a:sym typeface="Calibri"/>
              </a:rPr>
              <a:t>Say: </a:t>
            </a:r>
            <a:r>
              <a:rPr lang="en-US" sz="1800">
                <a:latin typeface="Calibri"/>
                <a:ea typeface="Calibri"/>
                <a:cs typeface="Calibri"/>
                <a:sym typeface="Calibri"/>
              </a:rPr>
              <a:t>In planning a monitoring system, it is important to consider specific indicators to measure progress. The indicators chosen should reflect the aspects of services to be monitored. It is important to choose indicators that are under staff control. If not, the process can be demotivating. </a:t>
            </a:r>
            <a:endParaRPr b="1"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i="1"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lang="en-US"/>
              <a:t>Ask </a:t>
            </a:r>
            <a:r>
              <a:rPr lang="en-US"/>
              <a:t>participants to give some examples of indicators that might be measured as part of monitoring quality of uterine evacuation services. </a:t>
            </a:r>
            <a:r>
              <a:rPr b="1" lang="en-US"/>
              <a:t>Refer </a:t>
            </a:r>
            <a:r>
              <a:rPr lang="en-US"/>
              <a:t>participants to the handout </a:t>
            </a:r>
            <a:r>
              <a:rPr i="1" lang="en-US"/>
              <a:t>Examples of Abortion Services Monitoring </a:t>
            </a:r>
            <a:r>
              <a:rPr lang="en-US"/>
              <a:t>for ideas. </a:t>
            </a:r>
            <a:endParaRPr/>
          </a:p>
          <a:p>
            <a:pPr indent="0" lvl="0" marL="0" rtl="0" algn="l">
              <a:lnSpc>
                <a:spcPct val="100000"/>
              </a:lnSpc>
              <a:spcBef>
                <a:spcPts val="0"/>
              </a:spcBef>
              <a:spcAft>
                <a:spcPts val="0"/>
              </a:spcAft>
              <a:buSzPts val="1400"/>
              <a:buNone/>
            </a:pPr>
            <a:r>
              <a:t/>
            </a:r>
            <a:endParaRPr b="1"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Some examples</a:t>
            </a:r>
            <a:r>
              <a:rPr b="1" i="0" lang="en-US" sz="1200" u="none" strike="noStrike">
                <a:solidFill>
                  <a:schemeClr val="dk1"/>
                </a:solidFill>
                <a:latin typeface="Calibri"/>
                <a:ea typeface="Calibri"/>
                <a:cs typeface="Calibri"/>
                <a:sym typeface="Calibri"/>
              </a:rPr>
              <a:t>:</a:t>
            </a:r>
            <a:endParaRPr/>
          </a:p>
          <a:p>
            <a:pPr indent="-171450" lvl="0" marL="171450" rtl="0" algn="l">
              <a:lnSpc>
                <a:spcPct val="100000"/>
              </a:lnSpc>
              <a:spcBef>
                <a:spcPts val="0"/>
              </a:spcBef>
              <a:spcAft>
                <a:spcPts val="0"/>
              </a:spcAft>
              <a:buClr>
                <a:schemeClr val="dk1"/>
              </a:buClr>
              <a:buSzPts val="1200"/>
              <a:buFont typeface="Arial"/>
              <a:buChar char="•"/>
            </a:pPr>
            <a:r>
              <a:rPr b="0" i="0" lang="en-US" sz="1200" u="none" strike="noStrike">
                <a:solidFill>
                  <a:schemeClr val="dk1"/>
                </a:solidFill>
                <a:latin typeface="Calibri"/>
                <a:ea typeface="Calibri"/>
                <a:cs typeface="Calibri"/>
                <a:sym typeface="Calibri"/>
              </a:rPr>
              <a:t>Number and type of uterine evacuations performed</a:t>
            </a:r>
            <a:endParaRPr/>
          </a:p>
          <a:p>
            <a:pPr indent="-171450" lvl="0" marL="171450" rtl="0" algn="l">
              <a:lnSpc>
                <a:spcPct val="100000"/>
              </a:lnSpc>
              <a:spcBef>
                <a:spcPts val="0"/>
              </a:spcBef>
              <a:spcAft>
                <a:spcPts val="0"/>
              </a:spcAft>
              <a:buClr>
                <a:schemeClr val="dk1"/>
              </a:buClr>
              <a:buSzPts val="1200"/>
              <a:buFont typeface="Arial"/>
              <a:buChar char="•"/>
            </a:pPr>
            <a:r>
              <a:rPr b="0" i="0" lang="en-US" sz="1200" u="none" strike="noStrike">
                <a:solidFill>
                  <a:schemeClr val="dk1"/>
                </a:solidFill>
                <a:latin typeface="Calibri"/>
                <a:ea typeface="Calibri"/>
                <a:cs typeface="Calibri"/>
                <a:sym typeface="Calibri"/>
              </a:rPr>
              <a:t>Number and type of complications</a:t>
            </a:r>
            <a:endParaRPr/>
          </a:p>
          <a:p>
            <a:pPr indent="-171450" lvl="0" marL="171450" rtl="0" algn="l">
              <a:lnSpc>
                <a:spcPct val="100000"/>
              </a:lnSpc>
              <a:spcBef>
                <a:spcPts val="0"/>
              </a:spcBef>
              <a:spcAft>
                <a:spcPts val="0"/>
              </a:spcAft>
              <a:buClr>
                <a:schemeClr val="dk1"/>
              </a:buClr>
              <a:buSzPts val="1200"/>
              <a:buFont typeface="Arial"/>
              <a:buChar char="•"/>
            </a:pPr>
            <a:r>
              <a:rPr lang="en-US"/>
              <a:t>Number of women served by age</a:t>
            </a:r>
            <a:endParaRPr/>
          </a:p>
          <a:p>
            <a:pPr indent="-171450" lvl="0" marL="171450" rtl="0" algn="l">
              <a:lnSpc>
                <a:spcPct val="100000"/>
              </a:lnSpc>
              <a:spcBef>
                <a:spcPts val="0"/>
              </a:spcBef>
              <a:spcAft>
                <a:spcPts val="0"/>
              </a:spcAft>
              <a:buClr>
                <a:schemeClr val="dk1"/>
              </a:buClr>
              <a:buSzPts val="1200"/>
              <a:buFont typeface="Arial"/>
              <a:buChar char="•"/>
            </a:pPr>
            <a:r>
              <a:rPr b="0" i="0" lang="en-US" sz="1200" u="none" strike="noStrike">
                <a:solidFill>
                  <a:schemeClr val="dk1"/>
                </a:solidFill>
                <a:latin typeface="Calibri"/>
                <a:ea typeface="Calibri"/>
                <a:cs typeface="Calibri"/>
                <a:sym typeface="Calibri"/>
              </a:rPr>
              <a:t>% of uterine evacuations performed with WHO approved t</a:t>
            </a:r>
            <a:r>
              <a:rPr lang="en-US"/>
              <a:t>echnology</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2758" name="Google Shape;2758;p3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5" name="Google Shape;535;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200" u="none" strike="noStrike">
                <a:solidFill>
                  <a:schemeClr val="dk1"/>
                </a:solidFill>
                <a:latin typeface="Calibri"/>
                <a:ea typeface="Calibri"/>
                <a:cs typeface="Calibri"/>
                <a:sym typeface="Calibri"/>
              </a:rPr>
              <a:t>Explain: </a:t>
            </a:r>
            <a:r>
              <a:rPr b="0" i="0" lang="en-US" sz="1200" u="none" strike="noStrike">
                <a:solidFill>
                  <a:schemeClr val="dk1"/>
                </a:solidFill>
                <a:latin typeface="Calibri"/>
                <a:ea typeface="Calibri"/>
                <a:cs typeface="Calibri"/>
                <a:sym typeface="Calibri"/>
              </a:rPr>
              <a:t>MVA has been shown to have a very low risk of infection or injury. However, as with any medical procedure, there are warnings and precautions.</a:t>
            </a:r>
            <a:endParaRPr b="1"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1"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i="0" lang="en-US" sz="1200">
                <a:solidFill>
                  <a:schemeClr val="dk1"/>
                </a:solidFill>
                <a:latin typeface="Calibri"/>
                <a:ea typeface="Calibri"/>
                <a:cs typeface="Calibri"/>
                <a:sym typeface="Calibri"/>
              </a:rPr>
              <a:t>Read the following paragraphs aloud: </a:t>
            </a:r>
            <a:endParaRPr i="1"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As with any uterine evacuation, one or more of the following may occur during or after the procedure: vagal reaction, incomplete evacuation, uterine or cervical injury or perforation, pelvic infection, hemorrhage or acute hematometra. Serious complications, such as bleeding, necessitating transfusion, or a uterine injury requiring surgical repair, are very rare and occur much less than 1% of the time. However, when they do occur, some complications can lead to secondary infertility, serious injury, or death. </a:t>
            </a:r>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Before performing uterine evacuation, any life-threatening conditions should be addressed immediately. These include: shock, hemorrhage, severe pelvic infection, sepsis, perforation, or abdominal injury, as may occur with incomplete or clandestine abortion. </a:t>
            </a:r>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 </a:t>
            </a:r>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However, uterine evacuation is often an important component of definitive management in these cases. Once the patient is stabilized, the procedure should not be delayed. A history of blood dyscrasia may be a factor in the woman’s care. Uterine evacuation should not be performed until the size and position of the uterus and cervix have been determined. Large fibroids or uterine anomalies may make it difficult to determine the size of the uterus and to perform intrauterine procedures, including MVA.</a:t>
            </a:r>
            <a:endParaRPr/>
          </a:p>
          <a:p>
            <a:pPr indent="0" lvl="0" marL="0" rtl="0" algn="l">
              <a:lnSpc>
                <a:spcPct val="100000"/>
              </a:lnSpc>
              <a:spcBef>
                <a:spcPts val="0"/>
              </a:spcBef>
              <a:spcAft>
                <a:spcPts val="0"/>
              </a:spcAft>
              <a:buSzPts val="1400"/>
              <a:buNone/>
            </a:pPr>
            <a:r>
              <a:t/>
            </a:r>
            <a:endParaRPr/>
          </a:p>
        </p:txBody>
      </p:sp>
      <p:sp>
        <p:nvSpPr>
          <p:cNvPr id="536" name="Google Shape;536;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3" name="Shape 2763"/>
        <p:cNvGrpSpPr/>
        <p:nvPr/>
      </p:nvGrpSpPr>
      <p:grpSpPr>
        <a:xfrm>
          <a:off x="0" y="0"/>
          <a:ext cx="0" cy="0"/>
          <a:chOff x="0" y="0"/>
          <a:chExt cx="0" cy="0"/>
        </a:xfrm>
      </p:grpSpPr>
      <p:sp>
        <p:nvSpPr>
          <p:cNvPr id="2764" name="Google Shape;2764;p3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5" name="Google Shape;2765;p3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2766" name="Google Shape;2766;p320:notes"/>
          <p:cNvSpPr txBox="1"/>
          <p:nvPr/>
        </p:nvSpPr>
        <p:spPr>
          <a:xfrm>
            <a:off x="838200" y="45529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2767" name="Google Shape;2767;p3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a:t>Say: </a:t>
            </a:r>
            <a:r>
              <a:rPr i="0" lang="en-US"/>
              <a:t>In 2015, the IAWG Safe Abortion Care Sub-Working Group assessed member agencies to understand the extent to which these agencies were working to increase access to safe abortion care in humanitarian settings. The assessment revealed that agencies that were successful at integrating safe abortion care into their programs shared similar traits and had implemented similar activities to achieve their success. These findings were synthesized into a multi-step process that any organization can follow to start or expand their safe abortion care programming. </a:t>
            </a:r>
            <a:endParaRPr/>
          </a:p>
          <a:p>
            <a:pPr indent="0" lvl="0" marL="0" rtl="0" algn="l">
              <a:lnSpc>
                <a:spcPct val="100000"/>
              </a:lnSpc>
              <a:spcBef>
                <a:spcPts val="0"/>
              </a:spcBef>
              <a:spcAft>
                <a:spcPts val="0"/>
              </a:spcAft>
              <a:buSzPts val="1400"/>
              <a:buNone/>
            </a:pPr>
            <a:r>
              <a:t/>
            </a:r>
            <a:endParaRPr i="0"/>
          </a:p>
          <a:p>
            <a:pPr indent="0" lvl="0" marL="0" rtl="0" algn="l">
              <a:lnSpc>
                <a:spcPct val="100000"/>
              </a:lnSpc>
              <a:spcBef>
                <a:spcPts val="0"/>
              </a:spcBef>
              <a:spcAft>
                <a:spcPts val="0"/>
              </a:spcAft>
              <a:buSzPts val="1400"/>
              <a:buNone/>
            </a:pPr>
            <a:r>
              <a:rPr i="0" lang="en-US"/>
              <a:t>The worksheet shown on the slide and included in your </a:t>
            </a:r>
            <a:r>
              <a:rPr i="1" lang="en-US"/>
              <a:t>Participant Manual </a:t>
            </a:r>
            <a:r>
              <a:rPr i="0" lang="en-US"/>
              <a:t>includes these and several other steps to be addressed in planning for and implementing safe abortion care services.</a:t>
            </a:r>
            <a:endParaRPr/>
          </a:p>
          <a:p>
            <a:pPr indent="0" lvl="0" marL="0" rtl="0" algn="l">
              <a:lnSpc>
                <a:spcPct val="100000"/>
              </a:lnSpc>
              <a:spcBef>
                <a:spcPts val="0"/>
              </a:spcBef>
              <a:spcAft>
                <a:spcPts val="0"/>
              </a:spcAft>
              <a:buSzPts val="1400"/>
              <a:buNone/>
            </a:pPr>
            <a:r>
              <a:t/>
            </a:r>
            <a:endParaRPr i="0"/>
          </a:p>
          <a:p>
            <a:pPr indent="0" lvl="0" marL="0" rtl="0" algn="l">
              <a:lnSpc>
                <a:spcPct val="100000"/>
              </a:lnSpc>
              <a:spcBef>
                <a:spcPts val="0"/>
              </a:spcBef>
              <a:spcAft>
                <a:spcPts val="0"/>
              </a:spcAft>
              <a:buSzPts val="1400"/>
              <a:buNone/>
            </a:pPr>
            <a:r>
              <a:rPr b="1" i="0" lang="en-US"/>
              <a:t>Ask</a:t>
            </a:r>
            <a:r>
              <a:rPr i="0" lang="en-US"/>
              <a:t> the participants to review and discuss the worksheet and, if time allows, to complete and share their results.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2" name="Shape 2772"/>
        <p:cNvGrpSpPr/>
        <p:nvPr/>
      </p:nvGrpSpPr>
      <p:grpSpPr>
        <a:xfrm>
          <a:off x="0" y="0"/>
          <a:ext cx="0" cy="0"/>
          <a:chOff x="0" y="0"/>
          <a:chExt cx="0" cy="0"/>
        </a:xfrm>
      </p:grpSpPr>
      <p:sp>
        <p:nvSpPr>
          <p:cNvPr id="2773" name="Google Shape;2773;p3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4" name="Google Shape;2774;p3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Say: </a:t>
            </a:r>
            <a:r>
              <a:rPr lang="en-US"/>
              <a:t>This checklist should be used to help plan for service implementation of high-quality comprehensive abortion care – both medical and manual vacuum aspiration – for gestations less than 13 weeks. Many of the items listed are not unique to comprehensive abortion care and may already be available in the facility. Items essential to performing abortion and ensuring safety need to be available prior to service initiation. Other items can continue to be obtained as service provision develops. Items marked with an asterisk (*) are required for infection prevention.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a:t>Ask</a:t>
            </a:r>
            <a:r>
              <a:rPr lang="en-US"/>
              <a:t> the participants to review the checklist found in their </a:t>
            </a:r>
            <a:r>
              <a:rPr i="1" lang="en-US"/>
              <a:t>Participant Manuals</a:t>
            </a:r>
            <a:r>
              <a:rPr lang="en-US"/>
              <a:t>. If time allows, ask a few participants to share any identified supply gaps. </a:t>
            </a:r>
            <a:endParaRPr/>
          </a:p>
          <a:p>
            <a:pPr indent="0" lvl="0" marL="0" rtl="0" algn="l">
              <a:lnSpc>
                <a:spcPct val="100000"/>
              </a:lnSpc>
              <a:spcBef>
                <a:spcPts val="0"/>
              </a:spcBef>
              <a:spcAft>
                <a:spcPts val="0"/>
              </a:spcAft>
              <a:buSzPts val="1400"/>
              <a:buNone/>
            </a:pPr>
            <a:r>
              <a:t/>
            </a:r>
            <a:endParaRPr/>
          </a:p>
        </p:txBody>
      </p:sp>
      <p:sp>
        <p:nvSpPr>
          <p:cNvPr id="2775" name="Google Shape;2775;p3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1" name="Shape 2781"/>
        <p:cNvGrpSpPr/>
        <p:nvPr/>
      </p:nvGrpSpPr>
      <p:grpSpPr>
        <a:xfrm>
          <a:off x="0" y="0"/>
          <a:ext cx="0" cy="0"/>
          <a:chOff x="0" y="0"/>
          <a:chExt cx="0" cy="0"/>
        </a:xfrm>
      </p:grpSpPr>
      <p:sp>
        <p:nvSpPr>
          <p:cNvPr id="2782" name="Google Shape;2782;p3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3" name="Google Shape;2783;p3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Say: </a:t>
            </a:r>
            <a:r>
              <a:rPr b="0" lang="en-US"/>
              <a:t>One of the core issues for starting and sustaining safe abortion care services is ensuring a full and uninterrupted supply of medical abortion medications and MVA equipment. </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There are two major points. First, plan for and maintain enough “active stock” to provide services for 1 month and a reserve stock for 3 months. Second, ensure that the facility manager understands the importance of keeping medical abortion and MVA supplies fully stocked and has the recommended supply guidance tools. </a:t>
            </a:r>
            <a:endParaRPr/>
          </a:p>
        </p:txBody>
      </p:sp>
      <p:sp>
        <p:nvSpPr>
          <p:cNvPr id="2784" name="Google Shape;2784;p3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9" name="Shape 2789"/>
        <p:cNvGrpSpPr/>
        <p:nvPr/>
      </p:nvGrpSpPr>
      <p:grpSpPr>
        <a:xfrm>
          <a:off x="0" y="0"/>
          <a:ext cx="0" cy="0"/>
          <a:chOff x="0" y="0"/>
          <a:chExt cx="0" cy="0"/>
        </a:xfrm>
      </p:grpSpPr>
      <p:sp>
        <p:nvSpPr>
          <p:cNvPr id="2790" name="Google Shape;2790;p3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1" name="Google Shape;2791;p323:notes"/>
          <p:cNvSpPr txBox="1"/>
          <p:nvPr>
            <p:ph idx="1" type="body"/>
          </p:nvPr>
        </p:nvSpPr>
        <p:spPr>
          <a:xfrm>
            <a:off x="685800" y="4400549"/>
            <a:ext cx="5486400" cy="428466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Say:</a:t>
            </a:r>
            <a:r>
              <a:rPr lang="en-US"/>
              <a:t> </a:t>
            </a:r>
            <a:r>
              <a:rPr lang="en-US" sz="1800">
                <a:solidFill>
                  <a:srgbClr val="000000"/>
                </a:solidFill>
                <a:latin typeface="Calibri"/>
                <a:ea typeface="Calibri"/>
                <a:cs typeface="Calibri"/>
                <a:sym typeface="Calibri"/>
              </a:rPr>
              <a:t>For an acute emergency, the medical abortion medications and Ipas MVA equipment are available in</a:t>
            </a:r>
            <a:r>
              <a:rPr lang="en-US" sz="1800">
                <a:latin typeface="Times New Roman"/>
                <a:ea typeface="Times New Roman"/>
                <a:cs typeface="Times New Roman"/>
                <a:sym typeface="Times New Roman"/>
              </a:rPr>
              <a:t> </a:t>
            </a:r>
            <a:r>
              <a:rPr lang="en-US" sz="1800">
                <a:solidFill>
                  <a:srgbClr val="000000"/>
                </a:solidFill>
                <a:latin typeface="Calibri"/>
                <a:ea typeface="Calibri"/>
                <a:cs typeface="Calibri"/>
                <a:sym typeface="Calibri"/>
              </a:rPr>
              <a:t>the Inter-Agency Emergency Reproductive Health (IARH) Kits through UNFPA. </a:t>
            </a:r>
            <a:endParaRPr/>
          </a:p>
          <a:p>
            <a:pPr indent="-171450" lvl="0" marL="171450" rtl="0" algn="l">
              <a:lnSpc>
                <a:spcPct val="100000"/>
              </a:lnSpc>
              <a:spcBef>
                <a:spcPts val="0"/>
              </a:spcBef>
              <a:spcAft>
                <a:spcPts val="0"/>
              </a:spcAft>
              <a:buClr>
                <a:schemeClr val="dk1"/>
              </a:buClr>
              <a:buSzPts val="1200"/>
              <a:buFont typeface="Arial"/>
              <a:buChar char="•"/>
            </a:pPr>
            <a:r>
              <a:rPr lang="en-US"/>
              <a:t>MVA and misoprostol are in Kit 8 </a:t>
            </a:r>
            <a:endParaRPr/>
          </a:p>
          <a:p>
            <a:pPr indent="-171450" lvl="0" marL="171450" marR="0" rtl="0" algn="l">
              <a:lnSpc>
                <a:spcPct val="100000"/>
              </a:lnSpc>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Mifepristone and additional misoprostol are available as “complementary commodities</a:t>
            </a:r>
            <a:r>
              <a:rPr b="1" lang="en-US" sz="1800">
                <a:solidFill>
                  <a:srgbClr val="000000"/>
                </a:solidFill>
                <a:latin typeface="Calibri"/>
                <a:ea typeface="Calibri"/>
                <a:cs typeface="Calibri"/>
                <a:sym typeface="Calibri"/>
              </a:rPr>
              <a:t>”</a:t>
            </a:r>
            <a:endParaRPr/>
          </a:p>
          <a:p>
            <a:pPr indent="-57150" lvl="0" marL="171450" marR="0" rtl="0" algn="l">
              <a:lnSpc>
                <a:spcPct val="100000"/>
              </a:lnSpc>
              <a:spcBef>
                <a:spcPts val="0"/>
              </a:spcBef>
              <a:spcAft>
                <a:spcPts val="0"/>
              </a:spcAft>
              <a:buClr>
                <a:schemeClr val="dk1"/>
              </a:buClr>
              <a:buSzPts val="1800"/>
              <a:buFont typeface="Arial"/>
              <a:buNone/>
            </a:pPr>
            <a:r>
              <a:t/>
            </a:r>
            <a:endParaRPr b="1" sz="1800">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Arial"/>
              <a:buNone/>
            </a:pPr>
            <a:r>
              <a:rPr b="1" lang="en-US"/>
              <a:t>Explain: </a:t>
            </a:r>
            <a:r>
              <a:rPr lang="en-US" sz="1800">
                <a:solidFill>
                  <a:srgbClr val="000000"/>
                </a:solidFill>
                <a:latin typeface="Calibri"/>
                <a:ea typeface="Calibri"/>
                <a:cs typeface="Calibri"/>
                <a:sym typeface="Calibri"/>
              </a:rPr>
              <a:t>Complementary commodities are a set of disposable and consumable items and/or kits that can be ordered in specific circumstances to complement existing IARH Kits where:</a:t>
            </a:r>
            <a:endParaRPr sz="1800">
              <a:latin typeface="Calibri"/>
              <a:ea typeface="Calibri"/>
              <a:cs typeface="Calibri"/>
              <a:sym typeface="Calibri"/>
            </a:endParaRPr>
          </a:p>
          <a:p>
            <a:pPr indent="-342900" lvl="0" marL="342900" marR="0" rtl="0" algn="l">
              <a:lnSpc>
                <a:spcPct val="107000"/>
              </a:lnSpc>
              <a:spcBef>
                <a:spcPts val="0"/>
              </a:spcBef>
              <a:spcAft>
                <a:spcPts val="0"/>
              </a:spcAft>
              <a:buClr>
                <a:srgbClr val="000000"/>
              </a:buClr>
              <a:buSzPts val="1800"/>
              <a:buFont typeface="Noto Sans Symbols"/>
              <a:buChar char="∙"/>
            </a:pPr>
            <a:r>
              <a:rPr lang="en-US" sz="1800">
                <a:solidFill>
                  <a:srgbClr val="000000"/>
                </a:solidFill>
                <a:latin typeface="Calibri"/>
                <a:ea typeface="Calibri"/>
                <a:cs typeface="Calibri"/>
                <a:sym typeface="Calibri"/>
              </a:rPr>
              <a:t>providers are trained to use the special supply;</a:t>
            </a:r>
            <a:endParaRPr sz="1800">
              <a:latin typeface="Calibri"/>
              <a:ea typeface="Calibri"/>
              <a:cs typeface="Calibri"/>
              <a:sym typeface="Calibri"/>
            </a:endParaRPr>
          </a:p>
          <a:p>
            <a:pPr indent="-342900" lvl="0" marL="342900" marR="0" rtl="0" algn="l">
              <a:lnSpc>
                <a:spcPct val="107000"/>
              </a:lnSpc>
              <a:spcBef>
                <a:spcPts val="0"/>
              </a:spcBef>
              <a:spcAft>
                <a:spcPts val="0"/>
              </a:spcAft>
              <a:buClr>
                <a:srgbClr val="000000"/>
              </a:buClr>
              <a:buSzPts val="1800"/>
              <a:buFont typeface="Noto Sans Symbols"/>
              <a:buChar char="∙"/>
            </a:pPr>
            <a:r>
              <a:rPr lang="en-US" sz="1800">
                <a:solidFill>
                  <a:srgbClr val="000000"/>
                </a:solidFill>
                <a:latin typeface="Calibri"/>
                <a:ea typeface="Calibri"/>
                <a:cs typeface="Calibri"/>
                <a:sym typeface="Calibri"/>
              </a:rPr>
              <a:t>the supplies were accepted and used prior to the emergency; </a:t>
            </a:r>
            <a:endParaRPr sz="1800">
              <a:latin typeface="Calibri"/>
              <a:ea typeface="Calibri"/>
              <a:cs typeface="Calibri"/>
              <a:sym typeface="Calibri"/>
            </a:endParaRPr>
          </a:p>
          <a:p>
            <a:pPr indent="-342900" lvl="0" marL="342900" marR="0" rtl="0" algn="l">
              <a:lnSpc>
                <a:spcPct val="107000"/>
              </a:lnSpc>
              <a:spcBef>
                <a:spcPts val="0"/>
              </a:spcBef>
              <a:spcAft>
                <a:spcPts val="0"/>
              </a:spcAft>
              <a:buClr>
                <a:srgbClr val="000000"/>
              </a:buClr>
              <a:buSzPts val="1800"/>
              <a:buFont typeface="Noto Sans Symbols"/>
              <a:buChar char="∙"/>
            </a:pPr>
            <a:r>
              <a:rPr lang="en-US" sz="1800">
                <a:solidFill>
                  <a:srgbClr val="000000"/>
                </a:solidFill>
                <a:latin typeface="Calibri"/>
                <a:ea typeface="Calibri"/>
                <a:cs typeface="Calibri"/>
                <a:sym typeface="Calibri"/>
              </a:rPr>
              <a:t>in protracted or post-acute settings (although efforts must be directed to procuring from more stable procurement channels); and </a:t>
            </a:r>
            <a:endParaRPr sz="1800">
              <a:latin typeface="Calibri"/>
              <a:ea typeface="Calibri"/>
              <a:cs typeface="Calibri"/>
              <a:sym typeface="Calibri"/>
            </a:endParaRPr>
          </a:p>
          <a:p>
            <a:pPr indent="-342900" lvl="0" marL="342900" marR="0" rtl="0" algn="l">
              <a:lnSpc>
                <a:spcPct val="107000"/>
              </a:lnSpc>
              <a:spcBef>
                <a:spcPts val="0"/>
              </a:spcBef>
              <a:spcAft>
                <a:spcPts val="0"/>
              </a:spcAft>
              <a:buClr>
                <a:srgbClr val="000000"/>
              </a:buClr>
              <a:buSzPts val="1800"/>
              <a:buFont typeface="Noto Sans Symbols"/>
              <a:buChar char="∙"/>
            </a:pPr>
            <a:r>
              <a:rPr lang="en-US" sz="1800">
                <a:solidFill>
                  <a:srgbClr val="000000"/>
                </a:solidFill>
                <a:latin typeface="Calibri"/>
                <a:ea typeface="Calibri"/>
                <a:cs typeface="Calibri"/>
                <a:sym typeface="Calibri"/>
              </a:rPr>
              <a:t>where the use of the supplies is allowed to the fullest extent of the national law.</a:t>
            </a:r>
            <a:endParaRPr sz="1800">
              <a:latin typeface="Calibri"/>
              <a:ea typeface="Calibri"/>
              <a:cs typeface="Calibri"/>
              <a:sym typeface="Calibri"/>
            </a:endParaRPr>
          </a:p>
          <a:p>
            <a:pPr indent="0" lvl="1" marL="45720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US"/>
              <a:t>Refer</a:t>
            </a:r>
            <a:r>
              <a:rPr lang="en-US"/>
              <a:t> </a:t>
            </a:r>
            <a:r>
              <a:rPr lang="en-US" sz="1800">
                <a:solidFill>
                  <a:srgbClr val="000000"/>
                </a:solidFill>
                <a:latin typeface="Calibri"/>
                <a:ea typeface="Calibri"/>
                <a:cs typeface="Calibri"/>
                <a:sym typeface="Calibri"/>
              </a:rPr>
              <a:t>participants to the </a:t>
            </a:r>
            <a:r>
              <a:rPr i="1" lang="en-US" sz="1800">
                <a:solidFill>
                  <a:srgbClr val="000000"/>
                </a:solidFill>
                <a:latin typeface="Calibri"/>
                <a:ea typeface="Calibri"/>
                <a:cs typeface="Calibri"/>
                <a:sym typeface="Calibri"/>
              </a:rPr>
              <a:t>MISP for Sexual and Reproductive Health Reference</a:t>
            </a:r>
            <a:r>
              <a:rPr lang="en-US" sz="1800">
                <a:solidFill>
                  <a:srgbClr val="000000"/>
                </a:solidFill>
                <a:latin typeface="Calibri"/>
                <a:ea typeface="Calibri"/>
                <a:cs typeface="Calibri"/>
                <a:sym typeface="Calibri"/>
              </a:rPr>
              <a:t> sheet linked on this slide for more information. </a:t>
            </a:r>
            <a:endParaRPr/>
          </a:p>
        </p:txBody>
      </p:sp>
      <p:sp>
        <p:nvSpPr>
          <p:cNvPr id="2792" name="Google Shape;2792;p3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9" name="Shape 2799"/>
        <p:cNvGrpSpPr/>
        <p:nvPr/>
      </p:nvGrpSpPr>
      <p:grpSpPr>
        <a:xfrm>
          <a:off x="0" y="0"/>
          <a:ext cx="0" cy="0"/>
          <a:chOff x="0" y="0"/>
          <a:chExt cx="0" cy="0"/>
        </a:xfrm>
      </p:grpSpPr>
      <p:sp>
        <p:nvSpPr>
          <p:cNvPr id="2800" name="Google Shape;2800;p324:notes"/>
          <p:cNvSpPr/>
          <p:nvPr>
            <p:ph idx="2" type="sldImg"/>
          </p:nvPr>
        </p:nvSpPr>
        <p:spPr>
          <a:xfrm>
            <a:off x="1371600" y="735013"/>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1" name="Google Shape;2801;p324:notes"/>
          <p:cNvSpPr txBox="1"/>
          <p:nvPr>
            <p:ph idx="1" type="body"/>
          </p:nvPr>
        </p:nvSpPr>
        <p:spPr>
          <a:xfrm>
            <a:off x="528810" y="4010141"/>
            <a:ext cx="6026226" cy="467507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Say: </a:t>
            </a:r>
            <a:r>
              <a:rPr b="0" lang="en-US"/>
              <a:t>As soon as possible, it is important to identify sustainable medical supply channels for uterine evacuation equipment, medications, and supplies.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In 2017, DKT International became the worldwide distributor for Ipas MVA technology. DKT now markets and distributes the Ipas MVA in over 100 countries. The equipment can be ordered directly from DKT or through local DKT distributors. </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Ipas MVA Plus® aspirators and Ipas EasyGrip® cannulae have important advantages over other uterine evacuation equipment, including greater durability and more processing options—such as steam autoclave, boiling, and standard high-level chemical disinfectants. Ipas instruments are US FDA-listed, CE-marked, and ISO 13485 compliant.</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For medical abortion, it is important to request brands of medical abortion that have been officially registered and gone through a quality assurance process in your country.</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IPPF worked closely with Gynuity Health Projects and Concept Foundation to develop the Medical Abortion Commodities Database. The purpose of the database is to improve access to comprehensive country-level information on the availability of different brands of mifepristone, misoprostol, and combipacks that can be used by a range of organizations including governments, private sector pharmaceutical distributors, and nongovernmental organizations.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1" i="1" lang="en-US"/>
              <a:t>Note to trainer: </a:t>
            </a:r>
            <a:r>
              <a:rPr b="0" i="1" lang="en-US"/>
              <a:t>If time allows and the internet is available, go to medab.org for a quick tour/demo and search for commodities available in the country in which you are training.  Be sure you are familiar with the </a:t>
            </a:r>
            <a:r>
              <a:rPr b="0" i="0" lang="en-US"/>
              <a:t>Medical Abortion Commodities Database </a:t>
            </a:r>
            <a:r>
              <a:rPr b="0" i="1" lang="en-US"/>
              <a:t>before the training.</a:t>
            </a:r>
            <a:endParaRPr/>
          </a:p>
        </p:txBody>
      </p:sp>
      <p:sp>
        <p:nvSpPr>
          <p:cNvPr id="2802" name="Google Shape;2802;p3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1" name="Shape 2811"/>
        <p:cNvGrpSpPr/>
        <p:nvPr/>
      </p:nvGrpSpPr>
      <p:grpSpPr>
        <a:xfrm>
          <a:off x="0" y="0"/>
          <a:ext cx="0" cy="0"/>
          <a:chOff x="0" y="0"/>
          <a:chExt cx="0" cy="0"/>
        </a:xfrm>
      </p:grpSpPr>
      <p:sp>
        <p:nvSpPr>
          <p:cNvPr id="2812" name="Google Shape;2812;p3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3" name="Google Shape;2813;p3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Say: </a:t>
            </a:r>
            <a:r>
              <a:rPr lang="en-US"/>
              <a:t>Ipas has created some basic and easy to use supply forecasting tools for calculating facility-level medical abortion and MVA supply needs. These are designed for the site-level, but can also be used at a higher-level by aggregating data in different ways.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calculators are available in online, offline, and mobile versions and in English, French, Portuguese, and Spanish languages.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user begins by estimating whether the historical caseload will increase, decrease, or remain the same based on the knowledge of their context. This estimated future caseload will be the basis for the forecast and can help forecast initial stock, monitor trends, and manage inventory.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calculators produce recommendations, but actual use can differ depending on specific situations and factors, such as vendor lead times, storage capacity, finances, etc. The results do not mean you have to go out and buy those amounts. Instead, it is a conversation starter and quantities can and should be adjusted. </a:t>
            </a:r>
            <a:endParaRPr/>
          </a:p>
          <a:p>
            <a:pPr indent="0" lvl="0" marL="0" rtl="0" algn="l">
              <a:lnSpc>
                <a:spcPct val="100000"/>
              </a:lnSpc>
              <a:spcBef>
                <a:spcPts val="0"/>
              </a:spcBef>
              <a:spcAft>
                <a:spcPts val="0"/>
              </a:spcAft>
              <a:buSzPts val="1400"/>
              <a:buNone/>
            </a:pPr>
            <a:r>
              <a:t/>
            </a:r>
            <a:endParaRPr/>
          </a:p>
        </p:txBody>
      </p:sp>
      <p:sp>
        <p:nvSpPr>
          <p:cNvPr id="2814" name="Google Shape;2814;p3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9" name="Shape 2819"/>
        <p:cNvGrpSpPr/>
        <p:nvPr/>
      </p:nvGrpSpPr>
      <p:grpSpPr>
        <a:xfrm>
          <a:off x="0" y="0"/>
          <a:ext cx="0" cy="0"/>
          <a:chOff x="0" y="0"/>
          <a:chExt cx="0" cy="0"/>
        </a:xfrm>
      </p:grpSpPr>
      <p:sp>
        <p:nvSpPr>
          <p:cNvPr id="2820" name="Google Shape;2820;p3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1" name="Google Shape;2821;p326:notes"/>
          <p:cNvSpPr txBox="1"/>
          <p:nvPr>
            <p:ph idx="1" type="body"/>
          </p:nvPr>
        </p:nvSpPr>
        <p:spPr>
          <a:xfrm>
            <a:off x="685800" y="4400549"/>
            <a:ext cx="5486400" cy="428466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Say: </a:t>
            </a:r>
            <a:r>
              <a:rPr b="0" lang="en-US"/>
              <a:t>In many cases, the data needed for input into the calculators will be already available. In some cases, particularly for the initial use, one may need to track down some information, especially on procurement. </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Based on the data you put in, you will get forecasted monthly average consumption for misoprostol, mifepristone, and/or the combi-pack, depending on your setting and what is available.</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The calculator will also take this average monthly consumption and provide minimum and maximum inventory levels that should be followed to avoid stockouts.</a:t>
            </a:r>
            <a:endParaRPr/>
          </a:p>
          <a:p>
            <a:pPr indent="0" lvl="0" marL="0" rtl="0" algn="l">
              <a:lnSpc>
                <a:spcPct val="100000"/>
              </a:lnSpc>
              <a:spcBef>
                <a:spcPts val="0"/>
              </a:spcBef>
              <a:spcAft>
                <a:spcPts val="0"/>
              </a:spcAft>
              <a:buSzPts val="1400"/>
              <a:buNone/>
            </a:pPr>
            <a:r>
              <a:rPr lang="en-US"/>
              <a:t>​</a:t>
            </a:r>
            <a:endParaRPr/>
          </a:p>
        </p:txBody>
      </p:sp>
      <p:sp>
        <p:nvSpPr>
          <p:cNvPr id="2822" name="Google Shape;2822;p3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7" name="Shape 2827"/>
        <p:cNvGrpSpPr/>
        <p:nvPr/>
      </p:nvGrpSpPr>
      <p:grpSpPr>
        <a:xfrm>
          <a:off x="0" y="0"/>
          <a:ext cx="0" cy="0"/>
          <a:chOff x="0" y="0"/>
          <a:chExt cx="0" cy="0"/>
        </a:xfrm>
      </p:grpSpPr>
      <p:sp>
        <p:nvSpPr>
          <p:cNvPr id="2828" name="Google Shape;2828;p3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9" name="Google Shape;2829;p3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Say: </a:t>
            </a:r>
            <a:r>
              <a:rPr b="0" lang="en-US"/>
              <a:t>Ipas offers two medical abortion calculators. One is for postabortion care-only countries (on the left). The other is for countries with legal indications for induced abortion with medications (on the right). </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1" i="1" lang="en-US"/>
              <a:t>Note to trainer: </a:t>
            </a:r>
            <a:r>
              <a:rPr b="0" i="1" lang="en-US"/>
              <a:t>If time allows and the internet is available, click on the link to open the medical abortion calculator for a quick tour/demo. Be sure you are familiar with the medical abortion calculator before the training. </a:t>
            </a:r>
            <a:endParaRPr/>
          </a:p>
        </p:txBody>
      </p:sp>
      <p:sp>
        <p:nvSpPr>
          <p:cNvPr id="2830" name="Google Shape;2830;p3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6" name="Shape 2836"/>
        <p:cNvGrpSpPr/>
        <p:nvPr/>
      </p:nvGrpSpPr>
      <p:grpSpPr>
        <a:xfrm>
          <a:off x="0" y="0"/>
          <a:ext cx="0" cy="0"/>
          <a:chOff x="0" y="0"/>
          <a:chExt cx="0" cy="0"/>
        </a:xfrm>
      </p:grpSpPr>
      <p:sp>
        <p:nvSpPr>
          <p:cNvPr id="2837" name="Google Shape;2837;p3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8" name="Google Shape;2838;p3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Say: </a:t>
            </a:r>
            <a:r>
              <a:rPr lang="en-US" sz="1800">
                <a:solidFill>
                  <a:srgbClr val="000000"/>
                </a:solidFill>
                <a:latin typeface="Calibri"/>
                <a:ea typeface="Calibri"/>
                <a:cs typeface="Calibri"/>
                <a:sym typeface="Calibri"/>
              </a:rPr>
              <a:t>Similar to the medical abortion calculator, the data you need for the MVA calculator is likely already available. The MVA calculator uses your estimated caseload. Based on that information, it provides the quantity that a facility should keep in active stock, that is in the procedure room ready to go, and what they should keep in reserve stock as a backup. </a:t>
            </a:r>
            <a:endParaRPr/>
          </a:p>
          <a:p>
            <a:pPr indent="0" lvl="0" marL="0" rtl="0" algn="l">
              <a:lnSpc>
                <a:spcPct val="100000"/>
              </a:lnSpc>
              <a:spcBef>
                <a:spcPts val="0"/>
              </a:spcBef>
              <a:spcAft>
                <a:spcPts val="0"/>
              </a:spcAft>
              <a:buSzPts val="1400"/>
              <a:buNone/>
            </a:pPr>
            <a:r>
              <a:rPr b="1" lang="en-US"/>
              <a:t>​</a:t>
            </a:r>
            <a:endParaRPr/>
          </a:p>
        </p:txBody>
      </p:sp>
      <p:sp>
        <p:nvSpPr>
          <p:cNvPr id="2839" name="Google Shape;2839;p3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4" name="Shape 2844"/>
        <p:cNvGrpSpPr/>
        <p:nvPr/>
      </p:nvGrpSpPr>
      <p:grpSpPr>
        <a:xfrm>
          <a:off x="0" y="0"/>
          <a:ext cx="0" cy="0"/>
          <a:chOff x="0" y="0"/>
          <a:chExt cx="0" cy="0"/>
        </a:xfrm>
      </p:grpSpPr>
      <p:sp>
        <p:nvSpPr>
          <p:cNvPr id="2845" name="Google Shape;2845;p3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6" name="Google Shape;2846;p3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Say: </a:t>
            </a:r>
            <a:r>
              <a:rPr lang="en-US" sz="1800">
                <a:solidFill>
                  <a:srgbClr val="000000"/>
                </a:solidFill>
                <a:latin typeface="Calibri"/>
                <a:ea typeface="Calibri"/>
                <a:cs typeface="Calibri"/>
                <a:sym typeface="Calibri"/>
              </a:rPr>
              <a:t>The MVA calculator is simpler than the medical abortion calculator and requires less data to enter.  It uses a reuse factor of 25 per aspirator for the calculation.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0" lang="en-US">
                <a:solidFill>
                  <a:srgbClr val="000000"/>
                </a:solidFill>
              </a:rPr>
              <a:t>​​</a:t>
            </a:r>
            <a:r>
              <a:rPr b="1" i="1" lang="en-US">
                <a:solidFill>
                  <a:srgbClr val="000000"/>
                </a:solidFill>
              </a:rPr>
              <a:t>Note to trainer: </a:t>
            </a:r>
            <a:r>
              <a:rPr i="1" lang="en-US">
                <a:solidFill>
                  <a:srgbClr val="000000"/>
                </a:solidFill>
              </a:rPr>
              <a:t>If time allows and internet is available, click on the link to open the MVA calculator for a quick tour/demo. Be sure you are familiar with the MVA calculator before the training.  </a:t>
            </a:r>
            <a:endParaRPr b="1" i="1">
              <a:solidFill>
                <a:srgbClr val="000000"/>
              </a:solidFill>
            </a:endParaRPr>
          </a:p>
          <a:p>
            <a:pPr indent="0" lvl="0" marL="0" rtl="0" algn="l">
              <a:lnSpc>
                <a:spcPct val="100000"/>
              </a:lnSpc>
              <a:spcBef>
                <a:spcPts val="0"/>
              </a:spcBef>
              <a:spcAft>
                <a:spcPts val="0"/>
              </a:spcAft>
              <a:buSzPts val="1400"/>
              <a:buNone/>
            </a:pPr>
            <a:r>
              <a:t/>
            </a:r>
            <a:endParaRPr/>
          </a:p>
        </p:txBody>
      </p:sp>
      <p:sp>
        <p:nvSpPr>
          <p:cNvPr id="2847" name="Google Shape;2847;p3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2" name="Google Shape;542;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i="0" lang="en-US" sz="1200">
                <a:solidFill>
                  <a:schemeClr val="dk1"/>
                </a:solidFill>
                <a:latin typeface="Calibri"/>
                <a:ea typeface="Calibri"/>
                <a:cs typeface="Calibri"/>
                <a:sym typeface="Calibri"/>
              </a:rPr>
              <a:t>Explain: </a:t>
            </a:r>
            <a:r>
              <a:rPr i="0" lang="en-US" sz="1200">
                <a:solidFill>
                  <a:schemeClr val="dk1"/>
                </a:solidFill>
                <a:latin typeface="Calibri"/>
                <a:ea typeface="Calibri"/>
                <a:cs typeface="Calibri"/>
                <a:sym typeface="Calibri"/>
              </a:rPr>
              <a:t>Mifepristone is an oral medication that blocks the action of the hormone progesterone. This leads to detachment of a pregnancy from the uterus. It also softens the cervix and makes the uterus more sensitive to the effects of misoprostol. Misoprostol is a synthetic prostaglandin that softens the cervix and stimulates uterine contractions. Mifepristone plus misoprostol, or misoprostol used alone, cause uterine evacuation through expulsion of uterine contents. </a:t>
            </a:r>
            <a:endParaRPr/>
          </a:p>
          <a:p>
            <a:pPr indent="0" lvl="0" marL="0" marR="0" rtl="0" algn="l">
              <a:lnSpc>
                <a:spcPct val="100000"/>
              </a:lnSpc>
              <a:spcBef>
                <a:spcPts val="0"/>
              </a:spcBef>
              <a:spcAft>
                <a:spcPts val="0"/>
              </a:spcAft>
              <a:buClr>
                <a:schemeClr val="dk1"/>
              </a:buClr>
              <a:buSzPts val="1200"/>
              <a:buFont typeface="Calibri"/>
              <a:buNone/>
            </a:pPr>
            <a:r>
              <a:t/>
            </a:r>
            <a:endParaRPr i="0"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1" i="0" lang="en-US" sz="1200">
                <a:solidFill>
                  <a:schemeClr val="dk1"/>
                </a:solidFill>
                <a:latin typeface="Calibri"/>
                <a:ea typeface="Calibri"/>
                <a:cs typeface="Calibri"/>
                <a:sym typeface="Calibri"/>
              </a:rPr>
              <a:t>Note</a:t>
            </a:r>
            <a:r>
              <a:rPr b="0" i="0" lang="en-US" sz="1200">
                <a:solidFill>
                  <a:schemeClr val="dk1"/>
                </a:solidFill>
                <a:latin typeface="Calibri"/>
                <a:ea typeface="Calibri"/>
                <a:cs typeface="Calibri"/>
                <a:sym typeface="Calibri"/>
              </a:rPr>
              <a:t> that both medications are stable at room temperature and do not require refrigeration. However, misoprostol will degrade in high heat and humidity and should only be procured, stored and distributed in double-foil packaging (as seen in the picture on the slide).</a:t>
            </a:r>
            <a:endParaRPr/>
          </a:p>
          <a:p>
            <a:pPr indent="0" lvl="0" marL="0" rtl="0" algn="l">
              <a:lnSpc>
                <a:spcPct val="100000"/>
              </a:lnSpc>
              <a:spcBef>
                <a:spcPts val="0"/>
              </a:spcBef>
              <a:spcAft>
                <a:spcPts val="0"/>
              </a:spcAft>
              <a:buSzPts val="1400"/>
              <a:buNone/>
            </a:pPr>
            <a:r>
              <a:t/>
            </a:r>
            <a:endParaRPr/>
          </a:p>
        </p:txBody>
      </p:sp>
      <p:sp>
        <p:nvSpPr>
          <p:cNvPr id="543" name="Google Shape;543;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3" name="Shape 2853"/>
        <p:cNvGrpSpPr/>
        <p:nvPr/>
      </p:nvGrpSpPr>
      <p:grpSpPr>
        <a:xfrm>
          <a:off x="0" y="0"/>
          <a:ext cx="0" cy="0"/>
          <a:chOff x="0" y="0"/>
          <a:chExt cx="0" cy="0"/>
        </a:xfrm>
      </p:grpSpPr>
      <p:sp>
        <p:nvSpPr>
          <p:cNvPr id="2854" name="Google Shape;2854;p3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5" name="Google Shape;2855;p3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Say: </a:t>
            </a:r>
            <a:r>
              <a:rPr lang="en-US"/>
              <a:t>This is a simple chart using the same calculations as the MVA calculator.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To use this, you need to calculate the average MVA caseload per day for your facility with this formula (column A): </a:t>
            </a:r>
            <a:endParaRPr/>
          </a:p>
          <a:p>
            <a:pPr indent="-171450" lvl="0" marL="171450" rtl="0" algn="l">
              <a:lnSpc>
                <a:spcPct val="100000"/>
              </a:lnSpc>
              <a:spcBef>
                <a:spcPts val="0"/>
              </a:spcBef>
              <a:spcAft>
                <a:spcPts val="0"/>
              </a:spcAft>
              <a:buClr>
                <a:schemeClr val="dk1"/>
              </a:buClr>
              <a:buSzPts val="1200"/>
              <a:buFont typeface="Arial"/>
              <a:buChar char="•"/>
            </a:pPr>
            <a:r>
              <a:rPr lang="en-US"/>
              <a:t>estimated # of MVA procedures in 1 month / # of days per month MVA services are offered​</a:t>
            </a:r>
            <a:endParaRPr/>
          </a:p>
          <a:p>
            <a:pPr indent="0" lvl="0" marL="0" rtl="0" algn="l">
              <a:lnSpc>
                <a:spcPct val="100000"/>
              </a:lnSpc>
              <a:spcBef>
                <a:spcPts val="0"/>
              </a:spcBef>
              <a:spcAft>
                <a:spcPts val="0"/>
              </a:spcAft>
              <a:buSzPts val="1400"/>
              <a:buNone/>
            </a:pPr>
            <a:r>
              <a:rPr lang="en-US"/>
              <a:t>​</a:t>
            </a:r>
            <a:endParaRPr b="1"/>
          </a:p>
          <a:p>
            <a:pPr indent="0" lvl="0" marL="0" rtl="0" algn="l">
              <a:lnSpc>
                <a:spcPct val="100000"/>
              </a:lnSpc>
              <a:spcBef>
                <a:spcPts val="0"/>
              </a:spcBef>
              <a:spcAft>
                <a:spcPts val="0"/>
              </a:spcAft>
              <a:buSzPts val="1400"/>
              <a:buNone/>
            </a:pPr>
            <a:r>
              <a:rPr b="1" lang="en-US"/>
              <a:t>Ask</a:t>
            </a:r>
            <a:r>
              <a:rPr lang="en-US"/>
              <a:t> participants to calculate their average daily MVA caseload and then use the chart to determine the number of MVA devices needed in active stock and the number needed in reserve.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a:t>Take</a:t>
            </a:r>
            <a:r>
              <a:rPr lang="en-US"/>
              <a:t> a few ​responses and </a:t>
            </a:r>
            <a:r>
              <a:rPr b="1" lang="en-US"/>
              <a:t>verify</a:t>
            </a:r>
            <a:r>
              <a:rPr lang="en-US"/>
              <a:t> correct use. </a:t>
            </a:r>
            <a:endParaRPr/>
          </a:p>
          <a:p>
            <a:pPr indent="0" lvl="0" marL="0" rtl="0" algn="l">
              <a:lnSpc>
                <a:spcPct val="100000"/>
              </a:lnSpc>
              <a:spcBef>
                <a:spcPts val="0"/>
              </a:spcBef>
              <a:spcAft>
                <a:spcPts val="0"/>
              </a:spcAft>
              <a:buSzPts val="1400"/>
              <a:buNone/>
            </a:pPr>
            <a:r>
              <a:rPr lang="en-US"/>
              <a:t>​</a:t>
            </a:r>
            <a:endParaRPr/>
          </a:p>
          <a:p>
            <a:pPr indent="0" lvl="0" marL="0" rtl="0" algn="l">
              <a:lnSpc>
                <a:spcPct val="100000"/>
              </a:lnSpc>
              <a:spcBef>
                <a:spcPts val="0"/>
              </a:spcBef>
              <a:spcAft>
                <a:spcPts val="0"/>
              </a:spcAft>
              <a:buSzPts val="1400"/>
              <a:buNone/>
            </a:pPr>
            <a:r>
              <a:rPr lang="en-US"/>
              <a:t>​</a:t>
            </a:r>
            <a:endParaRPr/>
          </a:p>
        </p:txBody>
      </p:sp>
      <p:sp>
        <p:nvSpPr>
          <p:cNvPr id="2856" name="Google Shape;2856;p3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1" name="Shape 2861"/>
        <p:cNvGrpSpPr/>
        <p:nvPr/>
      </p:nvGrpSpPr>
      <p:grpSpPr>
        <a:xfrm>
          <a:off x="0" y="0"/>
          <a:ext cx="0" cy="0"/>
          <a:chOff x="0" y="0"/>
          <a:chExt cx="0" cy="0"/>
        </a:xfrm>
      </p:grpSpPr>
      <p:sp>
        <p:nvSpPr>
          <p:cNvPr id="2862" name="Google Shape;2862;p3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3" name="Google Shape;2863;p3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Say</a:t>
            </a:r>
            <a:r>
              <a:rPr lang="en-US"/>
              <a:t>: </a:t>
            </a:r>
            <a:r>
              <a:rPr lang="en-US" sz="1800">
                <a:solidFill>
                  <a:srgbClr val="000000"/>
                </a:solidFill>
                <a:latin typeface="Calibri"/>
                <a:ea typeface="Calibri"/>
                <a:cs typeface="Calibri"/>
                <a:sym typeface="Calibri"/>
              </a:rPr>
              <a:t>Further learning on managing facility supply of uterine evacuation medications and equipment is available through Ipas University, which is your gateway to learning through Ipas. You will discover a range of free courses on safe abortion care in English and Spanish that you can access, as well as track your own learning to help you develop as a reproductive health professional and learner.</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a:t>Explain: </a:t>
            </a:r>
            <a:r>
              <a:rPr lang="en-US" sz="1800">
                <a:solidFill>
                  <a:srgbClr val="000000"/>
                </a:solidFill>
                <a:latin typeface="Calibri"/>
                <a:ea typeface="Calibri"/>
                <a:cs typeface="Calibri"/>
                <a:sym typeface="Calibri"/>
              </a:rPr>
              <a:t>IpasU is designed for clinicians (in practice and still in training) and other professionals who work in reproductive health programming. IpasU is not meant to be a substitute for clinical training.</a:t>
            </a:r>
            <a:endParaRPr/>
          </a:p>
        </p:txBody>
      </p:sp>
      <p:sp>
        <p:nvSpPr>
          <p:cNvPr id="2864" name="Google Shape;2864;p3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0" name="Shape 2870"/>
        <p:cNvGrpSpPr/>
        <p:nvPr/>
      </p:nvGrpSpPr>
      <p:grpSpPr>
        <a:xfrm>
          <a:off x="0" y="0"/>
          <a:ext cx="0" cy="0"/>
          <a:chOff x="0" y="0"/>
          <a:chExt cx="0" cy="0"/>
        </a:xfrm>
      </p:grpSpPr>
      <p:sp>
        <p:nvSpPr>
          <p:cNvPr id="2871" name="Google Shape;2871;p3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2" name="Google Shape;2872;p3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2873" name="Google Shape;2873;p3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8" name="Shape 2878"/>
        <p:cNvGrpSpPr/>
        <p:nvPr/>
      </p:nvGrpSpPr>
      <p:grpSpPr>
        <a:xfrm>
          <a:off x="0" y="0"/>
          <a:ext cx="0" cy="0"/>
          <a:chOff x="0" y="0"/>
          <a:chExt cx="0" cy="0"/>
        </a:xfrm>
      </p:grpSpPr>
      <p:sp>
        <p:nvSpPr>
          <p:cNvPr id="2879" name="Google Shape;2879;p3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0" name="Google Shape;2880;p3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81" name="Google Shape;2881;p3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7" name="Shape 2887"/>
        <p:cNvGrpSpPr/>
        <p:nvPr/>
      </p:nvGrpSpPr>
      <p:grpSpPr>
        <a:xfrm>
          <a:off x="0" y="0"/>
          <a:ext cx="0" cy="0"/>
          <a:chOff x="0" y="0"/>
          <a:chExt cx="0" cy="0"/>
        </a:xfrm>
      </p:grpSpPr>
      <p:sp>
        <p:nvSpPr>
          <p:cNvPr id="2888" name="Google Shape;2888;p3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9" name="Google Shape;2889;p3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90" name="Google Shape;2890;p3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5" name="Shape 2895"/>
        <p:cNvGrpSpPr/>
        <p:nvPr/>
      </p:nvGrpSpPr>
      <p:grpSpPr>
        <a:xfrm>
          <a:off x="0" y="0"/>
          <a:ext cx="0" cy="0"/>
          <a:chOff x="0" y="0"/>
          <a:chExt cx="0" cy="0"/>
        </a:xfrm>
      </p:grpSpPr>
      <p:sp>
        <p:nvSpPr>
          <p:cNvPr id="2896" name="Google Shape;2896;p3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7" name="Google Shape;2897;p3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Thank</a:t>
            </a:r>
            <a:r>
              <a:rPr lang="en-US"/>
              <a:t> participants for their attention and their participation in the short course. </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US"/>
              <a:t>Ask</a:t>
            </a:r>
            <a:r>
              <a:rPr lang="en-US"/>
              <a:t> participants to take 10 minutes to complete the </a:t>
            </a:r>
            <a:r>
              <a:rPr i="1" lang="en-US"/>
              <a:t>Course Evaluation </a:t>
            </a:r>
            <a:r>
              <a:rPr lang="en-US"/>
              <a:t>in their manual and provide feedback on which areas of the training went well and which areas could be improved. Remind participants that their input is critical in improving the course.</a:t>
            </a:r>
            <a:endParaRPr/>
          </a:p>
        </p:txBody>
      </p:sp>
      <p:sp>
        <p:nvSpPr>
          <p:cNvPr id="2898" name="Google Shape;2898;p3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2" name="Shape 2902"/>
        <p:cNvGrpSpPr/>
        <p:nvPr/>
      </p:nvGrpSpPr>
      <p:grpSpPr>
        <a:xfrm>
          <a:off x="0" y="0"/>
          <a:ext cx="0" cy="0"/>
          <a:chOff x="0" y="0"/>
          <a:chExt cx="0" cy="0"/>
        </a:xfrm>
      </p:grpSpPr>
      <p:sp>
        <p:nvSpPr>
          <p:cNvPr id="2903" name="Google Shape;2903;p3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4" name="Google Shape;2904;p3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Ask</a:t>
            </a:r>
            <a:r>
              <a:rPr lang="en-US"/>
              <a:t> participants to complete the </a:t>
            </a:r>
            <a:r>
              <a:rPr i="0" lang="en-US"/>
              <a:t>knowledge </a:t>
            </a:r>
            <a:r>
              <a:rPr i="1" lang="en-US"/>
              <a:t>Post-test </a:t>
            </a:r>
            <a:r>
              <a:rPr lang="en-US"/>
              <a:t>in their manual, which covers content from the entire course.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a:t>Ask</a:t>
            </a:r>
            <a:r>
              <a:rPr lang="en-US"/>
              <a:t> participants to take 15 minutes to complete the test. Participants should use the same number they selected at the beginning of the training instead of writing their names. The results, along with their participation and skills practice during the Case Study Role-Plays will help assess participants’ readiness to provide uterine evacuation with medications to women.</a:t>
            </a:r>
            <a:endParaRPr/>
          </a:p>
        </p:txBody>
      </p:sp>
      <p:sp>
        <p:nvSpPr>
          <p:cNvPr id="2905" name="Google Shape;2905;p3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9" name="Shape 2909"/>
        <p:cNvGrpSpPr/>
        <p:nvPr/>
      </p:nvGrpSpPr>
      <p:grpSpPr>
        <a:xfrm>
          <a:off x="0" y="0"/>
          <a:ext cx="0" cy="0"/>
          <a:chOff x="0" y="0"/>
          <a:chExt cx="0" cy="0"/>
        </a:xfrm>
      </p:grpSpPr>
      <p:sp>
        <p:nvSpPr>
          <p:cNvPr id="2910" name="Google Shape;2910;p3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1" name="Google Shape;2911;p3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Present</a:t>
            </a:r>
            <a:r>
              <a:rPr lang="en-US"/>
              <a:t> each participant with their prepared certificate of completion and congratulate them. </a:t>
            </a:r>
            <a:endParaRPr/>
          </a:p>
        </p:txBody>
      </p:sp>
      <p:sp>
        <p:nvSpPr>
          <p:cNvPr id="2912" name="Google Shape;2912;p3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4" name="Google Shape;554;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sz="1200">
                <a:solidFill>
                  <a:schemeClr val="dk1"/>
                </a:solidFill>
                <a:latin typeface="Calibri"/>
                <a:ea typeface="Calibri"/>
                <a:cs typeface="Calibri"/>
                <a:sym typeface="Calibri"/>
              </a:rPr>
              <a:t>Explain: </a:t>
            </a:r>
            <a:r>
              <a:rPr lang="en-US" sz="1200">
                <a:solidFill>
                  <a:schemeClr val="dk1"/>
                </a:solidFill>
                <a:latin typeface="Calibri"/>
                <a:ea typeface="Calibri"/>
                <a:cs typeface="Calibri"/>
                <a:sym typeface="Calibri"/>
              </a:rPr>
              <a:t>Misoprostol has been included in the World Health Organization Model List of Essential Medicines for:</a:t>
            </a:r>
            <a:endParaRPr/>
          </a:p>
          <a:p>
            <a:pPr indent="-171450" lvl="0" marL="171450" marR="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treatment of incomplete abortion and miscarriage</a:t>
            </a:r>
            <a:endParaRPr/>
          </a:p>
          <a:p>
            <a:pPr indent="-171450" lvl="0" marL="171450" marR="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prevention and treatment of postpartum hemorrhage </a:t>
            </a:r>
            <a:endParaRPr/>
          </a:p>
          <a:p>
            <a:pPr indent="-171450" lvl="0" marL="171450" marR="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labor induction</a:t>
            </a:r>
            <a:endParaRPr/>
          </a:p>
          <a:p>
            <a:pPr indent="-95250" lvl="0" marL="171450" marR="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Misoprostol is included in the Minimal Initial Service Package (MISP) for Sexual and Reproductive Health for safe abortion care and postabortion care</a:t>
            </a:r>
            <a:endParaRPr/>
          </a:p>
          <a:p>
            <a:pPr indent="0" lvl="0" marL="0" rtl="0" algn="l">
              <a:lnSpc>
                <a:spcPct val="100000"/>
              </a:lnSpc>
              <a:spcBef>
                <a:spcPts val="0"/>
              </a:spcBef>
              <a:spcAft>
                <a:spcPts val="0"/>
              </a:spcAft>
              <a:buSzPts val="1400"/>
              <a:buNone/>
            </a:pPr>
            <a:r>
              <a:t/>
            </a:r>
            <a:endParaRPr/>
          </a:p>
        </p:txBody>
      </p:sp>
      <p:sp>
        <p:nvSpPr>
          <p:cNvPr id="555" name="Google Shape;555;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Explain: </a:t>
            </a:r>
            <a:r>
              <a:rPr lang="en-US" sz="1800">
                <a:latin typeface="Calibri"/>
                <a:ea typeface="Calibri"/>
                <a:cs typeface="Calibri"/>
                <a:sym typeface="Calibri"/>
              </a:rPr>
              <a:t>Mifepristone has been included in the World Health Organization Model List of Essential Medicines for abortion. Mifepristone is now included in the Minimal Initial Service Delivery Package (MISP) for Sexual and Reproductive Health for safe abortion care.</a:t>
            </a:r>
            <a:endParaRPr/>
          </a:p>
          <a:p>
            <a:pPr indent="0" lvl="0" marL="0" marR="0" rtl="0" algn="l">
              <a:lnSpc>
                <a:spcPct val="107000"/>
              </a:lnSpc>
              <a:spcBef>
                <a:spcPts val="0"/>
              </a:spcBef>
              <a:spcAft>
                <a:spcPts val="0"/>
              </a:spcAft>
              <a:buSzPts val="1400"/>
              <a:buNone/>
            </a:pPr>
            <a:r>
              <a:rPr lang="en-US" sz="1800">
                <a:latin typeface="Calibri"/>
                <a:ea typeface="Calibri"/>
                <a:cs typeface="Calibri"/>
                <a:sym typeface="Calibri"/>
              </a:rPr>
              <a:t> </a:t>
            </a:r>
            <a:endParaRPr/>
          </a:p>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Post </a:t>
            </a:r>
            <a:r>
              <a:rPr lang="en-US" sz="1800">
                <a:latin typeface="Calibri"/>
                <a:ea typeface="Calibri"/>
                <a:cs typeface="Calibri"/>
                <a:sym typeface="Calibri"/>
              </a:rPr>
              <a:t>a blank sheet of flip chart paper.</a:t>
            </a:r>
            <a:endParaRPr/>
          </a:p>
          <a:p>
            <a:pPr indent="0" lvl="0" marL="0" marR="0" rtl="0" algn="l">
              <a:lnSpc>
                <a:spcPct val="107000"/>
              </a:lnSpc>
              <a:spcBef>
                <a:spcPts val="0"/>
              </a:spcBef>
              <a:spcAft>
                <a:spcPts val="0"/>
              </a:spcAft>
              <a:buSzPts val="1400"/>
              <a:buNone/>
            </a:pPr>
            <a:r>
              <a:t/>
            </a:r>
            <a:endParaRPr sz="1800">
              <a:latin typeface="Calibri"/>
              <a:ea typeface="Calibri"/>
              <a:cs typeface="Calibri"/>
              <a:sym typeface="Calibri"/>
            </a:endParaRPr>
          </a:p>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Say/ask:</a:t>
            </a:r>
            <a:r>
              <a:rPr lang="en-US" sz="1800">
                <a:latin typeface="Calibri"/>
                <a:ea typeface="Calibri"/>
                <a:cs typeface="Calibri"/>
                <a:sym typeface="Calibri"/>
              </a:rPr>
              <a:t> In some cases, women may prefer medical methods for uterine evacuation if the option is available. Why do you think some women may prefer medical methods to vacuum aspiration? </a:t>
            </a:r>
            <a:endParaRPr/>
          </a:p>
          <a:p>
            <a:pPr indent="0" lvl="0" marL="0" marR="0" rtl="0" algn="l">
              <a:lnSpc>
                <a:spcPct val="107000"/>
              </a:lnSpc>
              <a:spcBef>
                <a:spcPts val="0"/>
              </a:spcBef>
              <a:spcAft>
                <a:spcPts val="0"/>
              </a:spcAft>
              <a:buSzPts val="1400"/>
              <a:buNone/>
            </a:pPr>
            <a:r>
              <a:t/>
            </a:r>
            <a:endParaRPr b="1" sz="1800">
              <a:latin typeface="Calibri"/>
              <a:ea typeface="Calibri"/>
              <a:cs typeface="Calibri"/>
              <a:sym typeface="Calibri"/>
            </a:endParaRPr>
          </a:p>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Record responses </a:t>
            </a:r>
            <a:r>
              <a:rPr lang="en-US" sz="1800">
                <a:latin typeface="Calibri"/>
                <a:ea typeface="Calibri"/>
                <a:cs typeface="Calibri"/>
                <a:sym typeface="Calibri"/>
              </a:rPr>
              <a:t>on the flip chart paper.</a:t>
            </a:r>
            <a:endParaRPr/>
          </a:p>
          <a:p>
            <a:pPr indent="0" lvl="0" marL="0" rtl="0" algn="l">
              <a:lnSpc>
                <a:spcPct val="100000"/>
              </a:lnSpc>
              <a:spcBef>
                <a:spcPts val="0"/>
              </a:spcBef>
              <a:spcAft>
                <a:spcPts val="0"/>
              </a:spcAft>
              <a:buSzPts val="1400"/>
              <a:buNone/>
            </a:pPr>
            <a:r>
              <a:t/>
            </a:r>
            <a:endParaRPr/>
          </a:p>
        </p:txBody>
      </p:sp>
      <p:sp>
        <p:nvSpPr>
          <p:cNvPr id="563" name="Google Shape;563;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0" name="Google Shape;570;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1" name="Google Shape;571;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8" name="Google Shape;578;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Say: </a:t>
            </a:r>
            <a:r>
              <a:rPr b="0" i="0" lang="en-US"/>
              <a:t>Medical abortion with either a combined regimen of mifepristone and misoprostol, or misoprostol used alone, is safe and effective. The rates reported here are for medical methods up to 12 weeks gestation. Although these medicines can be used after 12 weeks gestation, we are only discussing their use up to 12 weeks in this training. Because the combined regimen has a higher effectiveness rate and very low complication and ongoing pregnancy rates, it is recommended for medical abortion. However, where mifepristone is not available, misoprostol alone can still be safely used.</a:t>
            </a:r>
            <a:endParaRPr/>
          </a:p>
          <a:p>
            <a:pPr indent="0" lvl="0" marL="0" rtl="0" algn="l">
              <a:lnSpc>
                <a:spcPct val="100000"/>
              </a:lnSpc>
              <a:spcBef>
                <a:spcPts val="0"/>
              </a:spcBef>
              <a:spcAft>
                <a:spcPts val="0"/>
              </a:spcAft>
              <a:buSzPts val="1400"/>
              <a:buNone/>
            </a:pPr>
            <a:r>
              <a:t/>
            </a:r>
            <a:endParaRPr b="0" i="0"/>
          </a:p>
          <a:p>
            <a:pPr indent="0" lvl="0" marL="0" rtl="0" algn="l">
              <a:lnSpc>
                <a:spcPct val="100000"/>
              </a:lnSpc>
              <a:spcBef>
                <a:spcPts val="0"/>
              </a:spcBef>
              <a:spcAft>
                <a:spcPts val="0"/>
              </a:spcAft>
              <a:buSzPts val="1400"/>
              <a:buNone/>
            </a:pPr>
            <a:r>
              <a:rPr b="0" i="0" lang="en-US"/>
              <a:t>Regardless of the method used for medical abortion, a proportion of women who use medical methods will require uterine evacuation with vacuum aspiration, either due to method failure, or incomplete abortion. When using medical methods for uterine evacuation, it is necessary to have vacuum aspiration available, either on-site or by referral.</a:t>
            </a:r>
            <a:endParaRPr/>
          </a:p>
        </p:txBody>
      </p:sp>
      <p:sp>
        <p:nvSpPr>
          <p:cNvPr id="579" name="Google Shape;579;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Say: </a:t>
            </a:r>
            <a:r>
              <a:rPr b="0" i="0" lang="en-US"/>
              <a:t>Misoprostol can be used alone to treat uncomplicated incomplete abortion and missed abortion. </a:t>
            </a:r>
            <a:endParaRPr b="0" i="0"/>
          </a:p>
          <a:p>
            <a:pPr indent="0" lvl="0" marL="0" rtl="0" algn="l">
              <a:lnSpc>
                <a:spcPct val="100000"/>
              </a:lnSpc>
              <a:spcBef>
                <a:spcPts val="0"/>
              </a:spcBef>
              <a:spcAft>
                <a:spcPts val="0"/>
              </a:spcAft>
              <a:buSzPts val="1400"/>
              <a:buNone/>
            </a:pPr>
            <a:r>
              <a:t/>
            </a:r>
            <a:endParaRPr sz="1800"/>
          </a:p>
          <a:p>
            <a:pPr indent="0" lvl="0" marL="0" rtl="0" algn="l">
              <a:lnSpc>
                <a:spcPct val="100000"/>
              </a:lnSpc>
              <a:spcBef>
                <a:spcPts val="0"/>
              </a:spcBef>
              <a:spcAft>
                <a:spcPts val="0"/>
              </a:spcAft>
              <a:buSzPts val="1400"/>
              <a:buNone/>
            </a:pPr>
            <a:r>
              <a:rPr lang="en-US">
                <a:latin typeface="Calibri"/>
                <a:ea typeface="Calibri"/>
                <a:cs typeface="Calibri"/>
                <a:sym typeface="Calibri"/>
              </a:rPr>
              <a:t>The use of mifepristone pretreatment when using misoprostol to treat missed abortion increases the effectiveness of medical management. The effectiveness rates reported here are for uterine size less than 13 weeks. Although misoprostol can be used for a uterine size greater than 13 weeks, we are only discussing less than 13 weeks in this training. Not every woman who needs postabortion care will be eligible to use misoprostol for uterine evacuation, and in some cases, medical management will fail. When using misoprostol for postabortion care, it is necessary to have vacuum aspiration available either on-site or by referral.</a:t>
            </a:r>
            <a:endParaRPr b="1" i="0" sz="600"/>
          </a:p>
        </p:txBody>
      </p:sp>
      <p:sp>
        <p:nvSpPr>
          <p:cNvPr id="587" name="Google Shape;587;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4" name="Google Shape;594;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5" name="Google Shape;595;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1" i="1" lang="en-US" sz="1800">
                <a:latin typeface="Calibri"/>
                <a:ea typeface="Calibri"/>
                <a:cs typeface="Calibri"/>
                <a:sym typeface="Calibri"/>
              </a:rPr>
              <a:t>Note to trainer: </a:t>
            </a:r>
            <a:r>
              <a:rPr i="1" lang="en-US" sz="1800">
                <a:latin typeface="Calibri"/>
                <a:ea typeface="Calibri"/>
                <a:cs typeface="Calibri"/>
                <a:sym typeface="Calibri"/>
              </a:rPr>
              <a:t>These are the overall course objectives. More detailed learning objectives for each unit will be reviewed at the start of each unit. Ask participants to take turns reading the objectives out loud.</a:t>
            </a:r>
            <a:endParaRPr sz="1800">
              <a:latin typeface="Trebuchet MS"/>
              <a:ea typeface="Trebuchet MS"/>
              <a:cs typeface="Trebuchet MS"/>
              <a:sym typeface="Trebuchet MS"/>
            </a:endParaRPr>
          </a:p>
          <a:p>
            <a:pPr indent="0" lvl="0" marL="0" rtl="0" algn="l">
              <a:lnSpc>
                <a:spcPct val="100000"/>
              </a:lnSpc>
              <a:spcBef>
                <a:spcPts val="0"/>
              </a:spcBef>
              <a:spcAft>
                <a:spcPts val="0"/>
              </a:spcAft>
              <a:buSzPts val="1400"/>
              <a:buNone/>
            </a:pPr>
            <a:r>
              <a:t/>
            </a:r>
            <a:endParaRPr/>
          </a:p>
        </p:txBody>
      </p:sp>
      <p:sp>
        <p:nvSpPr>
          <p:cNvPr id="321" name="Google Shape;321;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2" name="Google Shape;602;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200">
                <a:solidFill>
                  <a:schemeClr val="dk1"/>
                </a:solidFill>
                <a:latin typeface="Calibri"/>
                <a:ea typeface="Calibri"/>
                <a:cs typeface="Calibri"/>
                <a:sym typeface="Calibri"/>
              </a:rPr>
              <a:t>Post </a:t>
            </a:r>
            <a:r>
              <a:rPr b="0" i="0" lang="en-US" sz="1200">
                <a:solidFill>
                  <a:schemeClr val="dk1"/>
                </a:solidFill>
                <a:latin typeface="Calibri"/>
                <a:ea typeface="Calibri"/>
                <a:cs typeface="Calibri"/>
                <a:sym typeface="Calibri"/>
              </a:rPr>
              <a:t>a blank sheet </a:t>
            </a:r>
            <a:r>
              <a:rPr b="0" lang="en-US"/>
              <a:t>of flip chart paper.</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US"/>
              <a:t>Ask: </a:t>
            </a:r>
            <a:r>
              <a:rPr i="0" lang="en-US"/>
              <a:t>What are possible complications of medical methods of uterine evacuation? </a:t>
            </a:r>
            <a:endParaRPr/>
          </a:p>
          <a:p>
            <a:pPr indent="0" lvl="0" marL="0" rtl="0" algn="l">
              <a:lnSpc>
                <a:spcPct val="100000"/>
              </a:lnSpc>
              <a:spcBef>
                <a:spcPts val="0"/>
              </a:spcBef>
              <a:spcAft>
                <a:spcPts val="0"/>
              </a:spcAft>
              <a:buSzPts val="1400"/>
              <a:buNone/>
            </a:pPr>
            <a:r>
              <a:t/>
            </a:r>
            <a:endParaRPr i="0"/>
          </a:p>
          <a:p>
            <a:pPr indent="0" lvl="0" marL="0" rtl="0" algn="l">
              <a:lnSpc>
                <a:spcPct val="100000"/>
              </a:lnSpc>
              <a:spcBef>
                <a:spcPts val="0"/>
              </a:spcBef>
              <a:spcAft>
                <a:spcPts val="0"/>
              </a:spcAft>
              <a:buSzPts val="1400"/>
              <a:buNone/>
            </a:pPr>
            <a:r>
              <a:rPr b="1" i="0" lang="en-US"/>
              <a:t>Record </a:t>
            </a:r>
            <a:r>
              <a:rPr b="0" i="0" lang="en-US"/>
              <a:t>responses on</a:t>
            </a:r>
            <a:r>
              <a:rPr b="0" lang="en-US"/>
              <a:t> flip chart paper.</a:t>
            </a:r>
            <a:r>
              <a:rPr b="0" lang="en-US" sz="1200">
                <a:solidFill>
                  <a:schemeClr val="dk1"/>
                </a:solidFill>
                <a:latin typeface="Calibri"/>
                <a:ea typeface="Calibri"/>
                <a:cs typeface="Calibri"/>
                <a:sym typeface="Calibri"/>
              </a:rPr>
              <a:t> </a:t>
            </a:r>
            <a:r>
              <a:rPr i="0" lang="en-US" sz="1200">
                <a:solidFill>
                  <a:schemeClr val="dk1"/>
                </a:solidFill>
                <a:latin typeface="Calibri"/>
                <a:ea typeface="Calibri"/>
                <a:cs typeface="Calibri"/>
                <a:sym typeface="Calibri"/>
              </a:rPr>
              <a:t>Answers should include:</a:t>
            </a:r>
            <a:endParaRPr/>
          </a:p>
          <a:p>
            <a:pPr indent="-171450" lvl="0" marL="171450" rtl="0" algn="l">
              <a:lnSpc>
                <a:spcPct val="100000"/>
              </a:lnSpc>
              <a:spcBef>
                <a:spcPts val="0"/>
              </a:spcBef>
              <a:spcAft>
                <a:spcPts val="0"/>
              </a:spcAft>
              <a:buClr>
                <a:schemeClr val="dk1"/>
              </a:buClr>
              <a:buSzPts val="1200"/>
              <a:buFont typeface="Arial"/>
              <a:buChar char="•"/>
            </a:pPr>
            <a:r>
              <a:rPr i="0" lang="en-US" sz="1200">
                <a:solidFill>
                  <a:schemeClr val="dk1"/>
                </a:solidFill>
                <a:latin typeface="Calibri"/>
                <a:ea typeface="Calibri"/>
                <a:cs typeface="Calibri"/>
                <a:sym typeface="Calibri"/>
              </a:rPr>
              <a:t>failure of medications to evacuate uterus, including the small risk of fetal malformations in the event of a continuing pregnancy after misoprostol use</a:t>
            </a:r>
            <a:endParaRPr/>
          </a:p>
          <a:p>
            <a:pPr indent="-171450" lvl="0" marL="171450" rtl="0" algn="l">
              <a:lnSpc>
                <a:spcPct val="100000"/>
              </a:lnSpc>
              <a:spcBef>
                <a:spcPts val="0"/>
              </a:spcBef>
              <a:spcAft>
                <a:spcPts val="0"/>
              </a:spcAft>
              <a:buClr>
                <a:schemeClr val="dk1"/>
              </a:buClr>
              <a:buSzPts val="1200"/>
              <a:buFont typeface="Arial"/>
              <a:buChar char="•"/>
            </a:pPr>
            <a:r>
              <a:rPr i="0" lang="en-US" sz="1200">
                <a:solidFill>
                  <a:schemeClr val="dk1"/>
                </a:solidFill>
                <a:latin typeface="Calibri"/>
                <a:ea typeface="Calibri"/>
                <a:cs typeface="Calibri"/>
                <a:sym typeface="Calibri"/>
              </a:rPr>
              <a:t>prolonged or very heavy bleeding/hemorrhage</a:t>
            </a:r>
            <a:endParaRPr/>
          </a:p>
          <a:p>
            <a:pPr indent="-171450" lvl="0" marL="171450" rtl="0" algn="l">
              <a:lnSpc>
                <a:spcPct val="100000"/>
              </a:lnSpc>
              <a:spcBef>
                <a:spcPts val="0"/>
              </a:spcBef>
              <a:spcAft>
                <a:spcPts val="0"/>
              </a:spcAft>
              <a:buClr>
                <a:schemeClr val="dk1"/>
              </a:buClr>
              <a:buSzPts val="1200"/>
              <a:buFont typeface="Arial"/>
              <a:buChar char="•"/>
            </a:pPr>
            <a:r>
              <a:rPr i="0" lang="en-US" sz="1200">
                <a:solidFill>
                  <a:schemeClr val="dk1"/>
                </a:solidFill>
                <a:latin typeface="Calibri"/>
                <a:ea typeface="Calibri"/>
                <a:cs typeface="Calibri"/>
                <a:sym typeface="Calibri"/>
              </a:rPr>
              <a:t>Infection</a:t>
            </a:r>
            <a:endParaRPr/>
          </a:p>
          <a:p>
            <a:pPr indent="-171450" lvl="0" marL="171450" rtl="0" algn="l">
              <a:lnSpc>
                <a:spcPct val="100000"/>
              </a:lnSpc>
              <a:spcBef>
                <a:spcPts val="0"/>
              </a:spcBef>
              <a:spcAft>
                <a:spcPts val="0"/>
              </a:spcAft>
              <a:buClr>
                <a:schemeClr val="dk1"/>
              </a:buClr>
              <a:buSzPts val="1200"/>
              <a:buFont typeface="Arial"/>
              <a:buChar char="•"/>
            </a:pPr>
            <a:r>
              <a:rPr i="0" lang="en-US" sz="1200">
                <a:solidFill>
                  <a:schemeClr val="dk1"/>
                </a:solidFill>
                <a:latin typeface="Calibri"/>
                <a:ea typeface="Calibri"/>
                <a:cs typeface="Calibri"/>
                <a:sym typeface="Calibri"/>
              </a:rPr>
              <a:t>Allergy</a:t>
            </a:r>
            <a:endParaRPr/>
          </a:p>
          <a:p>
            <a:pPr indent="-171450" lvl="0" marL="171450" rtl="0" algn="l">
              <a:lnSpc>
                <a:spcPct val="100000"/>
              </a:lnSpc>
              <a:spcBef>
                <a:spcPts val="0"/>
              </a:spcBef>
              <a:spcAft>
                <a:spcPts val="0"/>
              </a:spcAft>
              <a:buClr>
                <a:schemeClr val="dk1"/>
              </a:buClr>
              <a:buSzPts val="1200"/>
              <a:buFont typeface="Arial"/>
              <a:buChar char="•"/>
            </a:pPr>
            <a:r>
              <a:rPr i="0" lang="en-US" sz="1200">
                <a:solidFill>
                  <a:schemeClr val="dk1"/>
                </a:solidFill>
                <a:latin typeface="Calibri"/>
                <a:ea typeface="Calibri"/>
                <a:cs typeface="Calibri"/>
                <a:sym typeface="Calibri"/>
              </a:rPr>
              <a:t>possible need for vacuum aspiration</a:t>
            </a:r>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Participants may respond by naming expected effects or side effects of misoprostol, such as pain/cramping, nausea/vomiting, fever/chills, or diarrhea. Acknowledge that these are expected effects of treatment with misoprostol, and something to discuss with women before use. </a:t>
            </a:r>
            <a:endParaRPr/>
          </a:p>
          <a:p>
            <a:pPr indent="0" lvl="0" marL="0" rtl="0" algn="l">
              <a:lnSpc>
                <a:spcPct val="100000"/>
              </a:lnSpc>
              <a:spcBef>
                <a:spcPts val="0"/>
              </a:spcBef>
              <a:spcAft>
                <a:spcPts val="0"/>
              </a:spcAft>
              <a:buSzPts val="1400"/>
              <a:buNone/>
            </a:pPr>
            <a:r>
              <a:t/>
            </a:r>
            <a:endParaRPr i="1"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i="0" lang="en-US" sz="1200">
                <a:solidFill>
                  <a:schemeClr val="dk1"/>
                </a:solidFill>
                <a:latin typeface="Calibri"/>
                <a:ea typeface="Calibri"/>
                <a:cs typeface="Calibri"/>
                <a:sym typeface="Calibri"/>
              </a:rPr>
              <a:t>Advise</a:t>
            </a:r>
            <a:r>
              <a:rPr i="0" lang="en-US" sz="1200">
                <a:solidFill>
                  <a:schemeClr val="dk1"/>
                </a:solidFill>
                <a:latin typeface="Calibri"/>
                <a:ea typeface="Calibri"/>
                <a:cs typeface="Calibri"/>
                <a:sym typeface="Calibri"/>
              </a:rPr>
              <a:t> participants that treatment of complications and counseling to provide to women to manage expected effects and side effects, will be covered in the next section.</a:t>
            </a:r>
            <a:endParaRPr b="1" i="0"/>
          </a:p>
          <a:p>
            <a:pPr indent="0" lvl="0" marL="0" rtl="0" algn="l">
              <a:lnSpc>
                <a:spcPct val="100000"/>
              </a:lnSpc>
              <a:spcBef>
                <a:spcPts val="0"/>
              </a:spcBef>
              <a:spcAft>
                <a:spcPts val="0"/>
              </a:spcAft>
              <a:buSzPts val="1400"/>
              <a:buNone/>
            </a:pPr>
            <a:r>
              <a:t/>
            </a:r>
            <a:endParaRPr b="1" i="0" sz="1200" u="none" strike="noStrike">
              <a:solidFill>
                <a:schemeClr val="dk1"/>
              </a:solidFill>
              <a:latin typeface="Calibri"/>
              <a:ea typeface="Calibri"/>
              <a:cs typeface="Calibri"/>
              <a:sym typeface="Calibri"/>
            </a:endParaRPr>
          </a:p>
        </p:txBody>
      </p:sp>
      <p:sp>
        <p:nvSpPr>
          <p:cNvPr id="603" name="Google Shape;603;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9" name="Google Shape;609;p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Say: </a:t>
            </a:r>
            <a:r>
              <a:rPr lang="en-US"/>
              <a:t>In summary, always review the woman’s medical condition and her uterine evacuation options, including the benefits, risks and alternatives of each.</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400"/>
              <a:buFont typeface="Arial"/>
              <a:buNone/>
            </a:pPr>
            <a:r>
              <a:rPr b="1" lang="en-US"/>
              <a:t>Ask: </a:t>
            </a:r>
            <a:r>
              <a:rPr lang="en-US"/>
              <a:t>What are the factors that will decide which uterine evacuation method a woman uses?</a:t>
            </a:r>
            <a:endParaRPr/>
          </a:p>
          <a:p>
            <a:pPr indent="0" lvl="0" marL="0" rtl="0" algn="l">
              <a:lnSpc>
                <a:spcPct val="100000"/>
              </a:lnSpc>
              <a:spcBef>
                <a:spcPts val="0"/>
              </a:spcBef>
              <a:spcAft>
                <a:spcPts val="0"/>
              </a:spcAft>
              <a:buClr>
                <a:schemeClr val="dk1"/>
              </a:buClr>
              <a:buSzPts val="1400"/>
              <a:buFont typeface="Arial"/>
              <a:buNone/>
            </a:pPr>
            <a:r>
              <a:t/>
            </a:r>
            <a:endParaRPr i="1"/>
          </a:p>
          <a:p>
            <a:pPr indent="0" lvl="0" marL="0" rtl="0" algn="l">
              <a:lnSpc>
                <a:spcPct val="100000"/>
              </a:lnSpc>
              <a:spcBef>
                <a:spcPts val="0"/>
              </a:spcBef>
              <a:spcAft>
                <a:spcPts val="0"/>
              </a:spcAft>
              <a:buClr>
                <a:schemeClr val="dk1"/>
              </a:buClr>
              <a:buSzPts val="1400"/>
              <a:buFont typeface="Arial"/>
              <a:buNone/>
            </a:pPr>
            <a:r>
              <a:rPr b="1" lang="en-US"/>
              <a:t>Take some responses, </a:t>
            </a:r>
            <a:r>
              <a:rPr lang="en-US"/>
              <a:t>then </a:t>
            </a:r>
            <a:r>
              <a:rPr b="1" lang="en-US"/>
              <a:t>show next slide</a:t>
            </a:r>
            <a:r>
              <a:rPr lang="en-US"/>
              <a:t>.</a:t>
            </a:r>
            <a:endParaRPr/>
          </a:p>
        </p:txBody>
      </p:sp>
      <p:sp>
        <p:nvSpPr>
          <p:cNvPr id="610" name="Google Shape;610;p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p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7" name="Google Shape;617;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200">
                <a:solidFill>
                  <a:schemeClr val="dk1"/>
                </a:solidFill>
                <a:latin typeface="Calibri"/>
                <a:ea typeface="Calibri"/>
                <a:cs typeface="Calibri"/>
                <a:sym typeface="Calibri"/>
              </a:rPr>
              <a:t>Explain: </a:t>
            </a:r>
            <a:r>
              <a:rPr i="0" lang="en-US" sz="1200">
                <a:solidFill>
                  <a:schemeClr val="dk1"/>
                </a:solidFill>
                <a:latin typeface="Calibri"/>
                <a:ea typeface="Calibri"/>
                <a:cs typeface="Calibri"/>
                <a:sym typeface="Calibri"/>
              </a:rPr>
              <a:t>The uterine evacuation method that a woman uses is determined by availability of vacuum aspiration or medical methods, the woman’s medical eligibility for the methods based on her clinical condition, and her preferences, including her choice of contraceptive method.</a:t>
            </a:r>
            <a:endParaRPr i="0"/>
          </a:p>
        </p:txBody>
      </p:sp>
      <p:sp>
        <p:nvSpPr>
          <p:cNvPr id="618" name="Google Shape;618;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5" name="Google Shape;625;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sz="1200">
                <a:solidFill>
                  <a:schemeClr val="dk1"/>
                </a:solidFill>
                <a:latin typeface="Calibri"/>
                <a:ea typeface="Calibri"/>
                <a:cs typeface="Calibri"/>
                <a:sym typeface="Calibri"/>
              </a:rPr>
              <a:t>Say: </a:t>
            </a:r>
            <a:r>
              <a:rPr i="0" lang="en-US" sz="1200">
                <a:solidFill>
                  <a:schemeClr val="dk1"/>
                </a:solidFill>
                <a:latin typeface="Calibri"/>
                <a:ea typeface="Calibri"/>
                <a:cs typeface="Calibri"/>
                <a:sym typeface="Calibri"/>
              </a:rPr>
              <a:t>All women receiving abortion-related care, regardless of their age, marital status, or number of children, should be offered contraceptive services. Offering on-site contraceptive counseling and method provision in the unit where abortion-related care is provided as an integrated part of abortion-related services is efficient, effective, and can improve contraceptive acceptance. Most methods can be initiated at the same time as uterine evacuation. Providing these services together facilitates women’s ability to protect themselves from unplanned pregnancies. </a:t>
            </a:r>
            <a:endParaRPr/>
          </a:p>
          <a:p>
            <a:pPr indent="0" lvl="0" marL="0" marR="0" rtl="0" algn="l">
              <a:lnSpc>
                <a:spcPct val="100000"/>
              </a:lnSpc>
              <a:spcBef>
                <a:spcPts val="0"/>
              </a:spcBef>
              <a:spcAft>
                <a:spcPts val="0"/>
              </a:spcAft>
              <a:buClr>
                <a:schemeClr val="dk1"/>
              </a:buClr>
              <a:buSzPts val="1200"/>
              <a:buFont typeface="Calibri"/>
              <a:buNone/>
            </a:pPr>
            <a:r>
              <a:t/>
            </a:r>
            <a:endParaRPr i="0"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i="0" lang="en-US" sz="1200">
                <a:solidFill>
                  <a:schemeClr val="dk1"/>
                </a:solidFill>
                <a:latin typeface="Calibri"/>
                <a:ea typeface="Calibri"/>
                <a:cs typeface="Calibri"/>
                <a:sym typeface="Calibri"/>
              </a:rPr>
              <a:t>Additionally, in some cases, the method of evacuation chosen can have implications for when a contraceptive method can be initiated. For example, for women who want an intrauterine device (IUD), a vacuum aspiration procedure would allow her to have the IUD inserted immediately without having an additional visit or having to undergo an additional procedure. However, women who choose uterine evacuation with medications would have to return to a provider to have the IUD inserted at a future visit. This may be an important factor in some women’s decision regarding uterine evacuation method.</a:t>
            </a:r>
            <a:endParaRPr/>
          </a:p>
        </p:txBody>
      </p:sp>
      <p:sp>
        <p:nvSpPr>
          <p:cNvPr id="626" name="Google Shape;626;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3" name="Google Shape;633;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a:t>Ask </a:t>
            </a:r>
            <a:r>
              <a:rPr lang="en-US"/>
              <a:t>a participant to read each of</a:t>
            </a:r>
            <a:r>
              <a:rPr b="1" lang="en-US"/>
              <a:t> </a:t>
            </a:r>
            <a:r>
              <a:rPr lang="en-US"/>
              <a:t>the </a:t>
            </a:r>
            <a:r>
              <a:rPr i="1" lang="en-US"/>
              <a:t>Uterine Evacuation Method Options Counseling Case Studies</a:t>
            </a:r>
            <a:r>
              <a:rPr lang="en-US"/>
              <a:t> to the group. </a:t>
            </a:r>
            <a:r>
              <a:rPr b="1" lang="en-US"/>
              <a:t>Ask</a:t>
            </a:r>
            <a:r>
              <a:rPr lang="en-US"/>
              <a:t> the group to explain why they think each woman might choose a specific method of uterine evacuation. Depending on the size of the group, you may want to divide into small groups, triads or pairs to facilitate more discussion. You may want to make copies of the cases to distribute to the groups. Participants may want to refer to the handouts </a:t>
            </a:r>
            <a:r>
              <a:rPr i="1" lang="en-US"/>
              <a:t>Uterine Evacuation Treatment Options Chart</a:t>
            </a:r>
            <a:r>
              <a:rPr lang="en-US"/>
              <a:t> and </a:t>
            </a:r>
            <a:r>
              <a:rPr i="1" lang="en-US"/>
              <a:t>Advantages and Disadvantages of Medical Intervention Compared to Vacuum Aspiration Chart.</a:t>
            </a:r>
            <a:endParaRPr i="1"/>
          </a:p>
          <a:p>
            <a:pPr indent="0" lvl="0" marL="0" rtl="0" algn="l">
              <a:lnSpc>
                <a:spcPct val="115000"/>
              </a:lnSpc>
              <a:spcBef>
                <a:spcPts val="0"/>
              </a:spcBef>
              <a:spcAft>
                <a:spcPts val="0"/>
              </a:spcAft>
              <a:buClr>
                <a:schemeClr val="dk1"/>
              </a:buClr>
              <a:buSzPts val="1100"/>
              <a:buFont typeface="Arial"/>
              <a:buNone/>
            </a:pPr>
            <a:r>
              <a:rPr b="1" lang="en-US"/>
              <a:t> </a:t>
            </a:r>
            <a:endParaRPr b="1"/>
          </a:p>
          <a:p>
            <a:pPr indent="0" lvl="0" marL="0" rtl="0" algn="l">
              <a:lnSpc>
                <a:spcPct val="115000"/>
              </a:lnSpc>
              <a:spcBef>
                <a:spcPts val="0"/>
              </a:spcBef>
              <a:spcAft>
                <a:spcPts val="0"/>
              </a:spcAft>
              <a:buClr>
                <a:schemeClr val="dk1"/>
              </a:buClr>
              <a:buSzPts val="1100"/>
              <a:buFont typeface="Arial"/>
              <a:buNone/>
            </a:pPr>
            <a:r>
              <a:rPr b="1" lang="en-US"/>
              <a:t>Ask: </a:t>
            </a:r>
            <a:r>
              <a:rPr lang="en-US"/>
              <a:t>What other questions would you ask the women in the following situations to help them decide which uterine evacuation method would be best?</a:t>
            </a:r>
            <a:endParaRPr/>
          </a:p>
          <a:p>
            <a:pPr indent="0" lvl="0" marL="0" rtl="0" algn="l">
              <a:lnSpc>
                <a:spcPct val="100000"/>
              </a:lnSpc>
              <a:spcBef>
                <a:spcPts val="0"/>
              </a:spcBef>
              <a:spcAft>
                <a:spcPts val="0"/>
              </a:spcAft>
              <a:buSzPts val="1400"/>
              <a:buNone/>
            </a:pPr>
            <a:r>
              <a:t/>
            </a:r>
            <a:endParaRPr u="sng"/>
          </a:p>
          <a:p>
            <a:pPr indent="0" lvl="0" marL="0" rtl="0" algn="l">
              <a:lnSpc>
                <a:spcPct val="115000"/>
              </a:lnSpc>
              <a:spcBef>
                <a:spcPts val="0"/>
              </a:spcBef>
              <a:spcAft>
                <a:spcPts val="0"/>
              </a:spcAft>
              <a:buClr>
                <a:schemeClr val="dk1"/>
              </a:buClr>
              <a:buSzPts val="1100"/>
              <a:buFont typeface="Arial"/>
              <a:buNone/>
            </a:pPr>
            <a:r>
              <a:rPr lang="en-US" u="sng"/>
              <a:t>Case Study 1</a:t>
            </a:r>
            <a:r>
              <a:rPr lang="en-US"/>
              <a:t>:  A 28-year old mother of three young children presents with an incomplete abortion. It has been ten weeks since LMP. She is very distraught because she thought everything in the pregnancy was going fine and then suddenly her morning sickness stopped and the bleeding began. She just learned that the pregnancy is no longer viable and she brought two of her young children with her to the health center.</a:t>
            </a:r>
            <a:endParaRPr/>
          </a:p>
          <a:p>
            <a:pPr indent="0" lvl="0" marL="0" rtl="0" algn="l">
              <a:lnSpc>
                <a:spcPct val="115000"/>
              </a:lnSpc>
              <a:spcBef>
                <a:spcPts val="0"/>
              </a:spcBef>
              <a:spcAft>
                <a:spcPts val="0"/>
              </a:spcAft>
              <a:buClr>
                <a:schemeClr val="dk1"/>
              </a:buClr>
              <a:buSzPts val="1100"/>
              <a:buFont typeface="Arial"/>
              <a:buNone/>
            </a:pPr>
            <a:r>
              <a:rPr lang="en-US" u="sng"/>
              <a:t>Case Study 2</a:t>
            </a:r>
            <a:r>
              <a:rPr lang="en-US"/>
              <a:t>: A 17-year old student presents with an incomplete abortion. It is eight weeks since LMP. She knew she was pregnant for about a week and doesn’t want to talk about why she is having vaginal bleeding and some cramping. She lives with her parents but is alone at the health center. She was uncomfortable during the speculum and bimanual examinations she had during her evaluation-it was the first time she had these examinations-and she seems nervous about a uterine evacuation procedure.</a:t>
            </a:r>
            <a:endParaRPr/>
          </a:p>
          <a:p>
            <a:pPr indent="0" lvl="0" marL="0" rtl="0" algn="l">
              <a:lnSpc>
                <a:spcPct val="115000"/>
              </a:lnSpc>
              <a:spcBef>
                <a:spcPts val="0"/>
              </a:spcBef>
              <a:spcAft>
                <a:spcPts val="0"/>
              </a:spcAft>
              <a:buClr>
                <a:schemeClr val="dk1"/>
              </a:buClr>
              <a:buSzPts val="1100"/>
              <a:buFont typeface="Arial"/>
              <a:buNone/>
            </a:pPr>
            <a:r>
              <a:rPr lang="en-US" u="sng"/>
              <a:t>Case Study 3</a:t>
            </a:r>
            <a:r>
              <a:rPr lang="en-US"/>
              <a:t>: A 19-year old mother of a one-year old child is pregnant, and she does not want another child. It is nine weeks since her LMP. She is accompanied by her older sister. She seems to be in a hurry to get home to be with her child. She admits to taking some medicines last week, but she doesn’t think they worked.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Cases studies are also available in the Facilitator’s Guide.</a:t>
            </a:r>
            <a:endParaRPr u="sng"/>
          </a:p>
        </p:txBody>
      </p:sp>
      <p:sp>
        <p:nvSpPr>
          <p:cNvPr id="634" name="Google Shape;634;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0" name="Google Shape;640;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200">
                <a:solidFill>
                  <a:schemeClr val="dk1"/>
                </a:solidFill>
                <a:latin typeface="Calibri"/>
                <a:ea typeface="Calibri"/>
                <a:cs typeface="Calibri"/>
                <a:sym typeface="Calibri"/>
              </a:rPr>
              <a:t>Refer </a:t>
            </a:r>
            <a:r>
              <a:rPr b="0" lang="en-US" sz="1200">
                <a:solidFill>
                  <a:schemeClr val="dk1"/>
                </a:solidFill>
                <a:latin typeface="Calibri"/>
                <a:ea typeface="Calibri"/>
                <a:cs typeface="Calibri"/>
                <a:sym typeface="Calibri"/>
              </a:rPr>
              <a:t>participants to these handouts in their manual: </a:t>
            </a:r>
            <a:r>
              <a:rPr b="0" i="1" lang="en-US" sz="1200">
                <a:solidFill>
                  <a:schemeClr val="dk1"/>
                </a:solidFill>
                <a:latin typeface="Calibri"/>
                <a:ea typeface="Calibri"/>
                <a:cs typeface="Calibri"/>
                <a:sym typeface="Calibri"/>
              </a:rPr>
              <a:t>Postabortion Contraception Medical Eligibility</a:t>
            </a:r>
            <a:r>
              <a:rPr b="0" lang="en-US" sz="1200">
                <a:solidFill>
                  <a:schemeClr val="dk1"/>
                </a:solidFill>
                <a:latin typeface="Calibri"/>
                <a:ea typeface="Calibri"/>
                <a:cs typeface="Calibri"/>
                <a:sym typeface="Calibri"/>
              </a:rPr>
              <a:t>, </a:t>
            </a:r>
            <a:r>
              <a:rPr b="0" i="1" lang="en-US" sz="1200">
                <a:solidFill>
                  <a:schemeClr val="dk1"/>
                </a:solidFill>
                <a:latin typeface="Calibri"/>
                <a:ea typeface="Calibri"/>
                <a:cs typeface="Calibri"/>
                <a:sym typeface="Calibri"/>
              </a:rPr>
              <a:t>Contraceptive Counseling Skills Checklist</a:t>
            </a:r>
            <a:r>
              <a:rPr b="0" lang="en-US" sz="1200">
                <a:solidFill>
                  <a:schemeClr val="dk1"/>
                </a:solidFill>
                <a:latin typeface="Calibri"/>
                <a:ea typeface="Calibri"/>
                <a:cs typeface="Calibri"/>
                <a:sym typeface="Calibri"/>
              </a:rPr>
              <a:t>, </a:t>
            </a:r>
            <a:r>
              <a:rPr b="0" i="0" lang="en-US" sz="1200">
                <a:solidFill>
                  <a:schemeClr val="dk1"/>
                </a:solidFill>
                <a:latin typeface="Calibri"/>
                <a:ea typeface="Calibri"/>
                <a:cs typeface="Calibri"/>
                <a:sym typeface="Calibri"/>
              </a:rPr>
              <a:t>and</a:t>
            </a:r>
            <a:r>
              <a:rPr b="0" i="1" lang="en-US" sz="1200">
                <a:solidFill>
                  <a:schemeClr val="dk1"/>
                </a:solidFill>
                <a:latin typeface="Calibri"/>
                <a:ea typeface="Calibri"/>
                <a:cs typeface="Calibri"/>
                <a:sym typeface="Calibri"/>
              </a:rPr>
              <a:t> Special Contraceptive Counseling Considerations.</a:t>
            </a:r>
            <a:endParaRPr b="0" i="0" sz="1200" u="none" strike="noStrike">
              <a:solidFill>
                <a:schemeClr val="dk1"/>
              </a:solidFill>
              <a:latin typeface="Calibri"/>
              <a:ea typeface="Calibri"/>
              <a:cs typeface="Calibri"/>
              <a:sym typeface="Calibri"/>
            </a:endParaRPr>
          </a:p>
        </p:txBody>
      </p:sp>
      <p:sp>
        <p:nvSpPr>
          <p:cNvPr id="641" name="Google Shape;641;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7" name="Google Shape;647;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Say: </a:t>
            </a:r>
            <a:r>
              <a:rPr b="0" i="0" lang="en-US"/>
              <a:t>While many women will be highly motivated to begin a contraceptive method at the time of uterine evacuation, and the uterine evacuation visit is an important opportunity to counsel about contraceptives and provide methods, providers should avoid making assumptions about women’s needs or motivations.</a:t>
            </a:r>
            <a:endParaRPr/>
          </a:p>
        </p:txBody>
      </p:sp>
      <p:sp>
        <p:nvSpPr>
          <p:cNvPr id="648" name="Google Shape;648;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p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5" name="Google Shape;655;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800"/>
              <a:t>E</a:t>
            </a:r>
            <a:r>
              <a:rPr b="1" lang="en-US" sz="1800">
                <a:latin typeface="Calibri"/>
                <a:ea typeface="Calibri"/>
                <a:cs typeface="Calibri"/>
                <a:sym typeface="Calibri"/>
              </a:rPr>
              <a:t>xplain: </a:t>
            </a:r>
            <a:r>
              <a:rPr lang="en-US" sz="1800">
                <a:latin typeface="Calibri"/>
                <a:ea typeface="Calibri"/>
                <a:cs typeface="Calibri"/>
                <a:sym typeface="Calibri"/>
              </a:rPr>
              <a:t>Ovulation can take place within 2 weeks after a vacuum aspiration abortion or incomplete abortion, and as early as 8 days after medical abortion with mifepristone and misoprostol. Contraception should be provided immediately to women who want to prevent pregnancy. A common factor among women receiving abortion- related care is that they are at a critical juncture in their lives and can benefit from compassionate counseling about contraception.</a:t>
            </a:r>
            <a:endParaRPr sz="1800">
              <a:latin typeface="Calibri"/>
              <a:ea typeface="Calibri"/>
              <a:cs typeface="Calibri"/>
              <a:sym typeface="Calibri"/>
            </a:endParaRPr>
          </a:p>
        </p:txBody>
      </p:sp>
      <p:sp>
        <p:nvSpPr>
          <p:cNvPr id="656" name="Google Shape;656;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3" name="Google Shape;663;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4" name="Google Shape;664;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4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1" name="Google Shape;671;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800">
                <a:latin typeface="Calibri"/>
                <a:ea typeface="Calibri"/>
                <a:cs typeface="Calibri"/>
                <a:sym typeface="Calibri"/>
              </a:rPr>
              <a:t>Explain: </a:t>
            </a:r>
            <a:r>
              <a:rPr lang="en-US" sz="1800">
                <a:latin typeface="Calibri"/>
                <a:ea typeface="Calibri"/>
                <a:cs typeface="Calibri"/>
                <a:sym typeface="Calibri"/>
              </a:rPr>
              <a:t>The World Health Organization’s </a:t>
            </a:r>
            <a:r>
              <a:rPr i="1" lang="en-US" sz="1800">
                <a:latin typeface="Calibri"/>
                <a:ea typeface="Calibri"/>
                <a:cs typeface="Calibri"/>
                <a:sym typeface="Calibri"/>
              </a:rPr>
              <a:t>Medical Eligibility for Contraceptive Use, 5th ed</a:t>
            </a:r>
            <a:r>
              <a:rPr lang="en-US" sz="1800">
                <a:latin typeface="Calibri"/>
                <a:ea typeface="Calibri"/>
                <a:cs typeface="Calibri"/>
                <a:sym typeface="Calibri"/>
              </a:rPr>
              <a:t>. is an important guideline for safe use of contraceptive methods in certain clinical situations and populations. It includes guidance regarding the safety of postabortion contraception. The </a:t>
            </a:r>
            <a:r>
              <a:rPr i="1" lang="en-US" sz="1800">
                <a:latin typeface="Calibri"/>
                <a:ea typeface="Calibri"/>
                <a:cs typeface="Calibri"/>
                <a:sym typeface="Calibri"/>
              </a:rPr>
              <a:t>Postabortion Contraception Medical Eligibility</a:t>
            </a:r>
            <a:r>
              <a:rPr lang="en-US" sz="1800">
                <a:latin typeface="Calibri"/>
                <a:ea typeface="Calibri"/>
                <a:cs typeface="Calibri"/>
                <a:sym typeface="Calibri"/>
              </a:rPr>
              <a:t> handout presents the World Health Organization’s recommendations for postabortion contraception, as well as some explanation regarding specific clinical scenarios that may be encountered when providing postabortion contraception. </a:t>
            </a:r>
            <a:endParaRPr/>
          </a:p>
          <a:p>
            <a:pPr indent="0" lvl="0" marL="0" rtl="0" algn="l">
              <a:lnSpc>
                <a:spcPct val="100000"/>
              </a:lnSpc>
              <a:spcBef>
                <a:spcPts val="0"/>
              </a:spcBef>
              <a:spcAft>
                <a:spcPts val="0"/>
              </a:spcAft>
              <a:buSzPts val="1400"/>
              <a:buNone/>
            </a:pPr>
            <a:r>
              <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rPr b="1" lang="en-US" sz="1800">
                <a:latin typeface="Calibri"/>
                <a:ea typeface="Calibri"/>
                <a:cs typeface="Calibri"/>
                <a:sym typeface="Calibri"/>
              </a:rPr>
              <a:t>Handout </a:t>
            </a:r>
            <a:r>
              <a:rPr b="0" lang="en-US" sz="1800">
                <a:latin typeface="Calibri"/>
                <a:ea typeface="Calibri"/>
                <a:cs typeface="Calibri"/>
                <a:sym typeface="Calibri"/>
              </a:rPr>
              <a:t>review and questions and answers activity.</a:t>
            </a:r>
            <a:endParaRPr/>
          </a:p>
          <a:p>
            <a:pPr indent="0" lvl="0" marL="0" rtl="0" algn="l">
              <a:lnSpc>
                <a:spcPct val="100000"/>
              </a:lnSpc>
              <a:spcBef>
                <a:spcPts val="0"/>
              </a:spcBef>
              <a:spcAft>
                <a:spcPts val="0"/>
              </a:spcAft>
              <a:buSzPts val="1400"/>
              <a:buNone/>
            </a:pPr>
            <a:r>
              <a:rPr b="1" lang="en-US" sz="1800">
                <a:latin typeface="Calibri"/>
                <a:ea typeface="Calibri"/>
                <a:cs typeface="Calibri"/>
                <a:sym typeface="Calibri"/>
              </a:rPr>
              <a:t>Instruct</a:t>
            </a:r>
            <a:r>
              <a:rPr lang="en-US" sz="1800">
                <a:latin typeface="Calibri"/>
                <a:ea typeface="Calibri"/>
                <a:cs typeface="Calibri"/>
                <a:sym typeface="Calibri"/>
              </a:rPr>
              <a:t> participants to read through the handout </a:t>
            </a:r>
            <a:r>
              <a:rPr i="1" lang="en-US" sz="1800">
                <a:latin typeface="Calibri"/>
                <a:ea typeface="Calibri"/>
                <a:cs typeface="Calibri"/>
                <a:sym typeface="Calibri"/>
              </a:rPr>
              <a:t>Postabortion Contraception Medical Eligibility</a:t>
            </a:r>
            <a:r>
              <a:rPr lang="en-US" sz="1800">
                <a:latin typeface="Calibri"/>
                <a:ea typeface="Calibri"/>
                <a:cs typeface="Calibri"/>
                <a:sym typeface="Calibri"/>
              </a:rPr>
              <a:t>. </a:t>
            </a:r>
            <a:endParaRPr/>
          </a:p>
          <a:p>
            <a:pPr indent="0" lvl="0" marL="0" rtl="0" algn="l">
              <a:lnSpc>
                <a:spcPct val="100000"/>
              </a:lnSpc>
              <a:spcBef>
                <a:spcPts val="0"/>
              </a:spcBef>
              <a:spcAft>
                <a:spcPts val="0"/>
              </a:spcAft>
              <a:buSzPts val="1400"/>
              <a:buNone/>
            </a:pPr>
            <a:r>
              <a:t/>
            </a:r>
            <a:endParaRPr b="1" sz="1800">
              <a:latin typeface="Calibri"/>
              <a:ea typeface="Calibri"/>
              <a:cs typeface="Calibri"/>
              <a:sym typeface="Calibri"/>
            </a:endParaRPr>
          </a:p>
          <a:p>
            <a:pPr indent="0" lvl="0" marL="0" rtl="0" algn="l">
              <a:lnSpc>
                <a:spcPct val="100000"/>
              </a:lnSpc>
              <a:spcBef>
                <a:spcPts val="0"/>
              </a:spcBef>
              <a:spcAft>
                <a:spcPts val="0"/>
              </a:spcAft>
              <a:buSzPts val="1400"/>
              <a:buNone/>
            </a:pPr>
            <a:r>
              <a:rPr b="1" lang="en-US" sz="1800">
                <a:latin typeface="Calibri"/>
                <a:ea typeface="Calibri"/>
                <a:cs typeface="Calibri"/>
                <a:sym typeface="Calibri"/>
              </a:rPr>
              <a:t>Explain</a:t>
            </a:r>
            <a:r>
              <a:rPr lang="en-US" sz="1800">
                <a:latin typeface="Calibri"/>
                <a:ea typeface="Calibri"/>
                <a:cs typeface="Calibri"/>
                <a:sym typeface="Calibri"/>
              </a:rPr>
              <a:t> that you are going to ask some questions regarding postabortion contraception medical eligibility. After reading each question, ask participants to respond with the correct answer. You may want to have small prizes available for the first person to correctly answer each question. If participants are unable to answer questions, remind them that all the necessary information is included in the handout.</a:t>
            </a:r>
            <a:endParaRPr/>
          </a:p>
          <a:p>
            <a:pPr indent="0" lvl="0" marL="0" rtl="0" algn="l">
              <a:lnSpc>
                <a:spcPct val="100000"/>
              </a:lnSpc>
              <a:spcBef>
                <a:spcPts val="0"/>
              </a:spcBef>
              <a:spcAft>
                <a:spcPts val="0"/>
              </a:spcAft>
              <a:buSzPts val="1400"/>
              <a:buNone/>
            </a:pPr>
            <a:r>
              <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rPr lang="en-US" sz="1800">
                <a:latin typeface="Calibri"/>
                <a:ea typeface="Calibri"/>
                <a:cs typeface="Calibri"/>
                <a:sym typeface="Calibri"/>
              </a:rPr>
              <a:t>Questions and answers are included in the Facilitator’s Guide. </a:t>
            </a:r>
            <a:endParaRPr/>
          </a:p>
        </p:txBody>
      </p:sp>
      <p:sp>
        <p:nvSpPr>
          <p:cNvPr id="672" name="Google Shape;672;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 name="Google Shape;328;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Clr>
                <a:schemeClr val="dk1"/>
              </a:buClr>
              <a:buSzPts val="1800"/>
              <a:buFont typeface="Noto Sans Symbols"/>
              <a:buNone/>
            </a:pPr>
            <a:r>
              <a:rPr b="1" lang="en-US" sz="1800">
                <a:latin typeface="Calibri"/>
                <a:ea typeface="Calibri"/>
                <a:cs typeface="Calibri"/>
                <a:sym typeface="Calibri"/>
              </a:rPr>
              <a:t>Ask</a:t>
            </a:r>
            <a:r>
              <a:rPr lang="en-US" sz="1800">
                <a:latin typeface="Calibri"/>
                <a:ea typeface="Calibri"/>
                <a:cs typeface="Calibri"/>
                <a:sym typeface="Calibri"/>
              </a:rPr>
              <a:t> participants to turn to the </a:t>
            </a:r>
            <a:r>
              <a:rPr i="1" lang="en-US" sz="1800">
                <a:latin typeface="Calibri"/>
                <a:ea typeface="Calibri"/>
                <a:cs typeface="Calibri"/>
                <a:sym typeface="Calibri"/>
              </a:rPr>
              <a:t>Knowledge Pre-test</a:t>
            </a:r>
            <a:r>
              <a:rPr lang="en-US" sz="1800">
                <a:latin typeface="Calibri"/>
                <a:ea typeface="Calibri"/>
                <a:cs typeface="Calibri"/>
                <a:sym typeface="Calibri"/>
              </a:rPr>
              <a:t> in their manual and tell them they have about 15 minutes to complete it. </a:t>
            </a:r>
            <a:endParaRPr/>
          </a:p>
          <a:p>
            <a:pPr indent="0" lvl="0" marL="0" marR="0" rtl="0" algn="l">
              <a:lnSpc>
                <a:spcPct val="107000"/>
              </a:lnSpc>
              <a:spcBef>
                <a:spcPts val="800"/>
              </a:spcBef>
              <a:spcAft>
                <a:spcPts val="0"/>
              </a:spcAft>
              <a:buClr>
                <a:schemeClr val="dk1"/>
              </a:buClr>
              <a:buSzPts val="1800"/>
              <a:buFont typeface="Noto Sans Symbols"/>
              <a:buNone/>
            </a:pPr>
            <a:r>
              <a:t/>
            </a:r>
            <a:endParaRPr b="1" sz="1800">
              <a:latin typeface="Calibri"/>
              <a:ea typeface="Calibri"/>
              <a:cs typeface="Calibri"/>
              <a:sym typeface="Calibri"/>
            </a:endParaRPr>
          </a:p>
          <a:p>
            <a:pPr indent="0" lvl="0" marL="0" marR="0" rtl="0" algn="l">
              <a:lnSpc>
                <a:spcPct val="107000"/>
              </a:lnSpc>
              <a:spcBef>
                <a:spcPts val="800"/>
              </a:spcBef>
              <a:spcAft>
                <a:spcPts val="0"/>
              </a:spcAft>
              <a:buClr>
                <a:schemeClr val="dk1"/>
              </a:buClr>
              <a:buSzPts val="1800"/>
              <a:buFont typeface="Noto Sans Symbols"/>
              <a:buNone/>
            </a:pPr>
            <a:r>
              <a:rPr b="1" lang="en-US" sz="1800">
                <a:latin typeface="Calibri"/>
                <a:ea typeface="Calibri"/>
                <a:cs typeface="Calibri"/>
                <a:sym typeface="Calibri"/>
              </a:rPr>
              <a:t>Prepare</a:t>
            </a:r>
            <a:r>
              <a:rPr lang="en-US" sz="1800">
                <a:latin typeface="Calibri"/>
                <a:ea typeface="Calibri"/>
                <a:cs typeface="Calibri"/>
                <a:sym typeface="Calibri"/>
              </a:rPr>
              <a:t> small pieces of paper with numbers and ask each participant to pick a number. This number will be used for tests and other assessments throughout the course and should be kept by all participants for reference. The facilitator notes the names and numbers to keep on record. Participants write their number on the paper and collect all tests at the end of the allotted time. This allows for results to be shared anonymously. </a:t>
            </a:r>
            <a:endParaRPr sz="1800">
              <a:latin typeface="Calibri"/>
              <a:ea typeface="Calibri"/>
              <a:cs typeface="Calibri"/>
              <a:sym typeface="Calibri"/>
            </a:endParaRPr>
          </a:p>
          <a:p>
            <a:pPr indent="0" lvl="0" marL="0" rtl="0" algn="l">
              <a:lnSpc>
                <a:spcPct val="100000"/>
              </a:lnSpc>
              <a:spcBef>
                <a:spcPts val="800"/>
              </a:spcBef>
              <a:spcAft>
                <a:spcPts val="0"/>
              </a:spcAft>
              <a:buSzPts val="1400"/>
              <a:buNone/>
            </a:pPr>
            <a:r>
              <a:t/>
            </a:r>
            <a:endParaRPr/>
          </a:p>
        </p:txBody>
      </p:sp>
      <p:sp>
        <p:nvSpPr>
          <p:cNvPr id="329" name="Google Shape;329;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9" name="Google Shape;679;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6" name="Google Shape;686;p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7" name="Google Shape;687;p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4" name="Google Shape;694;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1" name="Google Shape;701;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p5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8" name="Google Shape;708;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9" name="Google Shape;709;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5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6" name="Google Shape;716;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Remind</a:t>
            </a:r>
            <a:r>
              <a:rPr lang="en-US"/>
              <a:t> </a:t>
            </a:r>
            <a:r>
              <a:rPr lang="en-US" sz="1800">
                <a:latin typeface="Calibri"/>
                <a:ea typeface="Calibri"/>
                <a:cs typeface="Calibri"/>
                <a:sym typeface="Calibri"/>
              </a:rPr>
              <a:t>participants that young women, like older women, can use all contraceptive methods, including LARC. Also note that eligibility for contraceptive methods after postabortion care is the same as after induced abortion.</a:t>
            </a:r>
            <a:endParaRPr/>
          </a:p>
        </p:txBody>
      </p:sp>
      <p:sp>
        <p:nvSpPr>
          <p:cNvPr id="717" name="Google Shape;717;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4" name="Google Shape;724;p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i="0" lang="en-US" sz="1200">
                <a:solidFill>
                  <a:schemeClr val="dk1"/>
                </a:solidFill>
                <a:latin typeface="Calibri"/>
                <a:ea typeface="Calibri"/>
                <a:cs typeface="Calibri"/>
                <a:sym typeface="Calibri"/>
              </a:rPr>
              <a:t>Ask</a:t>
            </a:r>
            <a:r>
              <a:rPr i="0" lang="en-US" sz="1200">
                <a:solidFill>
                  <a:schemeClr val="dk1"/>
                </a:solidFill>
                <a:latin typeface="Calibri"/>
                <a:ea typeface="Calibri"/>
                <a:cs typeface="Calibri"/>
                <a:sym typeface="Calibri"/>
              </a:rPr>
              <a:t>: Why is it particularly important to offer EC in advance of </a:t>
            </a:r>
            <a:r>
              <a:rPr lang="en-US" sz="1800">
                <a:latin typeface="Calibri"/>
                <a:ea typeface="Calibri"/>
                <a:cs typeface="Calibri"/>
                <a:sym typeface="Calibri"/>
              </a:rPr>
              <a:t>or in addition to their contraceptive method of choice</a:t>
            </a:r>
            <a:r>
              <a:rPr i="0" lang="en-US" sz="1200">
                <a:solidFill>
                  <a:schemeClr val="dk1"/>
                </a:solidFill>
                <a:latin typeface="Calibri"/>
                <a:ea typeface="Calibri"/>
                <a:cs typeface="Calibri"/>
                <a:sym typeface="Calibri"/>
              </a:rPr>
              <a:t>?</a:t>
            </a:r>
            <a:endParaRPr/>
          </a:p>
          <a:p>
            <a:pPr indent="0" lvl="0" marL="0" marR="0" rtl="0" algn="l">
              <a:lnSpc>
                <a:spcPct val="100000"/>
              </a:lnSpc>
              <a:spcBef>
                <a:spcPts val="0"/>
              </a:spcBef>
              <a:spcAft>
                <a:spcPts val="0"/>
              </a:spcAft>
              <a:buClr>
                <a:schemeClr val="dk1"/>
              </a:buClr>
              <a:buSzPts val="1200"/>
              <a:buFont typeface="Calibri"/>
              <a:buNone/>
            </a:pPr>
            <a:r>
              <a:t/>
            </a:r>
            <a:endParaRPr i="0"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i="0" lang="en-US" sz="1200">
                <a:solidFill>
                  <a:schemeClr val="dk1"/>
                </a:solidFill>
                <a:latin typeface="Calibri"/>
                <a:ea typeface="Calibri"/>
                <a:cs typeface="Calibri"/>
                <a:sym typeface="Calibri"/>
              </a:rPr>
              <a:t>Response should include:</a:t>
            </a:r>
            <a:endParaRPr/>
          </a:p>
          <a:p>
            <a:pPr indent="-285750" lvl="0" marL="285750" marR="0" rtl="0" algn="l">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It can be used as a back-up method in case of contraceptive failure, such as when a condom breaks.</a:t>
            </a:r>
            <a:endParaRPr/>
          </a:p>
          <a:p>
            <a:pPr indent="-285750" lvl="0" marL="285750" marR="0" rtl="0" algn="l">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It can be used if women forget to use their regular contraceptive method or run out.</a:t>
            </a:r>
            <a:endParaRPr/>
          </a:p>
          <a:p>
            <a:pPr indent="-285750" lvl="0" marL="285750" marR="0" rtl="0" algn="l">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It can be used after unprotected sex.</a:t>
            </a:r>
            <a:endParaRPr/>
          </a:p>
          <a:p>
            <a:pPr indent="-285750" lvl="0" marL="285750" marR="0" rtl="0" algn="l">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It can be used when sex is non-consensual.</a:t>
            </a:r>
            <a:endParaRPr/>
          </a:p>
          <a:p>
            <a:pPr indent="-95250" lvl="0" marL="17145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Arial"/>
              <a:buNone/>
            </a:pPr>
            <a:r>
              <a:rPr b="1" lang="en-US" sz="1200">
                <a:solidFill>
                  <a:schemeClr val="dk1"/>
                </a:solidFill>
                <a:latin typeface="Calibri"/>
                <a:ea typeface="Calibri"/>
                <a:cs typeface="Calibri"/>
                <a:sym typeface="Calibri"/>
              </a:rPr>
              <a:t>Direct </a:t>
            </a:r>
            <a:r>
              <a:rPr b="0" lang="en-US" sz="1200">
                <a:solidFill>
                  <a:schemeClr val="dk1"/>
                </a:solidFill>
                <a:latin typeface="Calibri"/>
                <a:ea typeface="Calibri"/>
                <a:cs typeface="Calibri"/>
                <a:sym typeface="Calibri"/>
              </a:rPr>
              <a:t>participants to the handout </a:t>
            </a:r>
            <a:r>
              <a:rPr b="0" i="1" lang="en-US" sz="1200">
                <a:solidFill>
                  <a:schemeClr val="dk1"/>
                </a:solidFill>
                <a:latin typeface="Calibri"/>
                <a:ea typeface="Calibri"/>
                <a:cs typeface="Calibri"/>
                <a:sym typeface="Calibri"/>
              </a:rPr>
              <a:t>Contraceptive Counseling Skills Checklist. </a:t>
            </a:r>
            <a:endParaRPr/>
          </a:p>
          <a:p>
            <a:pPr indent="0" lvl="0" marL="0" rtl="0" algn="l">
              <a:lnSpc>
                <a:spcPct val="100000"/>
              </a:lnSpc>
              <a:spcBef>
                <a:spcPts val="0"/>
              </a:spcBef>
              <a:spcAft>
                <a:spcPts val="0"/>
              </a:spcAft>
              <a:buClr>
                <a:schemeClr val="dk1"/>
              </a:buClr>
              <a:buSzPts val="1200"/>
              <a:buFont typeface="Arial"/>
              <a:buNone/>
            </a:pPr>
            <a:r>
              <a:t/>
            </a:r>
            <a:endParaRPr b="0" i="1"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Arial"/>
              <a:buNone/>
            </a:pPr>
            <a:r>
              <a:rPr b="1" lang="en-US" sz="1200">
                <a:solidFill>
                  <a:schemeClr val="dk1"/>
                </a:solidFill>
                <a:latin typeface="Calibri"/>
                <a:ea typeface="Calibri"/>
                <a:cs typeface="Calibri"/>
                <a:sym typeface="Calibri"/>
              </a:rPr>
              <a:t>Explain</a:t>
            </a:r>
            <a:r>
              <a:rPr lang="en-US" sz="1200">
                <a:solidFill>
                  <a:schemeClr val="dk1"/>
                </a:solidFill>
                <a:latin typeface="Calibri"/>
                <a:ea typeface="Calibri"/>
                <a:cs typeface="Calibri"/>
                <a:sym typeface="Calibri"/>
              </a:rPr>
              <a:t> that this checklist can be used</a:t>
            </a:r>
            <a:r>
              <a:rPr i="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as a reference to guide high-quality contraception counseling, which helps to ensure that women are given the opportunity to make an informed choice of contraceptive. </a:t>
            </a:r>
            <a:endParaRPr b="1"/>
          </a:p>
        </p:txBody>
      </p:sp>
      <p:sp>
        <p:nvSpPr>
          <p:cNvPr id="725" name="Google Shape;725;p5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2" name="Google Shape;732;p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1" lang="en-US" sz="1800">
                <a:latin typeface="Calibri"/>
                <a:ea typeface="Calibri"/>
                <a:cs typeface="Calibri"/>
                <a:sym typeface="Calibri"/>
              </a:rPr>
              <a:t>Explain:</a:t>
            </a:r>
            <a:r>
              <a:rPr lang="en-US" sz="1800">
                <a:latin typeface="Calibri"/>
                <a:ea typeface="Calibri"/>
                <a:cs typeface="Calibri"/>
                <a:sym typeface="Calibri"/>
              </a:rPr>
              <a:t> This may be challenging in a crisis setting. Suggest speaking in low tones or going outside to have a conversation. Some women, especially adolescents, may be reluctant to acknowledge that they are sexually active. Living in confined, crowded spaces may make them more reluctant to talk openly about their contraceptive needs.</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733" name="Google Shape;733;p5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p5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0" name="Google Shape;740;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Explain: </a:t>
            </a:r>
            <a:r>
              <a:rPr lang="en-US"/>
              <a:t>The woman should be asked privately whether she wants her partner included in counseling, both for her medical care and for contraception. If a woman does not want her partner involved, she should be counseled and treated privately, and no information from the visit should be shared with her partner.</a:t>
            </a:r>
            <a:endParaRPr/>
          </a:p>
        </p:txBody>
      </p:sp>
      <p:sp>
        <p:nvSpPr>
          <p:cNvPr id="741" name="Google Shape;741;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p5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8" name="Google Shape;748;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200">
                <a:solidFill>
                  <a:schemeClr val="dk1"/>
                </a:solidFill>
                <a:latin typeface="Calibri"/>
                <a:ea typeface="Calibri"/>
                <a:cs typeface="Calibri"/>
                <a:sym typeface="Calibri"/>
              </a:rPr>
              <a:t>Explain:</a:t>
            </a:r>
            <a:r>
              <a:rPr lang="en-US" sz="1200">
                <a:solidFill>
                  <a:schemeClr val="dk1"/>
                </a:solidFill>
                <a:latin typeface="Calibri"/>
                <a:ea typeface="Calibri"/>
                <a:cs typeface="Calibri"/>
                <a:sym typeface="Calibri"/>
              </a:rPr>
              <a:t> </a:t>
            </a:r>
            <a:r>
              <a:rPr lang="en-US" sz="1800">
                <a:latin typeface="Calibri"/>
                <a:ea typeface="Calibri"/>
                <a:cs typeface="Calibri"/>
                <a:sym typeface="Calibri"/>
              </a:rPr>
              <a:t>The World Health Organization recommends that sexual and reproductive health services, including contraceptive services, be delivered in a way that ensures fully informed decision-making, respects dignity, autonomy, privacy, and confidentiality, and is sensitive to individuals’ needs and perspectives. Women should be able to choose or refuse contraception based on their personal needs and preferences. Evidence-based, comprehensive contraceptive information, non-directive contraceptive counseling, and support should be accessible for all people, including adolescents, so that they are able to make an informed decision. Ideally, a range of contraceptive methods should be available. Appropriate referrals for methods not available on site should be offered, and these services should be integrated with abortion and postabortion care.</a:t>
            </a:r>
            <a:endParaRPr sz="1200">
              <a:solidFill>
                <a:schemeClr val="dk1"/>
              </a:solidFill>
              <a:latin typeface="Calibri"/>
              <a:ea typeface="Calibri"/>
              <a:cs typeface="Calibri"/>
              <a:sym typeface="Calibri"/>
            </a:endParaRPr>
          </a:p>
        </p:txBody>
      </p:sp>
      <p:sp>
        <p:nvSpPr>
          <p:cNvPr id="749" name="Google Shape;749;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336" name="Google Shape;336;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p6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6" name="Google Shape;756;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Explain: </a:t>
            </a:r>
            <a:r>
              <a:rPr b="0" lang="en-US"/>
              <a:t>Refugee and displaced women may be dealing with many different emotional stresses related to safety and personal security issues: institutional, societal, and personal violence; displacement from family, culture, and home; lack of food and other necessities; lack of access to comprehensive medical care; and insecurity about the future. </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0" lang="en-US"/>
              <a:t>Many women may have survived violence during the initial period of displacement, while many others continue to experience violence in their present location. It is important when counseling refugee and displaced women to let them guide the counseling process. The provider must be sensitive to language differences between the provider and the woman and have a native speaker of the woman’s language present to translate, if possible. </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US"/>
              <a:t>Ask</a:t>
            </a:r>
            <a:r>
              <a:rPr b="0" lang="en-US"/>
              <a:t> participants to brainstorm some of the complexities that might be encountered while providing contraceptive counseling to women in crisis settings. </a:t>
            </a:r>
            <a:endParaRPr/>
          </a:p>
          <a:p>
            <a:pPr indent="0" lvl="0" marL="0" rtl="0" algn="l">
              <a:lnSpc>
                <a:spcPct val="100000"/>
              </a:lnSpc>
              <a:spcBef>
                <a:spcPts val="0"/>
              </a:spcBef>
              <a:spcAft>
                <a:spcPts val="0"/>
              </a:spcAft>
              <a:buSzPts val="1400"/>
              <a:buNone/>
            </a:pPr>
            <a:r>
              <a:t/>
            </a:r>
            <a:endParaRPr/>
          </a:p>
        </p:txBody>
      </p:sp>
      <p:sp>
        <p:nvSpPr>
          <p:cNvPr id="757" name="Google Shape;757;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6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3" name="Google Shape;763;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200">
                <a:solidFill>
                  <a:schemeClr val="dk1"/>
                </a:solidFill>
                <a:latin typeface="Calibri"/>
                <a:ea typeface="Calibri"/>
                <a:cs typeface="Calibri"/>
                <a:sym typeface="Calibri"/>
              </a:rPr>
              <a:t>Facilitate </a:t>
            </a:r>
            <a:r>
              <a:rPr lang="en-US" sz="1800">
                <a:latin typeface="Calibri"/>
                <a:ea typeface="Calibri"/>
                <a:cs typeface="Calibri"/>
                <a:sym typeface="Calibri"/>
              </a:rPr>
              <a:t>a discussion about available contraceptive methods, and supply and access issues in the crisis setting. Contraceptive counseling should begin with what will continue to be available and should consider the likelihood of the woman remaining in the setting or moving elsewhere within a given time. Women may have been using one method before displacement and will need to reevaluate what method(s) will work best given their new life circumstances. Consider lack of personal storage and privacy, and discuss the risk of rape and violence, especially for adolescents</a:t>
            </a:r>
            <a:r>
              <a:rPr lang="en-US" sz="1200">
                <a:solidFill>
                  <a:schemeClr val="dk1"/>
                </a:solidFill>
                <a:latin typeface="Calibri"/>
                <a:ea typeface="Calibri"/>
                <a:cs typeface="Calibri"/>
                <a:sym typeface="Calibri"/>
              </a:rPr>
              <a:t>. </a:t>
            </a:r>
            <a:endParaRPr/>
          </a:p>
          <a:p>
            <a:pPr indent="0" lvl="0" marL="0" rtl="0" algn="l">
              <a:lnSpc>
                <a:spcPct val="100000"/>
              </a:lnSpc>
              <a:spcBef>
                <a:spcPts val="0"/>
              </a:spcBef>
              <a:spcAft>
                <a:spcPts val="0"/>
              </a:spcAft>
              <a:buSzPts val="1400"/>
              <a:buNone/>
            </a:pPr>
            <a:r>
              <a:t/>
            </a:r>
            <a:endParaRPr b="1"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lang="en-US"/>
              <a:t>Be sure to discuss the following general points:</a:t>
            </a:r>
            <a:endParaRPr/>
          </a:p>
          <a:p>
            <a:pPr indent="-285750" lvl="0" marL="285750" marR="0" rtl="0" algn="l">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High levels of sexual violence, including sexual coercion for food, protection, and shelter; disruption in medical and contraceptive services; and the general uncertainty of refugee life, place refugee women at an increased risk for unprotected sex and unwanted pregnancy.</a:t>
            </a:r>
            <a:endParaRPr/>
          </a:p>
          <a:p>
            <a:pPr indent="-285750" lvl="0" marL="285750" marR="0" rtl="0" algn="l">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Medical settings for refugees or displaced persons may not have the full range of contraceptive supplies; providing counseling based on the methods available is most beneficial.</a:t>
            </a:r>
            <a:endParaRPr/>
          </a:p>
          <a:p>
            <a:pPr indent="-285750" lvl="0" marL="285750" marR="0" rtl="0" algn="l">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In situations where flight from war, migratory population movement, repatriation, or relocation is imminent, counselors are advised to develop a protocol that addresses the long-term needs of contraceptive clients. The provider and patient can discuss the benefits and drawbacks of each method according to the woman’s individual preferences and situation.</a:t>
            </a:r>
            <a:endParaRPr/>
          </a:p>
          <a:p>
            <a:pPr indent="-285750" lvl="0" marL="285750" marR="0" rtl="0" algn="l">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Poverty, high population density, and limited medical provision can all contribute to the increased risk of exposure to sexually transmitted infections (STIs) and HIV. Population migration, increased violence, and military troop movements combine with these factors to create a high risk of exposure to STIs and HIV for refugee and displaced women. Counseling around patients’ needs for barrier methods is important.</a:t>
            </a:r>
            <a:endParaRPr/>
          </a:p>
          <a:p>
            <a:pPr indent="-285750" lvl="0" marL="285750" marR="0" rtl="0" algn="l">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Adolescent girls are among the most vulnerable in refugee or displaced settings. Every effort should be made to provide adolescents with contraceptive information and methods.</a:t>
            </a:r>
            <a:endParaRPr/>
          </a:p>
          <a:p>
            <a:pPr indent="-285750" lvl="0" marL="285750" marR="0" rtl="0" algn="l">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Counselors should be aware of EC provision in the refugee or displaced setting and counsel women on the availability of EC pills, directions for use, and provision of supplies. A protocol should be developed to provide these pills in advance, where possible.</a:t>
            </a:r>
            <a:endParaRPr/>
          </a:p>
        </p:txBody>
      </p:sp>
      <p:sp>
        <p:nvSpPr>
          <p:cNvPr id="764" name="Google Shape;764;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p6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1" name="Google Shape;771;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Explain: </a:t>
            </a:r>
            <a:r>
              <a:rPr lang="en-US" sz="1800">
                <a:latin typeface="Calibri"/>
                <a:ea typeface="Calibri"/>
                <a:cs typeface="Calibri"/>
                <a:sym typeface="Calibri"/>
              </a:rPr>
              <a:t>There are certain specialized considerations providers should keep in mind when providing contraceptive counseling. </a:t>
            </a:r>
            <a:endParaRPr/>
          </a:p>
          <a:p>
            <a:pPr indent="0" lvl="0" marL="0" rtl="0" algn="l">
              <a:lnSpc>
                <a:spcPct val="100000"/>
              </a:lnSpc>
              <a:spcBef>
                <a:spcPts val="0"/>
              </a:spcBef>
              <a:spcAft>
                <a:spcPts val="0"/>
              </a:spcAft>
              <a:buSzPts val="1400"/>
              <a:buNone/>
            </a:pPr>
            <a:r>
              <a:t/>
            </a:r>
            <a:endParaRPr b="1" sz="1800">
              <a:latin typeface="Calibri"/>
              <a:ea typeface="Calibri"/>
              <a:cs typeface="Calibri"/>
              <a:sym typeface="Calibri"/>
            </a:endParaRPr>
          </a:p>
          <a:p>
            <a:pPr indent="0" lvl="0" marL="0" rtl="0" algn="l">
              <a:lnSpc>
                <a:spcPct val="100000"/>
              </a:lnSpc>
              <a:spcBef>
                <a:spcPts val="0"/>
              </a:spcBef>
              <a:spcAft>
                <a:spcPts val="0"/>
              </a:spcAft>
              <a:buSzPts val="1400"/>
              <a:buNone/>
            </a:pPr>
            <a:r>
              <a:rPr b="1" lang="en-US" sz="1800">
                <a:latin typeface="Calibri"/>
                <a:ea typeface="Calibri"/>
                <a:cs typeface="Calibri"/>
                <a:sym typeface="Calibri"/>
              </a:rPr>
              <a:t>Ask</a:t>
            </a:r>
            <a:r>
              <a:rPr lang="en-US" sz="1800">
                <a:latin typeface="Calibri"/>
                <a:ea typeface="Calibri"/>
                <a:cs typeface="Calibri"/>
                <a:sym typeface="Calibri"/>
              </a:rPr>
              <a:t> participants to review the information provided in their handout </a:t>
            </a:r>
            <a:r>
              <a:rPr i="1" lang="en-US" sz="1800">
                <a:latin typeface="Calibri"/>
                <a:ea typeface="Calibri"/>
                <a:cs typeface="Calibri"/>
                <a:sym typeface="Calibri"/>
              </a:rPr>
              <a:t>Special Contraceptive Counseling Considerations </a:t>
            </a:r>
            <a:r>
              <a:rPr lang="en-US" sz="1800">
                <a:latin typeface="Calibri"/>
                <a:ea typeface="Calibri"/>
                <a:cs typeface="Calibri"/>
                <a:sym typeface="Calibri"/>
              </a:rPr>
              <a:t>for information on how providers can meet the specific contraceptive needs of women in these circumstances.</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1" i="0" lang="en-US" sz="1200" u="none" strike="noStrike">
                <a:solidFill>
                  <a:schemeClr val="dk1"/>
                </a:solidFill>
                <a:latin typeface="Calibri"/>
                <a:ea typeface="Calibri"/>
                <a:cs typeface="Calibri"/>
                <a:sym typeface="Calibri"/>
              </a:rPr>
              <a:t>Ask</a:t>
            </a:r>
            <a:r>
              <a:rPr b="0" i="0" lang="en-US" sz="1200" u="none" strike="noStrike">
                <a:solidFill>
                  <a:schemeClr val="dk1"/>
                </a:solidFill>
                <a:latin typeface="Calibri"/>
                <a:ea typeface="Calibri"/>
                <a:cs typeface="Calibri"/>
                <a:sym typeface="Calibri"/>
              </a:rPr>
              <a:t> a participant to read the following short case studies aloud. </a:t>
            </a:r>
            <a:r>
              <a:rPr b="1" i="0" lang="en-US" sz="1200" u="none" strike="noStrike">
                <a:solidFill>
                  <a:schemeClr val="dk1"/>
                </a:solidFill>
                <a:latin typeface="Calibri"/>
                <a:ea typeface="Calibri"/>
                <a:cs typeface="Calibri"/>
                <a:sym typeface="Calibri"/>
              </a:rPr>
              <a:t>Discuss</a:t>
            </a:r>
            <a:r>
              <a:rPr b="0" i="0" lang="en-US" sz="1200" u="none" strike="noStrike">
                <a:solidFill>
                  <a:schemeClr val="dk1"/>
                </a:solidFill>
                <a:latin typeface="Calibri"/>
                <a:ea typeface="Calibri"/>
                <a:cs typeface="Calibri"/>
                <a:sym typeface="Calibri"/>
              </a:rPr>
              <a:t> each one at a time. </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i="1" lang="en-US"/>
              <a:t>Note to trainer: </a:t>
            </a:r>
            <a:r>
              <a:rPr i="1" lang="en-US"/>
              <a:t>The cases cover three of the special populations listed in the handout. You could develop other case studies to substitute or add to those below depending which special considerations are most often seen in the local settings.</a:t>
            </a:r>
            <a:endParaRPr/>
          </a:p>
          <a:p>
            <a:pPr indent="0" lvl="0" marL="0" rtl="0" algn="l">
              <a:lnSpc>
                <a:spcPct val="100000"/>
              </a:lnSpc>
              <a:spcBef>
                <a:spcPts val="0"/>
              </a:spcBef>
              <a:spcAft>
                <a:spcPts val="0"/>
              </a:spcAft>
              <a:buSzPts val="1400"/>
              <a:buNone/>
            </a:pPr>
            <a:r>
              <a:t/>
            </a:r>
            <a:endParaRPr/>
          </a:p>
        </p:txBody>
      </p:sp>
      <p:sp>
        <p:nvSpPr>
          <p:cNvPr id="772" name="Google Shape;772;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p6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8" name="Google Shape;778;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200">
                <a:solidFill>
                  <a:schemeClr val="dk1"/>
                </a:solidFill>
                <a:latin typeface="Calibri"/>
                <a:ea typeface="Calibri"/>
                <a:cs typeface="Calibri"/>
                <a:sym typeface="Calibri"/>
              </a:rPr>
              <a:t>Ask: </a:t>
            </a:r>
            <a:r>
              <a:rPr i="0" lang="en-US" sz="1200">
                <a:solidFill>
                  <a:schemeClr val="dk1"/>
                </a:solidFill>
                <a:latin typeface="Calibri"/>
                <a:ea typeface="Calibri"/>
                <a:cs typeface="Calibri"/>
                <a:sym typeface="Calibri"/>
              </a:rPr>
              <a:t>What are the special contraceptive counseling considerations for this woman?</a:t>
            </a:r>
            <a:endParaRPr/>
          </a:p>
          <a:p>
            <a:pPr indent="0" lvl="0" marL="0" rtl="0" algn="l">
              <a:lnSpc>
                <a:spcPct val="100000"/>
              </a:lnSpc>
              <a:spcBef>
                <a:spcPts val="0"/>
              </a:spcBef>
              <a:spcAft>
                <a:spcPts val="0"/>
              </a:spcAft>
              <a:buSzPts val="1400"/>
              <a:buNone/>
            </a:pPr>
            <a:r>
              <a:t/>
            </a:r>
            <a:endParaRPr i="1"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Responses should include:</a:t>
            </a:r>
            <a:endParaRPr sz="1200">
              <a:solidFill>
                <a:schemeClr val="dk1"/>
              </a:solidFill>
              <a:latin typeface="Calibri"/>
              <a:ea typeface="Calibri"/>
              <a:cs typeface="Calibri"/>
              <a:sym typeface="Calibri"/>
            </a:endParaRPr>
          </a:p>
          <a:p>
            <a:pPr indent="-171450" lvl="0" marL="171450" rtl="0" algn="l">
              <a:lnSpc>
                <a:spcPct val="100000"/>
              </a:lnSpc>
              <a:spcBef>
                <a:spcPts val="0"/>
              </a:spcBef>
              <a:spcAft>
                <a:spcPts val="0"/>
              </a:spcAft>
              <a:buClr>
                <a:schemeClr val="dk1"/>
              </a:buClr>
              <a:buSzPts val="1200"/>
              <a:buFont typeface="Arial"/>
              <a:buChar char="•"/>
            </a:pPr>
            <a:r>
              <a:rPr b="0" i="0" lang="en-US" sz="1200" u="none" strike="noStrike">
                <a:solidFill>
                  <a:schemeClr val="dk1"/>
                </a:solidFill>
                <a:latin typeface="Calibri"/>
                <a:ea typeface="Calibri"/>
                <a:cs typeface="Calibri"/>
                <a:sym typeface="Calibri"/>
              </a:rPr>
              <a:t>If the woman cannot control the circumstances of her sexual activity, advise her about methods that do not require partner participation, such as injectables, implants, IUDs, and EC.</a:t>
            </a:r>
            <a:endParaRPr/>
          </a:p>
          <a:p>
            <a:pPr indent="-171450" lvl="0" marL="171450" rtl="0" algn="l">
              <a:lnSpc>
                <a:spcPct val="100000"/>
              </a:lnSpc>
              <a:spcBef>
                <a:spcPts val="0"/>
              </a:spcBef>
              <a:spcAft>
                <a:spcPts val="0"/>
              </a:spcAft>
              <a:buClr>
                <a:schemeClr val="dk1"/>
              </a:buClr>
              <a:buSzPts val="1200"/>
              <a:buFont typeface="Arial"/>
              <a:buChar char="•"/>
            </a:pPr>
            <a:r>
              <a:rPr b="0" i="0" lang="en-US" sz="1200" u="none" strike="noStrike">
                <a:solidFill>
                  <a:schemeClr val="dk1"/>
                </a:solidFill>
                <a:latin typeface="Calibri"/>
                <a:ea typeface="Calibri"/>
                <a:cs typeface="Calibri"/>
                <a:sym typeface="Calibri"/>
              </a:rPr>
              <a:t>If the violence is a result of her contraceptive use, she may consider a method that cannot be detected by others, such as an IUD, implant, or injectable.</a:t>
            </a:r>
            <a:endParaRPr/>
          </a:p>
          <a:p>
            <a:pPr indent="-171450" lvl="0" marL="171450" rtl="0" algn="l">
              <a:lnSpc>
                <a:spcPct val="100000"/>
              </a:lnSpc>
              <a:spcBef>
                <a:spcPts val="0"/>
              </a:spcBef>
              <a:spcAft>
                <a:spcPts val="0"/>
              </a:spcAft>
              <a:buClr>
                <a:schemeClr val="dk1"/>
              </a:buClr>
              <a:buSzPts val="1200"/>
              <a:buFont typeface="Arial"/>
              <a:buChar char="•"/>
            </a:pPr>
            <a:r>
              <a:rPr b="0" i="0" lang="en-US" sz="1200" u="none" strike="noStrike">
                <a:solidFill>
                  <a:schemeClr val="dk1"/>
                </a:solidFill>
                <a:latin typeface="Calibri"/>
                <a:ea typeface="Calibri"/>
                <a:cs typeface="Calibri"/>
                <a:sym typeface="Calibri"/>
              </a:rPr>
              <a:t>Advise her on how to access and use EC.</a:t>
            </a:r>
            <a:endParaRPr/>
          </a:p>
          <a:p>
            <a:pPr indent="-171450" lvl="0" marL="171450" rtl="0" algn="l">
              <a:lnSpc>
                <a:spcPct val="100000"/>
              </a:lnSpc>
              <a:spcBef>
                <a:spcPts val="0"/>
              </a:spcBef>
              <a:spcAft>
                <a:spcPts val="0"/>
              </a:spcAft>
              <a:buClr>
                <a:schemeClr val="dk1"/>
              </a:buClr>
              <a:buSzPts val="1200"/>
              <a:buFont typeface="Arial"/>
              <a:buChar char="•"/>
            </a:pPr>
            <a:r>
              <a:rPr b="0" i="0" lang="en-US" sz="1200" u="none" strike="noStrike">
                <a:solidFill>
                  <a:schemeClr val="dk1"/>
                </a:solidFill>
                <a:latin typeface="Calibri"/>
                <a:ea typeface="Calibri"/>
                <a:cs typeface="Calibri"/>
                <a:sym typeface="Calibri"/>
              </a:rPr>
              <a:t>It may be beneficial to provide EC pills in advance.</a:t>
            </a:r>
            <a:endParaRPr/>
          </a:p>
          <a:p>
            <a:pPr indent="-171450" lvl="0" marL="171450" rtl="0" algn="l">
              <a:lnSpc>
                <a:spcPct val="100000"/>
              </a:lnSpc>
              <a:spcBef>
                <a:spcPts val="0"/>
              </a:spcBef>
              <a:spcAft>
                <a:spcPts val="0"/>
              </a:spcAft>
              <a:buClr>
                <a:schemeClr val="dk1"/>
              </a:buClr>
              <a:buSzPts val="1200"/>
              <a:buFont typeface="Arial"/>
              <a:buChar char="•"/>
            </a:pPr>
            <a:r>
              <a:rPr b="0" i="0" lang="en-US" sz="1200" u="none" strike="noStrike">
                <a:solidFill>
                  <a:schemeClr val="dk1"/>
                </a:solidFill>
                <a:latin typeface="Calibri"/>
                <a:ea typeface="Calibri"/>
                <a:cs typeface="Calibri"/>
                <a:sym typeface="Calibri"/>
              </a:rPr>
              <a:t>Offer referrals for women experiencing violence.</a:t>
            </a:r>
            <a:endParaRPr/>
          </a:p>
        </p:txBody>
      </p:sp>
      <p:sp>
        <p:nvSpPr>
          <p:cNvPr id="779" name="Google Shape;779;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6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6" name="Google Shape;786;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200">
                <a:solidFill>
                  <a:schemeClr val="dk1"/>
                </a:solidFill>
                <a:latin typeface="Calibri"/>
                <a:ea typeface="Calibri"/>
                <a:cs typeface="Calibri"/>
                <a:sym typeface="Calibri"/>
              </a:rPr>
              <a:t>Ask: </a:t>
            </a:r>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What are special contraceptive counseling considerations for this woman?</a:t>
            </a:r>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i="0" lang="en-US" sz="1200">
                <a:solidFill>
                  <a:schemeClr val="dk1"/>
                </a:solidFill>
                <a:latin typeface="Calibri"/>
                <a:ea typeface="Calibri"/>
                <a:cs typeface="Calibri"/>
                <a:sym typeface="Calibri"/>
              </a:rPr>
              <a:t>Responses should include:</a:t>
            </a:r>
            <a:endParaRPr b="1" i="0" sz="1200">
              <a:solidFill>
                <a:schemeClr val="dk1"/>
              </a:solidFill>
              <a:latin typeface="Calibri"/>
              <a:ea typeface="Calibri"/>
              <a:cs typeface="Calibri"/>
              <a:sym typeface="Calibri"/>
            </a:endParaRPr>
          </a:p>
          <a:p>
            <a:pPr indent="-171450" lvl="0" marL="17145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Ensure that she has correct information on HIV and how to care for her health and slow the effects of the disease.</a:t>
            </a:r>
            <a:endParaRPr/>
          </a:p>
          <a:p>
            <a:pPr indent="-171450" lvl="0" marL="17145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Discuss how contraception may interact with medications for HIV and which methods may be better for her.</a:t>
            </a:r>
            <a:endParaRPr/>
          </a:p>
          <a:p>
            <a:pPr indent="-171450" lvl="0" marL="17145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Oral contraceptive pills can interact with some antiretroviral drugs, resulting in a decrease in the effectiveness of her contraception.</a:t>
            </a:r>
            <a:endParaRPr/>
          </a:p>
          <a:p>
            <a:pPr indent="-171450" lvl="0" marL="17145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Depot medroxyprogesterone acetate (DMPA) may be used with antiretrovirals without reduced efficacy.</a:t>
            </a:r>
            <a:endParaRPr/>
          </a:p>
          <a:p>
            <a:pPr indent="-171450" lvl="0" marL="17145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Women who are stable on antiretrovirals may be eligible for an IUD.</a:t>
            </a:r>
            <a:endParaRPr/>
          </a:p>
          <a:p>
            <a:pPr indent="-171450" lvl="0" marL="17145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Women who are on antiretroviral medications with oral contraception should be encouraged to use condoms to prevent HIV transmission and compensate for any reduced effectiveness of the oral contraception. </a:t>
            </a:r>
            <a:endParaRPr/>
          </a:p>
          <a:p>
            <a:pPr indent="0" lvl="0" marL="0" rtl="0" algn="l">
              <a:lnSpc>
                <a:spcPct val="100000"/>
              </a:lnSpc>
              <a:spcBef>
                <a:spcPts val="0"/>
              </a:spcBef>
              <a:spcAft>
                <a:spcPts val="0"/>
              </a:spcAft>
              <a:buSzPts val="1400"/>
              <a:buNone/>
            </a:pPr>
            <a:r>
              <a:t/>
            </a:r>
            <a:endParaRPr/>
          </a:p>
        </p:txBody>
      </p:sp>
      <p:sp>
        <p:nvSpPr>
          <p:cNvPr id="787" name="Google Shape;787;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6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4" name="Google Shape;794;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200">
                <a:solidFill>
                  <a:schemeClr val="dk1"/>
                </a:solidFill>
                <a:latin typeface="Calibri"/>
                <a:ea typeface="Calibri"/>
                <a:cs typeface="Calibri"/>
                <a:sym typeface="Calibri"/>
              </a:rPr>
              <a:t>Ask: </a:t>
            </a:r>
            <a:r>
              <a:rPr i="0" lang="en-US" sz="1200">
                <a:solidFill>
                  <a:schemeClr val="dk1"/>
                </a:solidFill>
                <a:latin typeface="Calibri"/>
                <a:ea typeface="Calibri"/>
                <a:cs typeface="Calibri"/>
                <a:sym typeface="Calibri"/>
              </a:rPr>
              <a:t>What does dual-method use mean?</a:t>
            </a:r>
            <a:endParaRPr/>
          </a:p>
          <a:p>
            <a:pPr indent="-171450" lvl="0" marL="17145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Using male or female condoms to prevent STIs/HIV with another contraceptive method to prevent pregnancy, or using condoms to prevent both pregnancy and disease, with EC as a back-up method.</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795" name="Google Shape;795;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p6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2" name="Google Shape;802;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200">
                <a:solidFill>
                  <a:schemeClr val="dk1"/>
                </a:solidFill>
                <a:latin typeface="Calibri"/>
                <a:ea typeface="Calibri"/>
                <a:cs typeface="Calibri"/>
                <a:sym typeface="Calibri"/>
              </a:rPr>
              <a:t>Ask: </a:t>
            </a:r>
            <a:r>
              <a:rPr i="0" lang="en-US" sz="1200">
                <a:solidFill>
                  <a:schemeClr val="dk1"/>
                </a:solidFill>
                <a:latin typeface="Calibri"/>
                <a:ea typeface="Calibri"/>
                <a:cs typeface="Calibri"/>
                <a:sym typeface="Calibri"/>
              </a:rPr>
              <a:t>What are special contraceptive-counseling considerations for this woman?</a:t>
            </a:r>
            <a:endParaRPr/>
          </a:p>
          <a:p>
            <a:pPr indent="0" lvl="0" marL="0" rtl="0" algn="l">
              <a:lnSpc>
                <a:spcPct val="100000"/>
              </a:lnSpc>
              <a:spcBef>
                <a:spcPts val="0"/>
              </a:spcBef>
              <a:spcAft>
                <a:spcPts val="0"/>
              </a:spcAft>
              <a:buSzPts val="1400"/>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n-US" sz="1200">
                <a:solidFill>
                  <a:schemeClr val="dk1"/>
                </a:solidFill>
                <a:latin typeface="Calibri"/>
                <a:ea typeface="Calibri"/>
                <a:cs typeface="Calibri"/>
                <a:sym typeface="Calibri"/>
              </a:rPr>
              <a:t>Responses should include:</a:t>
            </a:r>
            <a:endParaRPr/>
          </a:p>
          <a:p>
            <a:pPr indent="-171450" lvl="0" marL="171450" rtl="0" algn="l">
              <a:lnSpc>
                <a:spcPct val="100000"/>
              </a:lnSpc>
              <a:spcBef>
                <a:spcPts val="0"/>
              </a:spcBef>
              <a:spcAft>
                <a:spcPts val="0"/>
              </a:spcAft>
              <a:buClr>
                <a:schemeClr val="dk1"/>
              </a:buClr>
              <a:buSzPts val="1200"/>
              <a:buFont typeface="Arial"/>
              <a:buChar char="•"/>
            </a:pPr>
            <a:r>
              <a:rPr b="0" i="0" lang="en-US" sz="1200" u="none" strike="noStrike">
                <a:solidFill>
                  <a:schemeClr val="dk1"/>
                </a:solidFill>
                <a:latin typeface="Calibri"/>
                <a:ea typeface="Calibri"/>
                <a:cs typeface="Calibri"/>
                <a:sym typeface="Calibri"/>
              </a:rPr>
              <a:t>Learn what her privacy needs are and identify the barriers she may face in using different contraceptive methods, to help her choose the most appropriate option for her.</a:t>
            </a:r>
            <a:endParaRPr/>
          </a:p>
          <a:p>
            <a:pPr indent="-171450" lvl="0" marL="171450" rtl="0" algn="l">
              <a:lnSpc>
                <a:spcPct val="100000"/>
              </a:lnSpc>
              <a:spcBef>
                <a:spcPts val="0"/>
              </a:spcBef>
              <a:spcAft>
                <a:spcPts val="0"/>
              </a:spcAft>
              <a:buClr>
                <a:schemeClr val="dk1"/>
              </a:buClr>
              <a:buSzPts val="1200"/>
              <a:buFont typeface="Arial"/>
              <a:buChar char="•"/>
            </a:pPr>
            <a:r>
              <a:rPr b="0" i="0" lang="en-US" sz="1200" u="none" strike="noStrike">
                <a:solidFill>
                  <a:schemeClr val="dk1"/>
                </a:solidFill>
                <a:latin typeface="Calibri"/>
                <a:ea typeface="Calibri"/>
                <a:cs typeface="Calibri"/>
                <a:sym typeface="Calibri"/>
              </a:rPr>
              <a:t>Some young women may want to become pregnant immediately and do not require contraception. As with all women, ask what her immediate and longer-term reproductive plan is.</a:t>
            </a:r>
            <a:endParaRPr/>
          </a:p>
          <a:p>
            <a:pPr indent="-171450" lvl="0" marL="171450" rtl="0" algn="l">
              <a:lnSpc>
                <a:spcPct val="100000"/>
              </a:lnSpc>
              <a:spcBef>
                <a:spcPts val="0"/>
              </a:spcBef>
              <a:spcAft>
                <a:spcPts val="0"/>
              </a:spcAft>
              <a:buClr>
                <a:schemeClr val="dk1"/>
              </a:buClr>
              <a:buSzPts val="1200"/>
              <a:buFont typeface="Arial"/>
              <a:buChar char="•"/>
            </a:pPr>
            <a:r>
              <a:rPr b="0" i="0" lang="en-US" sz="1200" u="none" strike="noStrike">
                <a:solidFill>
                  <a:schemeClr val="dk1"/>
                </a:solidFill>
                <a:latin typeface="Calibri"/>
                <a:ea typeface="Calibri"/>
                <a:cs typeface="Calibri"/>
                <a:sym typeface="Calibri"/>
              </a:rPr>
              <a:t>Include basic information on her menstrual cycle, fertility, and how pregnancy occurs and is prevented, if needed.</a:t>
            </a:r>
            <a:endParaRPr/>
          </a:p>
          <a:p>
            <a:pPr indent="-171450" lvl="0" marL="171450" rtl="0" algn="l">
              <a:lnSpc>
                <a:spcPct val="100000"/>
              </a:lnSpc>
              <a:spcBef>
                <a:spcPts val="0"/>
              </a:spcBef>
              <a:spcAft>
                <a:spcPts val="0"/>
              </a:spcAft>
              <a:buClr>
                <a:schemeClr val="dk1"/>
              </a:buClr>
              <a:buSzPts val="1200"/>
              <a:buFont typeface="Arial"/>
              <a:buChar char="•"/>
            </a:pPr>
            <a:r>
              <a:rPr b="0" i="0" lang="en-US" sz="1200" u="none" strike="noStrike">
                <a:solidFill>
                  <a:schemeClr val="dk1"/>
                </a:solidFill>
                <a:latin typeface="Calibri"/>
                <a:ea typeface="Calibri"/>
                <a:cs typeface="Calibri"/>
                <a:sym typeface="Calibri"/>
              </a:rPr>
              <a:t>Fully explain how any contraceptive she is interested in works, including efficacy, potential side effects, and long-term clinical implications of any side effects, to allay fears about contraceptives causing illness or future permanent infertility.</a:t>
            </a:r>
            <a:endParaRPr/>
          </a:p>
          <a:p>
            <a:pPr indent="-171450" lvl="0" marL="171450" rtl="0" algn="l">
              <a:lnSpc>
                <a:spcPct val="100000"/>
              </a:lnSpc>
              <a:spcBef>
                <a:spcPts val="0"/>
              </a:spcBef>
              <a:spcAft>
                <a:spcPts val="0"/>
              </a:spcAft>
              <a:buClr>
                <a:schemeClr val="dk1"/>
              </a:buClr>
              <a:buSzPts val="1200"/>
              <a:buFont typeface="Arial"/>
              <a:buChar char="•"/>
            </a:pPr>
            <a:r>
              <a:rPr b="0" i="0" lang="en-US" sz="1200" u="none" strike="noStrike">
                <a:solidFill>
                  <a:schemeClr val="dk1"/>
                </a:solidFill>
                <a:latin typeface="Calibri"/>
                <a:ea typeface="Calibri"/>
                <a:cs typeface="Calibri"/>
                <a:sym typeface="Calibri"/>
              </a:rPr>
              <a:t>Offer to have her leave the facility with at least one dose of EC, in addition to her contraceptive method of choice.</a:t>
            </a:r>
            <a:endParaRPr/>
          </a:p>
          <a:p>
            <a:pPr indent="-171450" lvl="0" marL="171450" rtl="0" algn="l">
              <a:lnSpc>
                <a:spcPct val="100000"/>
              </a:lnSpc>
              <a:spcBef>
                <a:spcPts val="0"/>
              </a:spcBef>
              <a:spcAft>
                <a:spcPts val="0"/>
              </a:spcAft>
              <a:buClr>
                <a:schemeClr val="dk1"/>
              </a:buClr>
              <a:buSzPts val="1200"/>
              <a:buFont typeface="Arial"/>
              <a:buChar char="•"/>
            </a:pPr>
            <a:r>
              <a:rPr b="0" i="0" lang="en-US" sz="1200" u="none" strike="noStrike">
                <a:solidFill>
                  <a:schemeClr val="dk1"/>
                </a:solidFill>
                <a:latin typeface="Calibri"/>
                <a:ea typeface="Calibri"/>
                <a:cs typeface="Calibri"/>
                <a:sym typeface="Calibri"/>
              </a:rPr>
              <a:t>Clinical eligibility guidelines are the same for young women as for adult women.</a:t>
            </a:r>
            <a:endParaRPr/>
          </a:p>
          <a:p>
            <a:pPr indent="-171450" lvl="0" marL="171450" rtl="0" algn="l">
              <a:lnSpc>
                <a:spcPct val="100000"/>
              </a:lnSpc>
              <a:spcBef>
                <a:spcPts val="0"/>
              </a:spcBef>
              <a:spcAft>
                <a:spcPts val="0"/>
              </a:spcAft>
              <a:buClr>
                <a:schemeClr val="dk1"/>
              </a:buClr>
              <a:buSzPts val="1200"/>
              <a:buFont typeface="Arial"/>
              <a:buChar char="•"/>
            </a:pPr>
            <a:r>
              <a:rPr b="0" i="0" lang="en-US" sz="1200" u="none" strike="noStrike">
                <a:solidFill>
                  <a:schemeClr val="dk1"/>
                </a:solidFill>
                <a:latin typeface="Calibri"/>
                <a:ea typeface="Calibri"/>
                <a:cs typeface="Calibri"/>
                <a:sym typeface="Calibri"/>
              </a:rPr>
              <a:t>Young women are more likely to experience regret after sterilization.</a:t>
            </a:r>
            <a:endParaRPr/>
          </a:p>
          <a:p>
            <a:pPr indent="-171450" lvl="0" marL="171450" rtl="0" algn="l">
              <a:lnSpc>
                <a:spcPct val="100000"/>
              </a:lnSpc>
              <a:spcBef>
                <a:spcPts val="0"/>
              </a:spcBef>
              <a:spcAft>
                <a:spcPts val="0"/>
              </a:spcAft>
              <a:buClr>
                <a:schemeClr val="dk1"/>
              </a:buClr>
              <a:buSzPts val="1200"/>
              <a:buFont typeface="Arial"/>
              <a:buChar char="•"/>
            </a:pPr>
            <a:r>
              <a:rPr b="0" i="0" lang="en-US" sz="1200" u="none" strike="noStrike">
                <a:solidFill>
                  <a:schemeClr val="dk1"/>
                </a:solidFill>
                <a:latin typeface="Calibri"/>
                <a:ea typeface="Calibri"/>
                <a:cs typeface="Calibri"/>
                <a:sym typeface="Calibri"/>
              </a:rPr>
              <a:t>Methods that do not require a daily regimen may be more effective for some young women. LARC – such as IUDs and implants – have been found to be more effective and have higher satisfaction for young women than pills in preventing future pregnancies.</a:t>
            </a:r>
            <a:endParaRPr/>
          </a:p>
          <a:p>
            <a:pPr indent="-171450" lvl="0" marL="171450" rtl="0" algn="l">
              <a:lnSpc>
                <a:spcPct val="100000"/>
              </a:lnSpc>
              <a:spcBef>
                <a:spcPts val="0"/>
              </a:spcBef>
              <a:spcAft>
                <a:spcPts val="0"/>
              </a:spcAft>
              <a:buClr>
                <a:schemeClr val="dk1"/>
              </a:buClr>
              <a:buSzPts val="1200"/>
              <a:buFont typeface="Arial"/>
              <a:buChar char="•"/>
            </a:pPr>
            <a:r>
              <a:rPr b="0" i="0" lang="en-US" sz="1200" u="none" strike="noStrike">
                <a:solidFill>
                  <a:schemeClr val="dk1"/>
                </a:solidFill>
                <a:latin typeface="Calibri"/>
                <a:ea typeface="Calibri"/>
                <a:cs typeface="Calibri"/>
                <a:sym typeface="Calibri"/>
              </a:rPr>
              <a:t>An IUD would have particular benefits for her because it would not be obvious to her family.</a:t>
            </a:r>
            <a:endParaRPr/>
          </a:p>
          <a:p>
            <a:pPr indent="-171450" lvl="0" marL="171450" rtl="0" algn="l">
              <a:lnSpc>
                <a:spcPct val="100000"/>
              </a:lnSpc>
              <a:spcBef>
                <a:spcPts val="0"/>
              </a:spcBef>
              <a:spcAft>
                <a:spcPts val="0"/>
              </a:spcAft>
              <a:buClr>
                <a:schemeClr val="dk1"/>
              </a:buClr>
              <a:buSzPts val="1200"/>
              <a:buFont typeface="Arial"/>
              <a:buChar char="•"/>
            </a:pPr>
            <a:r>
              <a:rPr b="0" i="0" lang="en-US" sz="1200" u="none" strike="noStrike">
                <a:solidFill>
                  <a:schemeClr val="dk1"/>
                </a:solidFill>
                <a:latin typeface="Calibri"/>
                <a:ea typeface="Calibri"/>
                <a:cs typeface="Calibri"/>
                <a:sym typeface="Calibri"/>
              </a:rPr>
              <a:t>For all LARC there are no resupply concerns and there is no chance of improper use on her part.</a:t>
            </a:r>
            <a:endParaRPr/>
          </a:p>
        </p:txBody>
      </p:sp>
      <p:sp>
        <p:nvSpPr>
          <p:cNvPr id="803" name="Google Shape;803;p6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p6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0" name="Google Shape;810;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1" name="Google Shape;811;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p6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7" name="Google Shape;817;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200">
                <a:solidFill>
                  <a:schemeClr val="dk1"/>
                </a:solidFill>
                <a:latin typeface="Calibri"/>
                <a:ea typeface="Calibri"/>
                <a:cs typeface="Calibri"/>
                <a:sym typeface="Calibri"/>
              </a:rPr>
              <a:t>Ask:</a:t>
            </a:r>
            <a:r>
              <a:rPr b="1" i="1" lang="en-US" sz="1200">
                <a:solidFill>
                  <a:schemeClr val="dk1"/>
                </a:solidFill>
                <a:latin typeface="Calibri"/>
                <a:ea typeface="Calibri"/>
                <a:cs typeface="Calibri"/>
                <a:sym typeface="Calibri"/>
              </a:rPr>
              <a:t> </a:t>
            </a:r>
            <a:r>
              <a:rPr i="0" lang="en-US" sz="1200">
                <a:solidFill>
                  <a:schemeClr val="dk1"/>
                </a:solidFill>
                <a:latin typeface="Calibri"/>
                <a:ea typeface="Calibri"/>
                <a:cs typeface="Calibri"/>
                <a:sym typeface="Calibri"/>
              </a:rPr>
              <a:t>What do you think voluntary, informed consent means?</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Responses should include:</a:t>
            </a:r>
            <a:endParaRPr/>
          </a:p>
          <a:p>
            <a:pPr indent="-171450" lvl="0" marL="17145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Full information on options.</a:t>
            </a:r>
            <a:endParaRPr/>
          </a:p>
          <a:p>
            <a:pPr indent="-171450" lvl="0" marL="17145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Benefits, risks, and alternatives to the procedures discussed.</a:t>
            </a:r>
            <a:endParaRPr/>
          </a:p>
          <a:p>
            <a:pPr indent="-171450" lvl="0" marL="17145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Free decision making without pressure or coercion.</a:t>
            </a:r>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lang="en-US" sz="1200">
                <a:solidFill>
                  <a:schemeClr val="dk1"/>
                </a:solidFill>
                <a:latin typeface="Calibri"/>
                <a:ea typeface="Calibri"/>
                <a:cs typeface="Calibri"/>
                <a:sym typeface="Calibri"/>
              </a:rPr>
              <a:t>Explain:</a:t>
            </a:r>
            <a:r>
              <a:rPr lang="en-US" sz="1200">
                <a:solidFill>
                  <a:schemeClr val="dk1"/>
                </a:solidFill>
                <a:latin typeface="Calibri"/>
                <a:ea typeface="Calibri"/>
                <a:cs typeface="Calibri"/>
                <a:sym typeface="Calibri"/>
              </a:rPr>
              <a:t> Voluntary, informed consent should be confirmed before beginning care or administering any medications. Each woman should be given as much time as needed to make her decisions.</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lang="en-US" sz="1200">
                <a:solidFill>
                  <a:schemeClr val="dk1"/>
                </a:solidFill>
                <a:latin typeface="Calibri"/>
                <a:ea typeface="Calibri"/>
                <a:cs typeface="Calibri"/>
                <a:sym typeface="Calibri"/>
              </a:rPr>
              <a:t>Ask: </a:t>
            </a:r>
            <a:r>
              <a:rPr i="0" lang="en-US" sz="1200">
                <a:solidFill>
                  <a:schemeClr val="dk1"/>
                </a:solidFill>
                <a:latin typeface="Calibri"/>
                <a:ea typeface="Calibri"/>
                <a:cs typeface="Calibri"/>
                <a:sym typeface="Calibri"/>
              </a:rPr>
              <a:t>What circumstances might limit a woman’s ability to give true voluntary, informed consent?</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Responses should include:</a:t>
            </a:r>
            <a:endParaRPr/>
          </a:p>
          <a:p>
            <a:pPr indent="-171450" lvl="0" marL="17145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She is under pressure from her partner or family members.</a:t>
            </a:r>
            <a:endParaRPr/>
          </a:p>
          <a:p>
            <a:pPr indent="-171450" lvl="0" marL="17145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She has difficulty communicating due to language or disability.</a:t>
            </a:r>
            <a:endParaRPr/>
          </a:p>
          <a:p>
            <a:pPr indent="-171450" lvl="0" marL="17145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She has experienced a traumatic event.</a:t>
            </a:r>
            <a:endParaRPr/>
          </a:p>
          <a:p>
            <a:pPr indent="-171450" lvl="0" marL="17145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She is in need of emergency care.</a:t>
            </a:r>
            <a:endParaRPr/>
          </a:p>
          <a:p>
            <a:pPr indent="0" lvl="0" marL="0" rtl="0" algn="l">
              <a:lnSpc>
                <a:spcPct val="100000"/>
              </a:lnSpc>
              <a:spcBef>
                <a:spcPts val="0"/>
              </a:spcBef>
              <a:spcAft>
                <a:spcPts val="0"/>
              </a:spcAft>
              <a:buSzPts val="1400"/>
              <a:buNone/>
            </a:pPr>
            <a:r>
              <a:t/>
            </a:r>
            <a:endParaRPr/>
          </a:p>
        </p:txBody>
      </p:sp>
      <p:sp>
        <p:nvSpPr>
          <p:cNvPr id="818" name="Google Shape;818;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p6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5" name="Google Shape;825;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sz="1200">
                <a:solidFill>
                  <a:schemeClr val="dk1"/>
                </a:solidFill>
                <a:latin typeface="Calibri"/>
                <a:ea typeface="Calibri"/>
                <a:cs typeface="Calibri"/>
                <a:sym typeface="Calibri"/>
              </a:rPr>
              <a:t>Explain: </a:t>
            </a:r>
            <a:r>
              <a:rPr lang="en-US" sz="1200">
                <a:solidFill>
                  <a:schemeClr val="dk1"/>
                </a:solidFill>
                <a:latin typeface="Calibri"/>
                <a:ea typeface="Calibri"/>
                <a:cs typeface="Calibri"/>
                <a:sym typeface="Calibri"/>
              </a:rPr>
              <a:t>Pain medication should not be delayed once consent has been obtained. Emphasize that treatment is never contingent on a woman’s acceptance of contraception.</a:t>
            </a:r>
            <a:endParaRPr/>
          </a:p>
          <a:p>
            <a:pPr indent="0" lvl="0" marL="0" rtl="0" algn="l">
              <a:lnSpc>
                <a:spcPct val="100000"/>
              </a:lnSpc>
              <a:spcBef>
                <a:spcPts val="0"/>
              </a:spcBef>
              <a:spcAft>
                <a:spcPts val="0"/>
              </a:spcAft>
              <a:buSzPts val="1400"/>
              <a:buNone/>
            </a:pPr>
            <a:r>
              <a:t/>
            </a:r>
            <a:endParaRPr/>
          </a:p>
        </p:txBody>
      </p:sp>
      <p:sp>
        <p:nvSpPr>
          <p:cNvPr id="826" name="Google Shape;826;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4" name="Google Shape;344;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p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3" name="Google Shape;833;p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834" name="Google Shape;834;p7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p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1" name="Google Shape;841;p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p7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8" name="Google Shape;848;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800">
                <a:latin typeface="Calibri"/>
                <a:ea typeface="Calibri"/>
                <a:cs typeface="Calibri"/>
                <a:sym typeface="Calibri"/>
              </a:rPr>
              <a:t>Explain: </a:t>
            </a:r>
            <a:r>
              <a:rPr lang="en-US" sz="1800">
                <a:latin typeface="Calibri"/>
                <a:ea typeface="Calibri"/>
                <a:cs typeface="Calibri"/>
                <a:sym typeface="Calibri"/>
              </a:rPr>
              <a:t>The goal of the clinical assessment is to diagnose the woman’s condition, to determine her treatment needs/options, including her eligibility to use mifepristone and/or misoprostol, and to ensure that the woman’s condition is appropriate for care at the current facility. This may mean ensuring the service she is seeking is available at the current facility. It can also mean, particularly in the case of postabortion care, conducting a rapid initial assessment to identify and stabilize any life-threatening complications, and transfer to a higher level of care when necessary. </a:t>
            </a:r>
            <a:endParaRPr b="0" i="1"/>
          </a:p>
        </p:txBody>
      </p:sp>
      <p:sp>
        <p:nvSpPr>
          <p:cNvPr id="849" name="Google Shape;849;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6" name="Google Shape;856;p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p7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3" name="Google Shape;863;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4" name="Google Shape;864;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p7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1" name="Google Shape;871;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Say: </a:t>
            </a:r>
            <a:r>
              <a:rPr lang="en-US" sz="1800">
                <a:latin typeface="Calibri"/>
                <a:ea typeface="Calibri"/>
                <a:cs typeface="Calibri"/>
                <a:sym typeface="Calibri"/>
              </a:rPr>
              <a:t>The bimanual examination is used to confirm an intrauterine pregnancy, to determine if the uterine size is consistent with the expected pregnancy duration, and thus confirm gestational age, and to determine if there are any signs of infection, injury, or other problem.</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US"/>
              <a:t>Ask: </a:t>
            </a:r>
            <a:r>
              <a:rPr lang="en-US" sz="1800">
                <a:latin typeface="Calibri"/>
                <a:ea typeface="Calibri"/>
                <a:cs typeface="Calibri"/>
                <a:sym typeface="Calibri"/>
              </a:rPr>
              <a:t>What are some reasons that the uterine size may be smaller than expected based on the woman’s LMP?</a:t>
            </a:r>
            <a:endParaRPr/>
          </a:p>
          <a:p>
            <a:pPr indent="0" lvl="0" marL="0" rtl="0" algn="l">
              <a:lnSpc>
                <a:spcPct val="100000"/>
              </a:lnSpc>
              <a:spcBef>
                <a:spcPts val="0"/>
              </a:spcBef>
              <a:spcAft>
                <a:spcPts val="0"/>
              </a:spcAft>
              <a:buSzPts val="1400"/>
              <a:buNone/>
            </a:pPr>
            <a:r>
              <a:rPr lang="en-US" sz="1800">
                <a:latin typeface="Calibri"/>
                <a:ea typeface="Calibri"/>
                <a:cs typeface="Calibri"/>
                <a:sym typeface="Calibri"/>
              </a:rPr>
              <a:t>Responses should include:</a:t>
            </a:r>
            <a:endParaRPr/>
          </a:p>
          <a:p>
            <a:pPr indent="-285750" lvl="0" marL="285750" marR="0" rtl="0" algn="l">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The woman is not pregnant</a:t>
            </a:r>
            <a:endParaRPr/>
          </a:p>
          <a:p>
            <a:pPr indent="-285750" lvl="0" marL="285750" marR="0" rtl="0" algn="l">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Inaccurate menstrual dating/LMP</a:t>
            </a:r>
            <a:endParaRPr/>
          </a:p>
          <a:p>
            <a:pPr indent="-285750" lvl="0" marL="285750" marR="0" rtl="0" algn="l">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Ectopic pregnancy</a:t>
            </a:r>
            <a:endParaRPr/>
          </a:p>
          <a:p>
            <a:pPr indent="-285750" lvl="0" marL="285750" marR="0" rtl="0" algn="l">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Incomplete or missed abortion</a:t>
            </a:r>
            <a:endParaRPr/>
          </a:p>
          <a:p>
            <a:pPr indent="0" lvl="0" marL="0" rtl="0" algn="l">
              <a:lnSpc>
                <a:spcPct val="100000"/>
              </a:lnSpc>
              <a:spcBef>
                <a:spcPts val="0"/>
              </a:spcBef>
              <a:spcAft>
                <a:spcPts val="0"/>
              </a:spcAft>
              <a:buClr>
                <a:schemeClr val="dk1"/>
              </a:buClr>
              <a:buSzPts val="1200"/>
              <a:buFont typeface="Arial"/>
              <a:buNone/>
            </a:pPr>
            <a:r>
              <a:t/>
            </a:r>
            <a:endParaRPr b="0" i="0"/>
          </a:p>
          <a:p>
            <a:pPr indent="0" lvl="0" marL="0" rtl="0" algn="l">
              <a:lnSpc>
                <a:spcPct val="100000"/>
              </a:lnSpc>
              <a:spcBef>
                <a:spcPts val="0"/>
              </a:spcBef>
              <a:spcAft>
                <a:spcPts val="0"/>
              </a:spcAft>
              <a:buClr>
                <a:schemeClr val="dk1"/>
              </a:buClr>
              <a:buSzPts val="1200"/>
              <a:buFont typeface="Arial"/>
              <a:buNone/>
            </a:pPr>
            <a:r>
              <a:rPr b="1" i="0" lang="en-US"/>
              <a:t>Ask: </a:t>
            </a:r>
            <a:endParaRPr/>
          </a:p>
          <a:p>
            <a:pPr indent="0" lvl="0" marL="0" rtl="0" algn="l">
              <a:lnSpc>
                <a:spcPct val="100000"/>
              </a:lnSpc>
              <a:spcBef>
                <a:spcPts val="0"/>
              </a:spcBef>
              <a:spcAft>
                <a:spcPts val="0"/>
              </a:spcAft>
              <a:buClr>
                <a:schemeClr val="dk1"/>
              </a:buClr>
              <a:buSzPts val="1800"/>
              <a:buFont typeface="Arial"/>
              <a:buNone/>
            </a:pPr>
            <a:r>
              <a:rPr lang="en-US" sz="1800">
                <a:latin typeface="Calibri"/>
                <a:ea typeface="Calibri"/>
                <a:cs typeface="Calibri"/>
                <a:sym typeface="Calibri"/>
              </a:rPr>
              <a:t>What are some reasons that the uterine size may be larger than expected based on the woman’s LMP?</a:t>
            </a:r>
            <a:endParaRPr/>
          </a:p>
          <a:p>
            <a:pPr indent="0" lvl="0" marL="0" rtl="0" algn="l">
              <a:lnSpc>
                <a:spcPct val="100000"/>
              </a:lnSpc>
              <a:spcBef>
                <a:spcPts val="0"/>
              </a:spcBef>
              <a:spcAft>
                <a:spcPts val="0"/>
              </a:spcAft>
              <a:buClr>
                <a:schemeClr val="dk1"/>
              </a:buClr>
              <a:buSzPts val="1800"/>
              <a:buFont typeface="Arial"/>
              <a:buNone/>
            </a:pPr>
            <a:r>
              <a:rPr lang="en-US" sz="1800">
                <a:latin typeface="Calibri"/>
                <a:ea typeface="Calibri"/>
                <a:cs typeface="Calibri"/>
                <a:sym typeface="Calibri"/>
              </a:rPr>
              <a:t>Responses should include:</a:t>
            </a:r>
            <a:endParaRPr/>
          </a:p>
          <a:p>
            <a:pPr indent="-285750" lvl="0" marL="285750" rtl="0" algn="l">
              <a:lnSpc>
                <a:spcPct val="100000"/>
              </a:lnSpc>
              <a:spcBef>
                <a:spcPts val="0"/>
              </a:spcBef>
              <a:spcAft>
                <a:spcPts val="0"/>
              </a:spcAft>
              <a:buClr>
                <a:schemeClr val="dk1"/>
              </a:buClr>
              <a:buSzPts val="1800"/>
              <a:buFont typeface="Arial"/>
              <a:buChar char="•"/>
            </a:pPr>
            <a:r>
              <a:rPr lang="en-US" sz="1800">
                <a:latin typeface="Calibri"/>
                <a:ea typeface="Calibri"/>
                <a:cs typeface="Calibri"/>
                <a:sym typeface="Calibri"/>
              </a:rPr>
              <a:t>Inaccurate menstrual dating/LMP</a:t>
            </a:r>
            <a:endParaRPr/>
          </a:p>
          <a:p>
            <a:pPr indent="-285750" lvl="0" marL="285750" rtl="0" algn="l">
              <a:lnSpc>
                <a:spcPct val="100000"/>
              </a:lnSpc>
              <a:spcBef>
                <a:spcPts val="0"/>
              </a:spcBef>
              <a:spcAft>
                <a:spcPts val="0"/>
              </a:spcAft>
              <a:buClr>
                <a:schemeClr val="dk1"/>
              </a:buClr>
              <a:buSzPts val="1800"/>
              <a:buFont typeface="Arial"/>
              <a:buChar char="•"/>
            </a:pPr>
            <a:r>
              <a:rPr lang="en-US" sz="1800">
                <a:latin typeface="Calibri"/>
                <a:ea typeface="Calibri"/>
                <a:cs typeface="Calibri"/>
                <a:sym typeface="Calibri"/>
              </a:rPr>
              <a:t>Multiple pregnancies</a:t>
            </a:r>
            <a:endParaRPr/>
          </a:p>
          <a:p>
            <a:pPr indent="-285750" lvl="0" marL="285750" rtl="0" algn="l">
              <a:lnSpc>
                <a:spcPct val="100000"/>
              </a:lnSpc>
              <a:spcBef>
                <a:spcPts val="0"/>
              </a:spcBef>
              <a:spcAft>
                <a:spcPts val="0"/>
              </a:spcAft>
              <a:buClr>
                <a:schemeClr val="dk1"/>
              </a:buClr>
              <a:buSzPts val="1800"/>
              <a:buFont typeface="Arial"/>
              <a:buChar char="•"/>
            </a:pPr>
            <a:r>
              <a:rPr lang="en-US" sz="1800">
                <a:latin typeface="Calibri"/>
                <a:ea typeface="Calibri"/>
                <a:cs typeface="Calibri"/>
                <a:sym typeface="Calibri"/>
              </a:rPr>
              <a:t>Uterine anomalies or fibroids</a:t>
            </a:r>
            <a:endParaRPr/>
          </a:p>
          <a:p>
            <a:pPr indent="-285750" lvl="0" marL="285750" rtl="0" algn="l">
              <a:lnSpc>
                <a:spcPct val="100000"/>
              </a:lnSpc>
              <a:spcBef>
                <a:spcPts val="0"/>
              </a:spcBef>
              <a:spcAft>
                <a:spcPts val="0"/>
              </a:spcAft>
              <a:buClr>
                <a:schemeClr val="dk1"/>
              </a:buClr>
              <a:buSzPts val="1800"/>
              <a:buFont typeface="Arial"/>
              <a:buChar char="•"/>
            </a:pPr>
            <a:r>
              <a:rPr lang="en-US" sz="1800">
                <a:latin typeface="Calibri"/>
                <a:ea typeface="Calibri"/>
                <a:cs typeface="Calibri"/>
                <a:sym typeface="Calibri"/>
              </a:rPr>
              <a:t>Molar pregnancy</a:t>
            </a:r>
            <a:endParaRPr/>
          </a:p>
          <a:p>
            <a:pPr indent="-95250" lvl="0" marL="171450" rtl="0" algn="l">
              <a:lnSpc>
                <a:spcPct val="100000"/>
              </a:lnSpc>
              <a:spcBef>
                <a:spcPts val="0"/>
              </a:spcBef>
              <a:spcAft>
                <a:spcPts val="0"/>
              </a:spcAft>
              <a:buClr>
                <a:schemeClr val="dk1"/>
              </a:buClr>
              <a:buSzPts val="1200"/>
              <a:buFont typeface="Arial"/>
              <a:buNone/>
            </a:pPr>
            <a:r>
              <a:t/>
            </a:r>
            <a:endParaRPr b="0" i="1"/>
          </a:p>
          <a:p>
            <a:pPr indent="0" lvl="0" marL="0" rtl="0" algn="l">
              <a:lnSpc>
                <a:spcPct val="100000"/>
              </a:lnSpc>
              <a:spcBef>
                <a:spcPts val="0"/>
              </a:spcBef>
              <a:spcAft>
                <a:spcPts val="0"/>
              </a:spcAft>
              <a:buClr>
                <a:schemeClr val="dk1"/>
              </a:buClr>
              <a:buSzPts val="1200"/>
              <a:buFont typeface="Arial"/>
              <a:buNone/>
            </a:pPr>
            <a:r>
              <a:rPr b="1" i="0" lang="en-US"/>
              <a:t>Emphasize: </a:t>
            </a:r>
            <a:r>
              <a:rPr b="0" i="0" lang="en-US"/>
              <a:t>It is important to have an accurate assessment of the uterine size, both for medical abortion and for postabortion care. If there is uncertainty about uterine size, another provider should check, or an ultrasound should be used.</a:t>
            </a:r>
            <a:endParaRPr b="1" i="0"/>
          </a:p>
          <a:p>
            <a:pPr indent="0" lvl="0" marL="0" rtl="0" algn="l">
              <a:lnSpc>
                <a:spcPct val="100000"/>
              </a:lnSpc>
              <a:spcBef>
                <a:spcPts val="0"/>
              </a:spcBef>
              <a:spcAft>
                <a:spcPts val="0"/>
              </a:spcAft>
              <a:buSzPts val="1400"/>
              <a:buNone/>
            </a:pPr>
            <a:r>
              <a:t/>
            </a:r>
            <a:endParaRPr b="0" i="1"/>
          </a:p>
          <a:p>
            <a:pPr indent="0" lvl="0" marL="0" rtl="0" algn="l">
              <a:lnSpc>
                <a:spcPct val="100000"/>
              </a:lnSpc>
              <a:spcBef>
                <a:spcPts val="0"/>
              </a:spcBef>
              <a:spcAft>
                <a:spcPts val="0"/>
              </a:spcAft>
              <a:buSzPts val="1400"/>
              <a:buNone/>
            </a:pPr>
            <a:r>
              <a:t/>
            </a:r>
            <a:endParaRPr b="0" i="1"/>
          </a:p>
          <a:p>
            <a:pPr indent="0" lvl="0" marL="0" rtl="0" algn="l">
              <a:lnSpc>
                <a:spcPct val="100000"/>
              </a:lnSpc>
              <a:spcBef>
                <a:spcPts val="0"/>
              </a:spcBef>
              <a:spcAft>
                <a:spcPts val="0"/>
              </a:spcAft>
              <a:buSzPts val="1400"/>
              <a:buNone/>
            </a:pPr>
            <a:r>
              <a:t/>
            </a:r>
            <a:endParaRPr b="0" i="1"/>
          </a:p>
          <a:p>
            <a:pPr indent="0" lvl="0" marL="0" rtl="0" algn="l">
              <a:lnSpc>
                <a:spcPct val="100000"/>
              </a:lnSpc>
              <a:spcBef>
                <a:spcPts val="0"/>
              </a:spcBef>
              <a:spcAft>
                <a:spcPts val="0"/>
              </a:spcAft>
              <a:buSzPts val="1400"/>
              <a:buNone/>
            </a:pPr>
            <a:r>
              <a:t/>
            </a:r>
            <a:endParaRPr b="0" i="1"/>
          </a:p>
        </p:txBody>
      </p:sp>
      <p:sp>
        <p:nvSpPr>
          <p:cNvPr id="872" name="Google Shape;872;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p7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0" name="Google Shape;880;p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1" name="Google Shape;881;p7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p7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9" name="Google Shape;889;p7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Ask: </a:t>
            </a:r>
            <a:r>
              <a:rPr b="0" i="0" lang="en-US"/>
              <a:t>What situations or conditions might make it difficult to assess the uterus with bimanual exam?</a:t>
            </a:r>
            <a:endParaRPr b="0" i="1"/>
          </a:p>
          <a:p>
            <a:pPr indent="0" lvl="0" marL="0" rtl="0" algn="l">
              <a:lnSpc>
                <a:spcPct val="100000"/>
              </a:lnSpc>
              <a:spcBef>
                <a:spcPts val="0"/>
              </a:spcBef>
              <a:spcAft>
                <a:spcPts val="0"/>
              </a:spcAft>
              <a:buSzPts val="1400"/>
              <a:buNone/>
            </a:pPr>
            <a:r>
              <a:rPr b="0" i="0" lang="en-US"/>
              <a:t>Responses should include:</a:t>
            </a:r>
            <a:endParaRPr/>
          </a:p>
          <a:p>
            <a:pPr indent="-171450" lvl="0" marL="171450" rtl="0" algn="l">
              <a:lnSpc>
                <a:spcPct val="100000"/>
              </a:lnSpc>
              <a:spcBef>
                <a:spcPts val="0"/>
              </a:spcBef>
              <a:spcAft>
                <a:spcPts val="0"/>
              </a:spcAft>
              <a:buClr>
                <a:schemeClr val="dk1"/>
              </a:buClr>
              <a:buSzPts val="1200"/>
              <a:buFont typeface="Arial"/>
              <a:buChar char="•"/>
            </a:pPr>
            <a:r>
              <a:rPr b="0" i="0" lang="en-US"/>
              <a:t>Uterine fibroids</a:t>
            </a:r>
            <a:endParaRPr/>
          </a:p>
          <a:p>
            <a:pPr indent="-171450" lvl="0" marL="171450" rtl="0" algn="l">
              <a:lnSpc>
                <a:spcPct val="100000"/>
              </a:lnSpc>
              <a:spcBef>
                <a:spcPts val="0"/>
              </a:spcBef>
              <a:spcAft>
                <a:spcPts val="0"/>
              </a:spcAft>
              <a:buClr>
                <a:schemeClr val="dk1"/>
              </a:buClr>
              <a:buSzPts val="1200"/>
              <a:buFont typeface="Arial"/>
              <a:buChar char="•"/>
            </a:pPr>
            <a:r>
              <a:rPr b="0" i="0" lang="en-US"/>
              <a:t>Retroverted position</a:t>
            </a:r>
            <a:endParaRPr/>
          </a:p>
          <a:p>
            <a:pPr indent="-171450" lvl="0" marL="171450" rtl="0" algn="l">
              <a:lnSpc>
                <a:spcPct val="100000"/>
              </a:lnSpc>
              <a:spcBef>
                <a:spcPts val="0"/>
              </a:spcBef>
              <a:spcAft>
                <a:spcPts val="0"/>
              </a:spcAft>
              <a:buClr>
                <a:schemeClr val="dk1"/>
              </a:buClr>
              <a:buSzPts val="1200"/>
              <a:buFont typeface="Arial"/>
              <a:buChar char="•"/>
            </a:pPr>
            <a:r>
              <a:rPr b="0" i="0" lang="en-US"/>
              <a:t>Full bladder</a:t>
            </a:r>
            <a:endParaRPr/>
          </a:p>
          <a:p>
            <a:pPr indent="-171450" lvl="0" marL="171450" rtl="0" algn="l">
              <a:lnSpc>
                <a:spcPct val="100000"/>
              </a:lnSpc>
              <a:spcBef>
                <a:spcPts val="0"/>
              </a:spcBef>
              <a:spcAft>
                <a:spcPts val="0"/>
              </a:spcAft>
              <a:buClr>
                <a:schemeClr val="dk1"/>
              </a:buClr>
              <a:buSzPts val="1200"/>
              <a:buFont typeface="Arial"/>
              <a:buChar char="•"/>
            </a:pPr>
            <a:r>
              <a:rPr b="0" i="0" lang="en-US"/>
              <a:t>Obesity</a:t>
            </a:r>
            <a:endParaRPr/>
          </a:p>
          <a:p>
            <a:pPr indent="-171450" lvl="0" marL="171450" rtl="0" algn="l">
              <a:lnSpc>
                <a:spcPct val="100000"/>
              </a:lnSpc>
              <a:spcBef>
                <a:spcPts val="0"/>
              </a:spcBef>
              <a:spcAft>
                <a:spcPts val="0"/>
              </a:spcAft>
              <a:buClr>
                <a:schemeClr val="dk1"/>
              </a:buClr>
              <a:buSzPts val="1200"/>
              <a:buFont typeface="Arial"/>
              <a:buChar char="•"/>
            </a:pPr>
            <a:r>
              <a:rPr b="0" i="0" lang="en-US"/>
              <a:t>Tense abdominal muscles</a:t>
            </a:r>
            <a:endParaRPr/>
          </a:p>
          <a:p>
            <a:pPr indent="0" lvl="0" marL="0" rtl="0" algn="l">
              <a:lnSpc>
                <a:spcPct val="100000"/>
              </a:lnSpc>
              <a:spcBef>
                <a:spcPts val="0"/>
              </a:spcBef>
              <a:spcAft>
                <a:spcPts val="0"/>
              </a:spcAft>
              <a:buClr>
                <a:schemeClr val="dk1"/>
              </a:buClr>
              <a:buSzPts val="1200"/>
              <a:buFont typeface="Arial"/>
              <a:buNone/>
            </a:pPr>
            <a:r>
              <a:t/>
            </a:r>
            <a:endParaRPr b="0" i="0"/>
          </a:p>
        </p:txBody>
      </p:sp>
      <p:sp>
        <p:nvSpPr>
          <p:cNvPr id="890" name="Google Shape;890;p7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p7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7" name="Google Shape;897;p7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i="0"/>
          </a:p>
        </p:txBody>
      </p:sp>
      <p:sp>
        <p:nvSpPr>
          <p:cNvPr id="898" name="Google Shape;898;p7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p7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5" name="Google Shape;905;p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a:p>
        </p:txBody>
      </p:sp>
      <p:sp>
        <p:nvSpPr>
          <p:cNvPr id="906" name="Google Shape;906;p7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1" name="Google Shape;35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200" u="none" strike="noStrike">
                <a:solidFill>
                  <a:schemeClr val="dk1"/>
                </a:solidFill>
                <a:latin typeface="Calibri"/>
                <a:ea typeface="Calibri"/>
                <a:cs typeface="Calibri"/>
                <a:sym typeface="Calibri"/>
              </a:rPr>
              <a:t>Write</a:t>
            </a:r>
            <a:r>
              <a:rPr b="0" i="0" lang="en-US" sz="1200" u="none" strike="noStrike">
                <a:solidFill>
                  <a:schemeClr val="dk1"/>
                </a:solidFill>
                <a:latin typeface="Calibri"/>
                <a:ea typeface="Calibri"/>
                <a:cs typeface="Calibri"/>
                <a:sym typeface="Calibri"/>
              </a:rPr>
              <a:t> the following numbers on a blank sheet of flip chart paper:</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5</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25,100,000</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8%</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99%</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55,700,000</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193,000</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i="0" lang="en-US" sz="1200" u="none" strike="noStrike">
                <a:solidFill>
                  <a:schemeClr val="dk1"/>
                </a:solidFill>
                <a:latin typeface="Calibri"/>
                <a:ea typeface="Calibri"/>
                <a:cs typeface="Calibri"/>
                <a:sym typeface="Calibri"/>
              </a:rPr>
              <a:t>Lead </a:t>
            </a:r>
            <a:r>
              <a:rPr b="0" i="0" lang="en-US" sz="1200" u="none" strike="noStrike">
                <a:solidFill>
                  <a:schemeClr val="dk1"/>
                </a:solidFill>
                <a:latin typeface="Calibri"/>
                <a:ea typeface="Calibri"/>
                <a:cs typeface="Calibri"/>
                <a:sym typeface="Calibri"/>
              </a:rPr>
              <a:t>a discussion. </a:t>
            </a:r>
            <a:r>
              <a:rPr b="1" i="0" lang="en-US" sz="1200" u="none" strike="noStrike">
                <a:solidFill>
                  <a:schemeClr val="dk1"/>
                </a:solidFill>
                <a:latin typeface="Calibri"/>
                <a:ea typeface="Calibri"/>
                <a:cs typeface="Calibri"/>
                <a:sym typeface="Calibri"/>
              </a:rPr>
              <a:t>Ask </a:t>
            </a:r>
            <a:r>
              <a:rPr b="0" i="0" lang="en-US" sz="1200" u="none" strike="noStrike">
                <a:solidFill>
                  <a:schemeClr val="dk1"/>
                </a:solidFill>
                <a:latin typeface="Calibri"/>
                <a:ea typeface="Calibri"/>
                <a:cs typeface="Calibri"/>
                <a:sym typeface="Calibri"/>
              </a:rPr>
              <a:t>participants the following questions:</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228600" lvl="0" marL="228600" rtl="0" algn="l">
              <a:lnSpc>
                <a:spcPct val="100000"/>
              </a:lnSpc>
              <a:spcBef>
                <a:spcPts val="0"/>
              </a:spcBef>
              <a:spcAft>
                <a:spcPts val="0"/>
              </a:spcAft>
              <a:buClr>
                <a:schemeClr val="dk1"/>
              </a:buClr>
              <a:buSzPts val="1200"/>
              <a:buFont typeface="Calibri"/>
              <a:buAutoNum type="arabicPeriod"/>
            </a:pPr>
            <a:r>
              <a:rPr b="0" i="0" lang="en-US" sz="1200" u="none" strike="noStrike">
                <a:solidFill>
                  <a:schemeClr val="dk1"/>
                </a:solidFill>
                <a:latin typeface="Calibri"/>
                <a:ea typeface="Calibri"/>
                <a:cs typeface="Calibri"/>
                <a:sym typeface="Calibri"/>
              </a:rPr>
              <a:t>How many pregnancies across the world end in abortion (induced, spontaneous, safe, unsafe, etc.)?</a:t>
            </a:r>
            <a:endParaRPr/>
          </a:p>
          <a:p>
            <a:pPr indent="-171450" lvl="1" marL="628650" rtl="0" algn="l">
              <a:lnSpc>
                <a:spcPct val="100000"/>
              </a:lnSpc>
              <a:spcBef>
                <a:spcPts val="0"/>
              </a:spcBef>
              <a:spcAft>
                <a:spcPts val="0"/>
              </a:spcAft>
              <a:buClr>
                <a:schemeClr val="dk1"/>
              </a:buClr>
              <a:buSzPts val="1200"/>
              <a:buFont typeface="Arial"/>
              <a:buChar char="•"/>
            </a:pPr>
            <a:r>
              <a:rPr b="1" i="0" lang="en-US" sz="1200" u="none" strike="noStrike">
                <a:solidFill>
                  <a:schemeClr val="dk1"/>
                </a:solidFill>
                <a:latin typeface="Calibri"/>
                <a:ea typeface="Calibri"/>
                <a:cs typeface="Calibri"/>
                <a:sym typeface="Calibri"/>
              </a:rPr>
              <a:t>Circle</a:t>
            </a:r>
            <a:r>
              <a:rPr b="0" i="0" lang="en-US" sz="1200" u="none" strike="noStrike">
                <a:solidFill>
                  <a:schemeClr val="dk1"/>
                </a:solidFill>
                <a:latin typeface="Calibri"/>
                <a:ea typeface="Calibri"/>
                <a:cs typeface="Calibri"/>
                <a:sym typeface="Calibri"/>
              </a:rPr>
              <a:t> 55,700,000 on the flip chart. The World Health Organization (WHO) estimates that 55 million abortions have occurred every year from 2010 to 2014.</a:t>
            </a:r>
            <a:endParaRPr/>
          </a:p>
          <a:p>
            <a:pPr indent="0" lvl="0" marL="0" rtl="0" algn="l">
              <a:lnSpc>
                <a:spcPct val="100000"/>
              </a:lnSpc>
              <a:spcBef>
                <a:spcPts val="0"/>
              </a:spcBef>
              <a:spcAft>
                <a:spcPts val="0"/>
              </a:spcAft>
              <a:buClr>
                <a:schemeClr val="dk1"/>
              </a:buClr>
              <a:buSzPts val="1200"/>
              <a:buFont typeface="Calibri"/>
              <a:buNone/>
            </a:pPr>
            <a:r>
              <a:t/>
            </a:r>
            <a:endParaRPr b="0" i="0" sz="1200" u="none" strike="noStrike">
              <a:solidFill>
                <a:schemeClr val="dk1"/>
              </a:solidFill>
              <a:latin typeface="Calibri"/>
              <a:ea typeface="Calibri"/>
              <a:cs typeface="Calibri"/>
              <a:sym typeface="Calibri"/>
            </a:endParaRPr>
          </a:p>
          <a:p>
            <a:pPr indent="-228600" lvl="0" marL="228600" rtl="0" algn="l">
              <a:lnSpc>
                <a:spcPct val="100000"/>
              </a:lnSpc>
              <a:spcBef>
                <a:spcPts val="0"/>
              </a:spcBef>
              <a:spcAft>
                <a:spcPts val="0"/>
              </a:spcAft>
              <a:buClr>
                <a:schemeClr val="dk1"/>
              </a:buClr>
              <a:buSzPts val="1200"/>
              <a:buFont typeface="Calibri"/>
              <a:buAutoNum type="arabicPeriod"/>
            </a:pPr>
            <a:r>
              <a:rPr b="0" i="0" lang="en-US" sz="1200" u="none" strike="noStrike">
                <a:solidFill>
                  <a:schemeClr val="dk1"/>
                </a:solidFill>
                <a:latin typeface="Calibri"/>
                <a:ea typeface="Calibri"/>
                <a:cs typeface="Calibri"/>
                <a:sym typeface="Calibri"/>
              </a:rPr>
              <a:t>How many abortions are performed each year that are considered unsafe by the World Health Organization definition?</a:t>
            </a:r>
            <a:endParaRPr/>
          </a:p>
          <a:p>
            <a:pPr indent="-171450" lvl="1" marL="628650" rtl="0" algn="l">
              <a:lnSpc>
                <a:spcPct val="100000"/>
              </a:lnSpc>
              <a:spcBef>
                <a:spcPts val="0"/>
              </a:spcBef>
              <a:spcAft>
                <a:spcPts val="0"/>
              </a:spcAft>
              <a:buClr>
                <a:schemeClr val="dk1"/>
              </a:buClr>
              <a:buSzPts val="1200"/>
              <a:buFont typeface="Arial"/>
              <a:buChar char="•"/>
            </a:pPr>
            <a:r>
              <a:rPr b="1" i="0" lang="en-US" sz="1200" u="none" strike="noStrike">
                <a:solidFill>
                  <a:schemeClr val="dk1"/>
                </a:solidFill>
                <a:latin typeface="Calibri"/>
                <a:ea typeface="Calibri"/>
                <a:cs typeface="Calibri"/>
                <a:sym typeface="Calibri"/>
              </a:rPr>
              <a:t>Circle</a:t>
            </a:r>
            <a:r>
              <a:rPr b="0" i="0" lang="en-US" sz="1200" u="none" strike="noStrike">
                <a:solidFill>
                  <a:schemeClr val="dk1"/>
                </a:solidFill>
                <a:latin typeface="Calibri"/>
                <a:ea typeface="Calibri"/>
                <a:cs typeface="Calibri"/>
                <a:sym typeface="Calibri"/>
              </a:rPr>
              <a:t> 25,100,000 on the flip chart. Worldwide, there are an estimated 25.1 million unsafe abortions performed every year; 45% of all abortions are unsafe. This means abortions performed by people who lack the necessary skills or in an environment lacking minimum medical standards for the procedure, or both.</a:t>
            </a:r>
            <a:endParaRPr/>
          </a:p>
          <a:p>
            <a:pPr indent="-95250" lvl="1" marL="628650" rtl="0" algn="l">
              <a:lnSpc>
                <a:spcPct val="100000"/>
              </a:lnSpc>
              <a:spcBef>
                <a:spcPts val="0"/>
              </a:spcBef>
              <a:spcAft>
                <a:spcPts val="0"/>
              </a:spcAft>
              <a:buClr>
                <a:schemeClr val="dk1"/>
              </a:buClr>
              <a:buSzPts val="1200"/>
              <a:buFont typeface="Arial"/>
              <a:buNone/>
            </a:pPr>
            <a:r>
              <a:t/>
            </a:r>
            <a:endParaRPr b="0" i="0" sz="1200" u="none" strike="noStrike">
              <a:solidFill>
                <a:schemeClr val="dk1"/>
              </a:solidFill>
              <a:latin typeface="Calibri"/>
              <a:ea typeface="Calibri"/>
              <a:cs typeface="Calibri"/>
              <a:sym typeface="Calibri"/>
            </a:endParaRPr>
          </a:p>
          <a:p>
            <a:pPr indent="-228600" lvl="0" marL="228600" rtl="0" algn="l">
              <a:lnSpc>
                <a:spcPct val="100000"/>
              </a:lnSpc>
              <a:spcBef>
                <a:spcPts val="0"/>
              </a:spcBef>
              <a:spcAft>
                <a:spcPts val="0"/>
              </a:spcAft>
              <a:buClr>
                <a:schemeClr val="dk1"/>
              </a:buClr>
              <a:buSzPts val="1200"/>
              <a:buFont typeface="Calibri"/>
              <a:buAutoNum type="arabicPeriod"/>
            </a:pPr>
            <a:r>
              <a:rPr b="1" i="0" lang="en-US" sz="1200" u="none" strike="noStrike">
                <a:solidFill>
                  <a:schemeClr val="dk1"/>
                </a:solidFill>
                <a:latin typeface="Calibri"/>
                <a:ea typeface="Calibri"/>
                <a:cs typeface="Calibri"/>
                <a:sym typeface="Calibri"/>
              </a:rPr>
              <a:t>Draw</a:t>
            </a:r>
            <a:r>
              <a:rPr b="0" i="0" lang="en-US" sz="1200" u="none" strike="noStrike">
                <a:solidFill>
                  <a:schemeClr val="dk1"/>
                </a:solidFill>
                <a:latin typeface="Calibri"/>
                <a:ea typeface="Calibri"/>
                <a:cs typeface="Calibri"/>
                <a:sym typeface="Calibri"/>
              </a:rPr>
              <a:t> a circle. What percent of maternal deaths are caused by unsafe abortion?</a:t>
            </a:r>
            <a:endParaRPr/>
          </a:p>
          <a:p>
            <a:pPr indent="-171450" lvl="1" marL="628650" rtl="0" algn="l">
              <a:lnSpc>
                <a:spcPct val="100000"/>
              </a:lnSpc>
              <a:spcBef>
                <a:spcPts val="0"/>
              </a:spcBef>
              <a:spcAft>
                <a:spcPts val="0"/>
              </a:spcAft>
              <a:buClr>
                <a:schemeClr val="dk1"/>
              </a:buClr>
              <a:buSzPts val="1200"/>
              <a:buFont typeface="Arial"/>
              <a:buChar char="•"/>
            </a:pPr>
            <a:r>
              <a:rPr b="1" i="0" lang="en-US" sz="1200" u="none" strike="noStrike">
                <a:solidFill>
                  <a:schemeClr val="dk1"/>
                </a:solidFill>
                <a:latin typeface="Calibri"/>
                <a:ea typeface="Calibri"/>
                <a:cs typeface="Calibri"/>
                <a:sym typeface="Calibri"/>
              </a:rPr>
              <a:t>Circle</a:t>
            </a:r>
            <a:r>
              <a:rPr b="0" i="0" lang="en-US" sz="1200" u="none" strike="noStrike">
                <a:solidFill>
                  <a:schemeClr val="dk1"/>
                </a:solidFill>
                <a:latin typeface="Calibri"/>
                <a:ea typeface="Calibri"/>
                <a:cs typeface="Calibri"/>
                <a:sym typeface="Calibri"/>
              </a:rPr>
              <a:t> 8 percent. </a:t>
            </a:r>
            <a:r>
              <a:rPr b="1" i="0" lang="en-US" sz="1200" u="none" strike="noStrike">
                <a:solidFill>
                  <a:schemeClr val="dk1"/>
                </a:solidFill>
                <a:latin typeface="Calibri"/>
                <a:ea typeface="Calibri"/>
                <a:cs typeface="Calibri"/>
                <a:sym typeface="Calibri"/>
              </a:rPr>
              <a:t>Draw</a:t>
            </a:r>
            <a:r>
              <a:rPr b="0" i="0" lang="en-US" sz="1200" u="none" strike="noStrike">
                <a:solidFill>
                  <a:schemeClr val="dk1"/>
                </a:solidFill>
                <a:latin typeface="Calibri"/>
                <a:ea typeface="Calibri"/>
                <a:cs typeface="Calibri"/>
                <a:sym typeface="Calibri"/>
              </a:rPr>
              <a:t> (but do not fill in) 8 percent in the circle on the flip chart. Globally, unsafe abortion accounts for 8 percent of maternal deaths; it is the 5</a:t>
            </a:r>
            <a:r>
              <a:rPr b="0" baseline="30000" i="0" lang="en-US" sz="1200" u="none" strike="noStrike">
                <a:solidFill>
                  <a:schemeClr val="dk1"/>
                </a:solidFill>
                <a:latin typeface="Calibri"/>
                <a:ea typeface="Calibri"/>
                <a:cs typeface="Calibri"/>
                <a:sym typeface="Calibri"/>
              </a:rPr>
              <a:t>th</a:t>
            </a:r>
            <a:r>
              <a:rPr b="0" i="0" lang="en-US" sz="1200" u="none" strike="noStrike">
                <a:solidFill>
                  <a:schemeClr val="dk1"/>
                </a:solidFill>
                <a:latin typeface="Calibri"/>
                <a:ea typeface="Calibri"/>
                <a:cs typeface="Calibri"/>
                <a:sym typeface="Calibri"/>
              </a:rPr>
              <a:t> leading cause of maternal mortality.</a:t>
            </a:r>
            <a:endParaRPr/>
          </a:p>
          <a:p>
            <a:pPr indent="0" lvl="0" marL="0" rtl="0" algn="l">
              <a:lnSpc>
                <a:spcPct val="100000"/>
              </a:lnSpc>
              <a:spcBef>
                <a:spcPts val="0"/>
              </a:spcBef>
              <a:spcAft>
                <a:spcPts val="0"/>
              </a:spcAft>
              <a:buClr>
                <a:schemeClr val="dk1"/>
              </a:buClr>
              <a:buSzPts val="1200"/>
              <a:buFont typeface="Calibri"/>
              <a:buNone/>
            </a:pPr>
            <a:r>
              <a:t/>
            </a:r>
            <a:endParaRPr b="0" i="0" sz="1200" u="none" strike="noStrike">
              <a:solidFill>
                <a:schemeClr val="dk1"/>
              </a:solidFill>
              <a:latin typeface="Calibri"/>
              <a:ea typeface="Calibri"/>
              <a:cs typeface="Calibri"/>
              <a:sym typeface="Calibri"/>
            </a:endParaRPr>
          </a:p>
          <a:p>
            <a:pPr indent="-228600" lvl="0" marL="228600" rtl="0" algn="l">
              <a:lnSpc>
                <a:spcPct val="100000"/>
              </a:lnSpc>
              <a:spcBef>
                <a:spcPts val="0"/>
              </a:spcBef>
              <a:spcAft>
                <a:spcPts val="0"/>
              </a:spcAft>
              <a:buClr>
                <a:schemeClr val="dk1"/>
              </a:buClr>
              <a:buSzPts val="1200"/>
              <a:buFont typeface="Calibri"/>
              <a:buAutoNum type="arabicPeriod"/>
            </a:pPr>
            <a:r>
              <a:rPr b="0" i="0" lang="en-US" sz="1200" u="none" strike="noStrike">
                <a:solidFill>
                  <a:schemeClr val="dk1"/>
                </a:solidFill>
                <a:latin typeface="Calibri"/>
                <a:ea typeface="Calibri"/>
                <a:cs typeface="Calibri"/>
                <a:sym typeface="Calibri"/>
              </a:rPr>
              <a:t>How much (what percentage) within that 8 percent do you think takes place </a:t>
            </a:r>
            <a:r>
              <a:rPr lang="en-US" sz="1800">
                <a:latin typeface="Calibri"/>
                <a:ea typeface="Calibri"/>
                <a:cs typeface="Calibri"/>
                <a:sym typeface="Calibri"/>
              </a:rPr>
              <a:t>in low- and middle-income countries?</a:t>
            </a:r>
            <a:endParaRPr/>
          </a:p>
          <a:p>
            <a:pPr indent="-171450" lvl="1" marL="628650" rtl="0" algn="l">
              <a:lnSpc>
                <a:spcPct val="100000"/>
              </a:lnSpc>
              <a:spcBef>
                <a:spcPts val="0"/>
              </a:spcBef>
              <a:spcAft>
                <a:spcPts val="0"/>
              </a:spcAft>
              <a:buClr>
                <a:schemeClr val="dk1"/>
              </a:buClr>
              <a:buSzPts val="1200"/>
              <a:buFont typeface="Arial"/>
              <a:buChar char="•"/>
            </a:pPr>
            <a:r>
              <a:rPr b="1" i="0" lang="en-US" sz="1200" u="none" strike="noStrike">
                <a:solidFill>
                  <a:schemeClr val="dk1"/>
                </a:solidFill>
                <a:latin typeface="Calibri"/>
                <a:ea typeface="Calibri"/>
                <a:cs typeface="Calibri"/>
                <a:sym typeface="Calibri"/>
              </a:rPr>
              <a:t>Fill in </a:t>
            </a:r>
            <a:r>
              <a:rPr b="0" i="0" lang="en-US" sz="1200" u="none" strike="noStrike">
                <a:solidFill>
                  <a:schemeClr val="dk1"/>
                </a:solidFill>
                <a:latin typeface="Calibri"/>
                <a:ea typeface="Calibri"/>
                <a:cs typeface="Calibri"/>
                <a:sym typeface="Calibri"/>
              </a:rPr>
              <a:t>the wedge of 8 percent, leaving just one tiny sliver unfilled. </a:t>
            </a:r>
            <a:r>
              <a:rPr b="1" i="0" lang="en-US" sz="1200" u="none" strike="noStrike">
                <a:solidFill>
                  <a:schemeClr val="dk1"/>
                </a:solidFill>
                <a:latin typeface="Calibri"/>
                <a:ea typeface="Calibri"/>
                <a:cs typeface="Calibri"/>
                <a:sym typeface="Calibri"/>
              </a:rPr>
              <a:t>Draw</a:t>
            </a:r>
            <a:r>
              <a:rPr b="0" i="0" lang="en-US" sz="1200" u="none" strike="noStrike">
                <a:solidFill>
                  <a:schemeClr val="dk1"/>
                </a:solidFill>
                <a:latin typeface="Calibri"/>
                <a:ea typeface="Calibri"/>
                <a:cs typeface="Calibri"/>
                <a:sym typeface="Calibri"/>
              </a:rPr>
              <a:t> an arrow from the 8 percent out of the circle to the 99 percent written on the flip chart.  </a:t>
            </a:r>
            <a:r>
              <a:rPr b="1" i="0" lang="en-US" sz="1200" u="none" strike="noStrike">
                <a:solidFill>
                  <a:schemeClr val="dk1"/>
                </a:solidFill>
                <a:latin typeface="Calibri"/>
                <a:ea typeface="Calibri"/>
                <a:cs typeface="Calibri"/>
                <a:sym typeface="Calibri"/>
              </a:rPr>
              <a:t>Say </a:t>
            </a:r>
            <a:r>
              <a:rPr b="0" i="0" lang="en-US" sz="1200" u="none" strike="noStrike">
                <a:solidFill>
                  <a:schemeClr val="dk1"/>
                </a:solidFill>
                <a:latin typeface="Calibri"/>
                <a:ea typeface="Calibri"/>
                <a:cs typeface="Calibri"/>
                <a:sym typeface="Calibri"/>
              </a:rPr>
              <a:t>99 percent of maternal deaths due to abortion occur in </a:t>
            </a:r>
            <a:r>
              <a:rPr lang="en-US" sz="1800">
                <a:latin typeface="Calibri"/>
                <a:ea typeface="Calibri"/>
                <a:cs typeface="Calibri"/>
                <a:sym typeface="Calibri"/>
              </a:rPr>
              <a:t>low- and middle-income countries.</a:t>
            </a:r>
            <a:endParaRPr/>
          </a:p>
        </p:txBody>
      </p:sp>
      <p:sp>
        <p:nvSpPr>
          <p:cNvPr id="352" name="Google Shape;352;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p8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3" name="Google Shape;913;p8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
        <p:nvSpPr>
          <p:cNvPr id="914" name="Google Shape;914;p8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p8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1" name="Google Shape;921;p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a:p>
        </p:txBody>
      </p:sp>
      <p:sp>
        <p:nvSpPr>
          <p:cNvPr id="922" name="Google Shape;922;p8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p8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9" name="Google Shape;929;p8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Explain: </a:t>
            </a:r>
            <a:r>
              <a:rPr lang="en-US" sz="1800">
                <a:latin typeface="Calibri"/>
                <a:ea typeface="Calibri"/>
                <a:cs typeface="Calibri"/>
                <a:sym typeface="Calibri"/>
              </a:rPr>
              <a:t>Neither mifepristone, misoprostol, nor vacuum aspiration treat ectopic pregnancy. Use of mifepristone and/or misoprostol could delay or disguise the diagnosis of ectopic pregnancy. Women with suspected ectopic pregnancy need to be referred for appropriate evaluation and treatment.</a:t>
            </a:r>
            <a:endParaRPr/>
          </a:p>
          <a:p>
            <a:pPr indent="0" lvl="0" marL="0" marR="0" rtl="0" algn="l">
              <a:lnSpc>
                <a:spcPct val="107000"/>
              </a:lnSpc>
              <a:spcBef>
                <a:spcPts val="0"/>
              </a:spcBef>
              <a:spcAft>
                <a:spcPts val="0"/>
              </a:spcAft>
              <a:buSzPts val="1400"/>
              <a:buNone/>
            </a:pPr>
            <a:r>
              <a:rPr lang="en-US" sz="1800">
                <a:latin typeface="Calibri"/>
                <a:ea typeface="Calibri"/>
                <a:cs typeface="Calibri"/>
                <a:sym typeface="Calibri"/>
              </a:rPr>
              <a:t> </a:t>
            </a:r>
            <a:endParaRPr/>
          </a:p>
          <a:p>
            <a:pPr indent="0" lvl="0" marL="0" marR="0" rtl="0" algn="l">
              <a:lnSpc>
                <a:spcPct val="107000"/>
              </a:lnSpc>
              <a:spcBef>
                <a:spcPts val="0"/>
              </a:spcBef>
              <a:spcAft>
                <a:spcPts val="0"/>
              </a:spcAft>
              <a:buSzPts val="1400"/>
              <a:buNone/>
            </a:pPr>
            <a:r>
              <a:rPr lang="en-US" sz="1800">
                <a:latin typeface="Calibri"/>
                <a:ea typeface="Calibri"/>
                <a:cs typeface="Calibri"/>
                <a:sym typeface="Calibri"/>
              </a:rPr>
              <a:t>Women with an IUD in place may be eligible for mifepristone and/or misoprostol use after the IUD is removed, assuming they meet other eligibility criteria. Women who become pregnant with an IUD in place are at increased risk for ectopic pregnancy. In this situation, providers should confirm that the pregnancy is intrauterine.</a:t>
            </a:r>
            <a:endParaRPr/>
          </a:p>
          <a:p>
            <a:pPr indent="0" lvl="0" marL="0" marR="0" rtl="0" algn="l">
              <a:lnSpc>
                <a:spcPct val="107000"/>
              </a:lnSpc>
              <a:spcBef>
                <a:spcPts val="0"/>
              </a:spcBef>
              <a:spcAft>
                <a:spcPts val="0"/>
              </a:spcAft>
              <a:buSzPts val="1400"/>
              <a:buNone/>
            </a:pPr>
            <a:r>
              <a:rPr lang="en-US" sz="1800">
                <a:latin typeface="Calibri"/>
                <a:ea typeface="Calibri"/>
                <a:cs typeface="Calibri"/>
                <a:sym typeface="Calibri"/>
              </a:rPr>
              <a:t> </a:t>
            </a:r>
            <a:endParaRPr/>
          </a:p>
          <a:p>
            <a:pPr indent="0" lvl="0" marL="0" marR="0" rtl="0" algn="l">
              <a:lnSpc>
                <a:spcPct val="107000"/>
              </a:lnSpc>
              <a:spcBef>
                <a:spcPts val="0"/>
              </a:spcBef>
              <a:spcAft>
                <a:spcPts val="0"/>
              </a:spcAft>
              <a:buSzPts val="1400"/>
              <a:buNone/>
            </a:pPr>
            <a:r>
              <a:rPr lang="en-US" sz="1800">
                <a:latin typeface="Calibri"/>
                <a:ea typeface="Calibri"/>
                <a:cs typeface="Calibri"/>
                <a:sym typeface="Calibri"/>
              </a:rPr>
              <a:t>Severe or unstable health problems could include things like heart disease, hemorrhagic disorders, or severe anemia. In these cases, provision of uterine evacuation with mifepristone and/or misoprostol may require a higher degree of clinical judgement, skill, and monitoring. MVA may be indicated. Referral to a higher-level facility may be appropriate. </a:t>
            </a:r>
            <a:endParaRPr/>
          </a:p>
          <a:p>
            <a:pPr indent="0" lvl="0" marL="228600" marR="0" rtl="0" algn="l">
              <a:lnSpc>
                <a:spcPct val="107000"/>
              </a:lnSpc>
              <a:spcBef>
                <a:spcPts val="0"/>
              </a:spcBef>
              <a:spcAft>
                <a:spcPts val="0"/>
              </a:spcAft>
              <a:buSzPts val="1400"/>
              <a:buNone/>
            </a:pPr>
            <a:r>
              <a:rPr lang="en-US" sz="1800">
                <a:latin typeface="Calibri"/>
                <a:ea typeface="Calibri"/>
                <a:cs typeface="Calibri"/>
                <a:sym typeface="Calibri"/>
              </a:rPr>
              <a:t> </a:t>
            </a:r>
            <a:endParaRPr/>
          </a:p>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Ask: </a:t>
            </a:r>
            <a:r>
              <a:rPr lang="en-US" sz="1800">
                <a:latin typeface="Calibri"/>
                <a:ea typeface="Calibri"/>
                <a:cs typeface="Calibri"/>
                <a:sym typeface="Calibri"/>
              </a:rPr>
              <a:t>Why is it necessary to assess for severe anemia or hemorrhagic disorders before using medical methods of uterine evacuation?</a:t>
            </a:r>
            <a:endParaRPr/>
          </a:p>
          <a:p>
            <a:pPr indent="0" lvl="0" marL="0" marR="0" rtl="0" algn="l">
              <a:lnSpc>
                <a:spcPct val="107000"/>
              </a:lnSpc>
              <a:spcBef>
                <a:spcPts val="0"/>
              </a:spcBef>
              <a:spcAft>
                <a:spcPts val="0"/>
              </a:spcAft>
              <a:buSzPts val="1400"/>
              <a:buNone/>
            </a:pPr>
            <a:r>
              <a:rPr lang="en-US" sz="1800">
                <a:latin typeface="Calibri"/>
                <a:ea typeface="Calibri"/>
                <a:cs typeface="Calibri"/>
                <a:sym typeface="Calibri"/>
              </a:rPr>
              <a:t>Responses should include:</a:t>
            </a:r>
            <a:endParaRPr/>
          </a:p>
          <a:p>
            <a:pPr indent="-342900" lvl="0" marL="342900" marR="0" rtl="0" algn="l">
              <a:lnSpc>
                <a:spcPct val="107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Possibility of excessive or prolonged bleeding leading to cardiovascular compromise or shock</a:t>
            </a:r>
            <a:endParaRPr/>
          </a:p>
          <a:p>
            <a:pPr indent="-342900" lvl="0" marL="342900" marR="0" rtl="0" algn="l">
              <a:lnSpc>
                <a:spcPct val="107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Home use of medications may delay necessary medical care in the event of excessive bleeding</a:t>
            </a:r>
            <a:endParaRPr/>
          </a:p>
          <a:p>
            <a:pPr indent="0" lvl="0" marL="228600" marR="0" rtl="0" algn="l">
              <a:lnSpc>
                <a:spcPct val="107000"/>
              </a:lnSpc>
              <a:spcBef>
                <a:spcPts val="0"/>
              </a:spcBef>
              <a:spcAft>
                <a:spcPts val="0"/>
              </a:spcAft>
              <a:buSzPts val="1400"/>
              <a:buNone/>
            </a:pPr>
            <a:r>
              <a:rPr lang="en-US" sz="1800">
                <a:latin typeface="Calibri"/>
                <a:ea typeface="Calibri"/>
                <a:cs typeface="Calibri"/>
                <a:sym typeface="Calibri"/>
              </a:rPr>
              <a:t> </a:t>
            </a:r>
            <a:endParaRPr/>
          </a:p>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Ask: </a:t>
            </a:r>
            <a:r>
              <a:rPr lang="en-US" sz="1800">
                <a:latin typeface="Calibri"/>
                <a:ea typeface="Calibri"/>
                <a:cs typeface="Calibri"/>
                <a:sym typeface="Calibri"/>
              </a:rPr>
              <a:t>What are clinical signs and symptoms of severe anemia?</a:t>
            </a:r>
            <a:endParaRPr/>
          </a:p>
          <a:p>
            <a:pPr indent="0" lvl="0" marL="0" marR="0" rtl="0" algn="l">
              <a:lnSpc>
                <a:spcPct val="107000"/>
              </a:lnSpc>
              <a:spcBef>
                <a:spcPts val="0"/>
              </a:spcBef>
              <a:spcAft>
                <a:spcPts val="0"/>
              </a:spcAft>
              <a:buSzPts val="1400"/>
              <a:buNone/>
            </a:pPr>
            <a:r>
              <a:rPr lang="en-US" sz="1800">
                <a:latin typeface="Calibri"/>
                <a:ea typeface="Calibri"/>
                <a:cs typeface="Calibri"/>
                <a:sym typeface="Calibri"/>
              </a:rPr>
              <a:t>Responses should include:</a:t>
            </a:r>
            <a:endParaRPr/>
          </a:p>
          <a:p>
            <a:pPr indent="-342900" lvl="0" marL="342900" marR="0" rtl="0" algn="l">
              <a:lnSpc>
                <a:spcPct val="107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Fatigue</a:t>
            </a:r>
            <a:endParaRPr/>
          </a:p>
          <a:p>
            <a:pPr indent="-342900" lvl="0" marL="342900" marR="0" rtl="0" algn="l">
              <a:lnSpc>
                <a:spcPct val="107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Shortness of breath with activity or at rest</a:t>
            </a:r>
            <a:endParaRPr/>
          </a:p>
          <a:p>
            <a:pPr indent="-342900" lvl="0" marL="342900" marR="0" rtl="0" algn="l">
              <a:lnSpc>
                <a:spcPct val="107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Tachycardia/fast pulse</a:t>
            </a:r>
            <a:endParaRPr/>
          </a:p>
          <a:p>
            <a:pPr indent="-342900" lvl="0" marL="342900" marR="0" rtl="0" algn="l">
              <a:lnSpc>
                <a:spcPct val="107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Low blood pressure</a:t>
            </a:r>
            <a:endParaRPr/>
          </a:p>
          <a:p>
            <a:pPr indent="-342900" lvl="0" marL="342900" marR="0" rtl="0" algn="l">
              <a:lnSpc>
                <a:spcPct val="107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Pallor, especially conjunctivae and nail beds</a:t>
            </a:r>
            <a:endParaRPr/>
          </a:p>
          <a:p>
            <a:pPr indent="0" lvl="0" marL="228600" marR="0" rtl="0" algn="l">
              <a:lnSpc>
                <a:spcPct val="107000"/>
              </a:lnSpc>
              <a:spcBef>
                <a:spcPts val="0"/>
              </a:spcBef>
              <a:spcAft>
                <a:spcPts val="0"/>
              </a:spcAft>
              <a:buSzPts val="1400"/>
              <a:buNone/>
            </a:pPr>
            <a:r>
              <a:rPr b="1" lang="en-US" sz="1800">
                <a:latin typeface="Calibri"/>
                <a:ea typeface="Calibri"/>
                <a:cs typeface="Calibri"/>
                <a:sym typeface="Calibri"/>
              </a:rPr>
              <a:t> </a:t>
            </a:r>
            <a:endParaRPr sz="1800">
              <a:latin typeface="Calibri"/>
              <a:ea typeface="Calibri"/>
              <a:cs typeface="Calibri"/>
              <a:sym typeface="Calibri"/>
            </a:endParaRPr>
          </a:p>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Explain: </a:t>
            </a:r>
            <a:r>
              <a:rPr lang="en-US" sz="1800">
                <a:latin typeface="Calibri"/>
                <a:ea typeface="Calibri"/>
                <a:cs typeface="Calibri"/>
                <a:sym typeface="Calibri"/>
              </a:rPr>
              <a:t>Most common medical issues, such as asthma, HIV/AIDS, sexually transmitted infections, or obesity do not affect a woman’s ability to safely use mifepristone and/or misoprostol. Similarly, the woman’s age and pregnancy-related conditions, such as multiple gestation, do not affect a woman’s ability to safely use these medications.</a:t>
            </a:r>
            <a:endParaRPr/>
          </a:p>
        </p:txBody>
      </p:sp>
      <p:sp>
        <p:nvSpPr>
          <p:cNvPr id="930" name="Google Shape;930;p8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p8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7" name="Google Shape;937;p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0" i="0" lang="en-US"/>
              <a:t>Large fibroids or uterine anomalies may make it difficult to determine the size of the uterus and hard to perform intrauterine procedures, including uterine evacuation.</a:t>
            </a:r>
            <a:endParaRPr/>
          </a:p>
        </p:txBody>
      </p:sp>
      <p:sp>
        <p:nvSpPr>
          <p:cNvPr id="938" name="Google Shape;938;p8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p8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5" name="Google Shape;945;p8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0" i="0" lang="en-US"/>
              <a:t>Before performing uterine evacuation, any serious medical conditions that are present should be addressed immediately. These include: shock, hemorrhage, cervical or pelvic infection, sepsis, perforation, or abdominal injury as may occur with incomplete abortion or with clandestine abortion. </a:t>
            </a:r>
            <a:endParaRPr/>
          </a:p>
          <a:p>
            <a:pPr indent="-228600" lvl="0" marL="457200" marR="0" rtl="0" algn="l">
              <a:lnSpc>
                <a:spcPct val="100000"/>
              </a:lnSpc>
              <a:spcBef>
                <a:spcPts val="0"/>
              </a:spcBef>
              <a:spcAft>
                <a:spcPts val="0"/>
              </a:spcAft>
              <a:buClr>
                <a:srgbClr val="000000"/>
              </a:buClr>
              <a:buSzPts val="1400"/>
              <a:buFont typeface="Arial"/>
              <a:buNone/>
            </a:pPr>
            <a:r>
              <a:rPr b="0" i="0" lang="en-US"/>
              <a:t>Uterine evacuation is often an important component of definitive management in these cases and once the patient is stabilized, the procedure should not be delayed.</a:t>
            </a:r>
            <a:endParaRPr/>
          </a:p>
          <a:p>
            <a:pPr indent="-228600" lvl="0" marL="457200" marR="0" rtl="0" algn="l">
              <a:lnSpc>
                <a:spcPct val="100000"/>
              </a:lnSpc>
              <a:spcBef>
                <a:spcPts val="0"/>
              </a:spcBef>
              <a:spcAft>
                <a:spcPts val="0"/>
              </a:spcAft>
              <a:buClr>
                <a:srgbClr val="000000"/>
              </a:buClr>
              <a:buSzPts val="1400"/>
              <a:buFont typeface="Arial"/>
              <a:buNone/>
            </a:pPr>
            <a:r>
              <a:t/>
            </a:r>
            <a:endParaRPr b="0" i="0"/>
          </a:p>
          <a:p>
            <a:pPr indent="-228600" lvl="0" marL="457200" marR="0" rtl="0" algn="l">
              <a:lnSpc>
                <a:spcPct val="100000"/>
              </a:lnSpc>
              <a:spcBef>
                <a:spcPts val="0"/>
              </a:spcBef>
              <a:spcAft>
                <a:spcPts val="0"/>
              </a:spcAft>
              <a:buClr>
                <a:srgbClr val="000000"/>
              </a:buClr>
              <a:buSzPts val="1400"/>
              <a:buFont typeface="Arial"/>
              <a:buNone/>
            </a:pPr>
            <a:r>
              <a:rPr b="0" i="0" lang="en-US"/>
              <a:t>History of blood dyscrasia may be a factor in the woman’s care. In cases where the woman has a history of a blood-clotting disorder, the devices should be used only with extreme caution and only in facilities where full emergency backup care is available.</a:t>
            </a:r>
            <a:endParaRPr/>
          </a:p>
        </p:txBody>
      </p:sp>
      <p:sp>
        <p:nvSpPr>
          <p:cNvPr id="946" name="Google Shape;946;p8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p8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3" name="Google Shape;953;p8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200">
                <a:solidFill>
                  <a:schemeClr val="dk1"/>
                </a:solidFill>
                <a:latin typeface="Calibri"/>
                <a:ea typeface="Calibri"/>
                <a:cs typeface="Calibri"/>
                <a:sym typeface="Calibri"/>
              </a:rPr>
              <a:t>Post </a:t>
            </a:r>
            <a:r>
              <a:rPr b="0" lang="en-US" sz="1200">
                <a:solidFill>
                  <a:schemeClr val="dk1"/>
                </a:solidFill>
                <a:latin typeface="Calibri"/>
                <a:ea typeface="Calibri"/>
                <a:cs typeface="Calibri"/>
                <a:sym typeface="Calibri"/>
              </a:rPr>
              <a:t>a blank sheet of flip chart paper and </a:t>
            </a:r>
            <a:r>
              <a:rPr b="1" lang="en-US" sz="1200">
                <a:solidFill>
                  <a:schemeClr val="dk1"/>
                </a:solidFill>
                <a:latin typeface="Calibri"/>
                <a:ea typeface="Calibri"/>
                <a:cs typeface="Calibri"/>
                <a:sym typeface="Calibri"/>
              </a:rPr>
              <a:t>write </a:t>
            </a:r>
            <a:r>
              <a:rPr b="0" lang="en-US" sz="1200">
                <a:solidFill>
                  <a:schemeClr val="dk1"/>
                </a:solidFill>
                <a:latin typeface="Calibri"/>
                <a:ea typeface="Calibri"/>
                <a:cs typeface="Calibri"/>
                <a:sym typeface="Calibri"/>
              </a:rPr>
              <a:t>“Postabortion Care Services” at the top.</a:t>
            </a:r>
            <a:endParaRPr/>
          </a:p>
          <a:p>
            <a:pPr indent="0" lvl="0" marL="0" rtl="0" algn="l">
              <a:lnSpc>
                <a:spcPct val="100000"/>
              </a:lnSpc>
              <a:spcBef>
                <a:spcPts val="0"/>
              </a:spcBef>
              <a:spcAft>
                <a:spcPts val="0"/>
              </a:spcAft>
              <a:buSzPts val="1400"/>
              <a:buNone/>
            </a:pPr>
            <a:r>
              <a:t/>
            </a:r>
            <a:endParaRPr b="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lang="en-US"/>
              <a:t>Ask: </a:t>
            </a:r>
            <a:endParaRPr/>
          </a:p>
          <a:p>
            <a:pPr indent="0" lvl="0" marL="0" rtl="0" algn="l">
              <a:lnSpc>
                <a:spcPct val="100000"/>
              </a:lnSpc>
              <a:spcBef>
                <a:spcPts val="0"/>
              </a:spcBef>
              <a:spcAft>
                <a:spcPts val="0"/>
              </a:spcAft>
              <a:buSzPts val="1400"/>
              <a:buNone/>
            </a:pPr>
            <a:r>
              <a:rPr i="0" lang="en-US"/>
              <a:t>What are the reasons that women need postabortion care services? </a:t>
            </a:r>
            <a:endParaRPr/>
          </a:p>
          <a:p>
            <a:pPr indent="0" lvl="0" marL="0" rtl="0" algn="l">
              <a:lnSpc>
                <a:spcPct val="100000"/>
              </a:lnSpc>
              <a:spcBef>
                <a:spcPts val="0"/>
              </a:spcBef>
              <a:spcAft>
                <a:spcPts val="0"/>
              </a:spcAft>
              <a:buSzPts val="1400"/>
              <a:buNone/>
            </a:pPr>
            <a:r>
              <a:t/>
            </a:r>
            <a:endParaRPr b="1" i="0" sz="1800">
              <a:latin typeface="Calibri"/>
              <a:ea typeface="Calibri"/>
              <a:cs typeface="Calibri"/>
              <a:sym typeface="Calibri"/>
            </a:endParaRPr>
          </a:p>
          <a:p>
            <a:pPr indent="0" lvl="0" marL="0" rtl="0" algn="l">
              <a:lnSpc>
                <a:spcPct val="100000"/>
              </a:lnSpc>
              <a:spcBef>
                <a:spcPts val="0"/>
              </a:spcBef>
              <a:spcAft>
                <a:spcPts val="0"/>
              </a:spcAft>
              <a:buSzPts val="1400"/>
              <a:buNone/>
            </a:pPr>
            <a:r>
              <a:rPr b="1" lang="en-US" sz="1800">
                <a:latin typeface="Calibri"/>
                <a:ea typeface="Calibri"/>
                <a:cs typeface="Calibri"/>
                <a:sym typeface="Calibri"/>
              </a:rPr>
              <a:t>Write</a:t>
            </a:r>
            <a:r>
              <a:rPr lang="en-US" sz="1800">
                <a:latin typeface="Calibri"/>
                <a:ea typeface="Calibri"/>
                <a:cs typeface="Calibri"/>
                <a:sym typeface="Calibri"/>
              </a:rPr>
              <a:t> responses on flip chart, grouping them into the following three categories:</a:t>
            </a:r>
            <a:endParaRPr/>
          </a:p>
          <a:p>
            <a:pPr indent="-171450" lvl="0" marL="171450" rtl="0" algn="l">
              <a:lnSpc>
                <a:spcPct val="100000"/>
              </a:lnSpc>
              <a:spcBef>
                <a:spcPts val="0"/>
              </a:spcBef>
              <a:spcAft>
                <a:spcPts val="0"/>
              </a:spcAft>
              <a:buClr>
                <a:schemeClr val="dk1"/>
              </a:buClr>
              <a:buSzPts val="1200"/>
              <a:buFont typeface="Arial"/>
              <a:buChar char="•"/>
            </a:pPr>
            <a:r>
              <a:rPr b="0" i="0" lang="en-US"/>
              <a:t>Unsafe abortion, possibly self-induced</a:t>
            </a:r>
            <a:endParaRPr/>
          </a:p>
          <a:p>
            <a:pPr indent="-171450" lvl="0" marL="171450" rtl="0" algn="l">
              <a:lnSpc>
                <a:spcPct val="100000"/>
              </a:lnSpc>
              <a:spcBef>
                <a:spcPts val="0"/>
              </a:spcBef>
              <a:spcAft>
                <a:spcPts val="0"/>
              </a:spcAft>
              <a:buClr>
                <a:schemeClr val="dk1"/>
              </a:buClr>
              <a:buSzPts val="1200"/>
              <a:buFont typeface="Arial"/>
              <a:buChar char="•"/>
            </a:pPr>
            <a:r>
              <a:rPr b="0" i="0" lang="en-US"/>
              <a:t>Complications from safe abortion</a:t>
            </a:r>
            <a:endParaRPr/>
          </a:p>
          <a:p>
            <a:pPr indent="-171450" lvl="0" marL="171450" rtl="0" algn="l">
              <a:lnSpc>
                <a:spcPct val="100000"/>
              </a:lnSpc>
              <a:spcBef>
                <a:spcPts val="0"/>
              </a:spcBef>
              <a:spcAft>
                <a:spcPts val="0"/>
              </a:spcAft>
              <a:buClr>
                <a:schemeClr val="dk1"/>
              </a:buClr>
              <a:buSzPts val="1200"/>
              <a:buFont typeface="Arial"/>
              <a:buChar char="•"/>
            </a:pPr>
            <a:r>
              <a:rPr b="0" i="0" lang="en-US"/>
              <a:t>Spontaneous abortion</a:t>
            </a:r>
            <a:endParaRPr b="1" sz="1200">
              <a:solidFill>
                <a:schemeClr val="dk1"/>
              </a:solidFill>
              <a:latin typeface="Calibri"/>
              <a:ea typeface="Calibri"/>
              <a:cs typeface="Calibri"/>
              <a:sym typeface="Calibri"/>
            </a:endParaRPr>
          </a:p>
          <a:p>
            <a:pPr indent="-95250" lvl="0" marL="171450" rtl="0" algn="l">
              <a:lnSpc>
                <a:spcPct val="100000"/>
              </a:lnSpc>
              <a:spcBef>
                <a:spcPts val="0"/>
              </a:spcBef>
              <a:spcAft>
                <a:spcPts val="0"/>
              </a:spcAft>
              <a:buClr>
                <a:schemeClr val="dk1"/>
              </a:buClr>
              <a:buSzPts val="1200"/>
              <a:buFont typeface="Arial"/>
              <a:buNone/>
            </a:pPr>
            <a:r>
              <a:t/>
            </a:r>
            <a:endParaRPr b="1" sz="1200">
              <a:solidFill>
                <a:schemeClr val="dk1"/>
              </a:solidFill>
              <a:latin typeface="Calibri"/>
              <a:ea typeface="Calibri"/>
              <a:cs typeface="Calibri"/>
              <a:sym typeface="Calibri"/>
            </a:endParaRPr>
          </a:p>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Post </a:t>
            </a:r>
            <a:r>
              <a:rPr lang="en-US" sz="1800">
                <a:latin typeface="Calibri"/>
                <a:ea typeface="Calibri"/>
                <a:cs typeface="Calibri"/>
                <a:sym typeface="Calibri"/>
              </a:rPr>
              <a:t>a blank sheet of flip chart paper and</a:t>
            </a:r>
            <a:r>
              <a:rPr b="1" lang="en-US" sz="1800">
                <a:latin typeface="Calibri"/>
                <a:ea typeface="Calibri"/>
                <a:cs typeface="Calibri"/>
                <a:sym typeface="Calibri"/>
              </a:rPr>
              <a:t> write </a:t>
            </a:r>
            <a:r>
              <a:rPr lang="en-US" sz="1800">
                <a:latin typeface="Calibri"/>
                <a:ea typeface="Calibri"/>
                <a:cs typeface="Calibri"/>
                <a:sym typeface="Calibri"/>
              </a:rPr>
              <a:t>“Postabortion Care Services” at the top</a:t>
            </a:r>
            <a:r>
              <a:rPr b="1" lang="en-US" sz="1800">
                <a:latin typeface="Calibri"/>
                <a:ea typeface="Calibri"/>
                <a:cs typeface="Calibri"/>
                <a:sym typeface="Calibri"/>
              </a:rPr>
              <a:t>.</a:t>
            </a:r>
            <a:endParaRPr sz="1800">
              <a:latin typeface="Calibri"/>
              <a:ea typeface="Calibri"/>
              <a:cs typeface="Calibri"/>
              <a:sym typeface="Calibri"/>
            </a:endParaRPr>
          </a:p>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 </a:t>
            </a:r>
            <a:endParaRPr sz="1800">
              <a:latin typeface="Calibri"/>
              <a:ea typeface="Calibri"/>
              <a:cs typeface="Calibri"/>
              <a:sym typeface="Calibri"/>
            </a:endParaRPr>
          </a:p>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Ask: </a:t>
            </a:r>
            <a:r>
              <a:rPr lang="en-US" sz="1800">
                <a:latin typeface="Calibri"/>
                <a:ea typeface="Calibri"/>
                <a:cs typeface="Calibri"/>
                <a:sym typeface="Calibri"/>
              </a:rPr>
              <a:t>What are the reasons that women need postabortion care services?</a:t>
            </a:r>
            <a:endParaRPr/>
          </a:p>
          <a:p>
            <a:pPr indent="0" lvl="0" marL="0" marR="0" rtl="0" algn="l">
              <a:lnSpc>
                <a:spcPct val="107000"/>
              </a:lnSpc>
              <a:spcBef>
                <a:spcPts val="0"/>
              </a:spcBef>
              <a:spcAft>
                <a:spcPts val="0"/>
              </a:spcAft>
              <a:buSzPts val="1400"/>
              <a:buNone/>
            </a:pPr>
            <a:r>
              <a:t/>
            </a:r>
            <a:endParaRPr b="1" sz="1800">
              <a:latin typeface="Calibri"/>
              <a:ea typeface="Calibri"/>
              <a:cs typeface="Calibri"/>
              <a:sym typeface="Calibri"/>
            </a:endParaRPr>
          </a:p>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Write</a:t>
            </a:r>
            <a:r>
              <a:rPr lang="en-US" sz="1800">
                <a:latin typeface="Calibri"/>
                <a:ea typeface="Calibri"/>
                <a:cs typeface="Calibri"/>
                <a:sym typeface="Calibri"/>
              </a:rPr>
              <a:t> responses on flip chart, grouping them into the following three categories:</a:t>
            </a:r>
            <a:endParaRPr/>
          </a:p>
          <a:p>
            <a:pPr indent="-285750" lvl="0" marL="285750" marR="0" rtl="0" algn="l">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Unsafe abortion, possibly self-induced</a:t>
            </a:r>
            <a:endParaRPr/>
          </a:p>
          <a:p>
            <a:pPr indent="-285750" lvl="0" marL="285750" marR="0" rtl="0" algn="l">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Complications of safe abortion</a:t>
            </a:r>
            <a:endParaRPr/>
          </a:p>
          <a:p>
            <a:pPr indent="-285750" lvl="0" marL="285750" marR="0" rtl="0" algn="l">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Spontaneous abortion</a:t>
            </a:r>
            <a:endParaRPr/>
          </a:p>
          <a:p>
            <a:pPr indent="0" lvl="0" marL="228600" marR="0" rtl="0" algn="l">
              <a:lnSpc>
                <a:spcPct val="107000"/>
              </a:lnSpc>
              <a:spcBef>
                <a:spcPts val="0"/>
              </a:spcBef>
              <a:spcAft>
                <a:spcPts val="0"/>
              </a:spcAft>
              <a:buSzPts val="1400"/>
              <a:buNone/>
            </a:pPr>
            <a:r>
              <a:rPr b="1" lang="en-US" sz="1800">
                <a:latin typeface="Calibri"/>
                <a:ea typeface="Calibri"/>
                <a:cs typeface="Calibri"/>
                <a:sym typeface="Calibri"/>
              </a:rPr>
              <a:t> </a:t>
            </a:r>
            <a:endParaRPr sz="1800">
              <a:latin typeface="Calibri"/>
              <a:ea typeface="Calibri"/>
              <a:cs typeface="Calibri"/>
              <a:sym typeface="Calibri"/>
            </a:endParaRPr>
          </a:p>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Refer</a:t>
            </a:r>
            <a:r>
              <a:rPr lang="en-US" sz="1800">
                <a:latin typeface="Calibri"/>
                <a:ea typeface="Calibri"/>
                <a:cs typeface="Calibri"/>
                <a:sym typeface="Calibri"/>
              </a:rPr>
              <a:t> to the handout</a:t>
            </a:r>
            <a:r>
              <a:rPr b="1" lang="en-US" sz="1800">
                <a:latin typeface="Calibri"/>
                <a:ea typeface="Calibri"/>
                <a:cs typeface="Calibri"/>
                <a:sym typeface="Calibri"/>
              </a:rPr>
              <a:t> </a:t>
            </a:r>
            <a:r>
              <a:rPr i="1" lang="en-US" sz="1800">
                <a:latin typeface="Calibri"/>
                <a:ea typeface="Calibri"/>
                <a:cs typeface="Calibri"/>
                <a:sym typeface="Calibri"/>
              </a:rPr>
              <a:t>Postabortion Care Presentations</a:t>
            </a:r>
            <a:r>
              <a:rPr b="1" lang="en-US" sz="1800">
                <a:latin typeface="Calibri"/>
                <a:ea typeface="Calibri"/>
                <a:cs typeface="Calibri"/>
                <a:sym typeface="Calibri"/>
              </a:rPr>
              <a:t>. Have a different participant read </a:t>
            </a:r>
            <a:r>
              <a:rPr lang="en-US" sz="1800">
                <a:latin typeface="Calibri"/>
                <a:ea typeface="Calibri"/>
                <a:cs typeface="Calibri"/>
                <a:sym typeface="Calibri"/>
              </a:rPr>
              <a:t>each of the following case studies aloud</a:t>
            </a:r>
            <a:r>
              <a:rPr b="1" lang="en-US" sz="1800">
                <a:latin typeface="Calibri"/>
                <a:ea typeface="Calibri"/>
                <a:cs typeface="Calibri"/>
                <a:sym typeface="Calibri"/>
              </a:rPr>
              <a:t>.</a:t>
            </a:r>
            <a:endParaRPr sz="1800">
              <a:latin typeface="Calibri"/>
              <a:ea typeface="Calibri"/>
              <a:cs typeface="Calibri"/>
              <a:sym typeface="Calibri"/>
            </a:endParaRPr>
          </a:p>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 </a:t>
            </a:r>
            <a:endParaRPr sz="1800">
              <a:latin typeface="Calibri"/>
              <a:ea typeface="Calibri"/>
              <a:cs typeface="Calibri"/>
              <a:sym typeface="Calibri"/>
            </a:endParaRPr>
          </a:p>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Ask: </a:t>
            </a:r>
            <a:r>
              <a:rPr lang="en-US" sz="1800">
                <a:latin typeface="Calibri"/>
                <a:ea typeface="Calibri"/>
                <a:cs typeface="Calibri"/>
                <a:sym typeface="Calibri"/>
              </a:rPr>
              <a:t>What do these descriptions have in common?</a:t>
            </a:r>
            <a:endParaRPr/>
          </a:p>
          <a:p>
            <a:pPr indent="0" lvl="0" marL="228600" marR="0" rtl="0" algn="l">
              <a:lnSpc>
                <a:spcPct val="107000"/>
              </a:lnSpc>
              <a:spcBef>
                <a:spcPts val="0"/>
              </a:spcBef>
              <a:spcAft>
                <a:spcPts val="0"/>
              </a:spcAft>
              <a:buSzPts val="1400"/>
              <a:buNone/>
            </a:pPr>
            <a:r>
              <a:rPr lang="en-US" sz="1800">
                <a:latin typeface="Calibri"/>
                <a:ea typeface="Calibri"/>
                <a:cs typeface="Calibri"/>
                <a:sym typeface="Calibri"/>
              </a:rPr>
              <a:t> </a:t>
            </a:r>
            <a:endParaRPr/>
          </a:p>
          <a:p>
            <a:pPr indent="0" lvl="0" marL="457200" marR="0" rtl="0" algn="l">
              <a:lnSpc>
                <a:spcPct val="107000"/>
              </a:lnSpc>
              <a:spcBef>
                <a:spcPts val="0"/>
              </a:spcBef>
              <a:spcAft>
                <a:spcPts val="0"/>
              </a:spcAft>
              <a:buSzPts val="1400"/>
              <a:buNone/>
            </a:pPr>
            <a:r>
              <a:rPr lang="en-US" sz="1800" u="sng">
                <a:latin typeface="Calibri"/>
                <a:ea typeface="Calibri"/>
                <a:cs typeface="Calibri"/>
                <a:sym typeface="Calibri"/>
              </a:rPr>
              <a:t>Case study 1:</a:t>
            </a:r>
            <a:r>
              <a:rPr lang="en-US" sz="1800">
                <a:latin typeface="Calibri"/>
                <a:ea typeface="Calibri"/>
                <a:cs typeface="Calibri"/>
                <a:sym typeface="Calibri"/>
              </a:rPr>
              <a:t> An 18-year-old woman walks into the clinic holding onto her partner’s arm to steady herself and complains of feeling sick. She is having moderate vaginal bleeding and lots of cramping. Her partner asks for immediate help.</a:t>
            </a:r>
            <a:endParaRPr/>
          </a:p>
          <a:p>
            <a:pPr indent="0" lvl="0" marL="457200" marR="0" rtl="0" algn="l">
              <a:lnSpc>
                <a:spcPct val="107000"/>
              </a:lnSpc>
              <a:spcBef>
                <a:spcPts val="0"/>
              </a:spcBef>
              <a:spcAft>
                <a:spcPts val="0"/>
              </a:spcAft>
              <a:buSzPts val="1400"/>
              <a:buNone/>
            </a:pPr>
            <a:r>
              <a:rPr lang="en-US" sz="1800">
                <a:latin typeface="Calibri"/>
                <a:ea typeface="Calibri"/>
                <a:cs typeface="Calibri"/>
                <a:sym typeface="Calibri"/>
              </a:rPr>
              <a:t> </a:t>
            </a:r>
            <a:endParaRPr/>
          </a:p>
          <a:p>
            <a:pPr indent="0" lvl="0" marL="457200" marR="0" rtl="0" algn="l">
              <a:lnSpc>
                <a:spcPct val="107000"/>
              </a:lnSpc>
              <a:spcBef>
                <a:spcPts val="0"/>
              </a:spcBef>
              <a:spcAft>
                <a:spcPts val="0"/>
              </a:spcAft>
              <a:buSzPts val="1400"/>
              <a:buNone/>
            </a:pPr>
            <a:r>
              <a:rPr lang="en-US" sz="1800" u="sng">
                <a:latin typeface="Calibri"/>
                <a:ea typeface="Calibri"/>
                <a:cs typeface="Calibri"/>
                <a:sym typeface="Calibri"/>
              </a:rPr>
              <a:t>Case study 2:</a:t>
            </a:r>
            <a:r>
              <a:rPr lang="en-US" sz="1800">
                <a:latin typeface="Calibri"/>
                <a:ea typeface="Calibri"/>
                <a:cs typeface="Calibri"/>
                <a:sym typeface="Calibri"/>
              </a:rPr>
              <a:t> A 28-year-old woman comes to the hospital in no visible pain and no distress. She reports that she has had vaginal bleeding and cramping for more than 10 days and does not know why it has not stopped. In the last two days, the bleeding has become very heavy and her cramping has become very strong.</a:t>
            </a:r>
            <a:endParaRPr/>
          </a:p>
          <a:p>
            <a:pPr indent="0" lvl="0" marL="457200" marR="0" rtl="0" algn="l">
              <a:lnSpc>
                <a:spcPct val="107000"/>
              </a:lnSpc>
              <a:spcBef>
                <a:spcPts val="0"/>
              </a:spcBef>
              <a:spcAft>
                <a:spcPts val="0"/>
              </a:spcAft>
              <a:buSzPts val="1400"/>
              <a:buNone/>
            </a:pPr>
            <a:r>
              <a:rPr lang="en-US" sz="1800">
                <a:latin typeface="Calibri"/>
                <a:ea typeface="Calibri"/>
                <a:cs typeface="Calibri"/>
                <a:sym typeface="Calibri"/>
              </a:rPr>
              <a:t> </a:t>
            </a:r>
            <a:endParaRPr/>
          </a:p>
          <a:p>
            <a:pPr indent="0" lvl="0" marL="457200" marR="0" rtl="0" algn="l">
              <a:lnSpc>
                <a:spcPct val="107000"/>
              </a:lnSpc>
              <a:spcBef>
                <a:spcPts val="0"/>
              </a:spcBef>
              <a:spcAft>
                <a:spcPts val="0"/>
              </a:spcAft>
              <a:buSzPts val="1400"/>
              <a:buNone/>
            </a:pPr>
            <a:r>
              <a:rPr lang="en-US" sz="1800" u="sng">
                <a:latin typeface="Calibri"/>
                <a:ea typeface="Calibri"/>
                <a:cs typeface="Calibri"/>
                <a:sym typeface="Calibri"/>
              </a:rPr>
              <a:t>Case study 3:</a:t>
            </a:r>
            <a:r>
              <a:rPr lang="en-US" sz="1800">
                <a:latin typeface="Calibri"/>
                <a:ea typeface="Calibri"/>
                <a:cs typeface="Calibri"/>
                <a:sym typeface="Calibri"/>
              </a:rPr>
              <a:t> A 34-year-old woman comes to the health care facility and at first glance looks like she might have the flu. She is having fever and chills, and appears pale. Upon questioning, she says that she has been bleeding heavily for the last 4 hours and is having abdominal pain that comes in waves. She has difficulty talking when the cramping occurs. </a:t>
            </a:r>
            <a:endParaRPr/>
          </a:p>
          <a:p>
            <a:pPr indent="0" lvl="0" marL="685800" marR="0" rtl="0" algn="l">
              <a:lnSpc>
                <a:spcPct val="107000"/>
              </a:lnSpc>
              <a:spcBef>
                <a:spcPts val="0"/>
              </a:spcBef>
              <a:spcAft>
                <a:spcPts val="0"/>
              </a:spcAft>
              <a:buSzPts val="1400"/>
              <a:buNone/>
            </a:pPr>
            <a:r>
              <a:rPr lang="en-US" sz="1800">
                <a:latin typeface="Calibri"/>
                <a:ea typeface="Calibri"/>
                <a:cs typeface="Calibri"/>
                <a:sym typeface="Calibri"/>
              </a:rPr>
              <a:t> </a:t>
            </a:r>
            <a:endParaRPr/>
          </a:p>
          <a:p>
            <a:pPr indent="0" lvl="0" marL="0" marR="0" rtl="0" algn="l">
              <a:lnSpc>
                <a:spcPct val="107000"/>
              </a:lnSpc>
              <a:spcBef>
                <a:spcPts val="0"/>
              </a:spcBef>
              <a:spcAft>
                <a:spcPts val="0"/>
              </a:spcAft>
              <a:buSzPts val="1400"/>
              <a:buNone/>
            </a:pPr>
            <a:r>
              <a:rPr b="1" lang="en-US" sz="1800">
                <a:latin typeface="Calibri"/>
                <a:ea typeface="Calibri"/>
                <a:cs typeface="Calibri"/>
                <a:sym typeface="Calibri"/>
              </a:rPr>
              <a:t>Explain: </a:t>
            </a:r>
            <a:r>
              <a:rPr lang="en-US" sz="1800">
                <a:latin typeface="Calibri"/>
                <a:ea typeface="Calibri"/>
                <a:cs typeface="Calibri"/>
                <a:sym typeface="Calibri"/>
              </a:rPr>
              <a:t>These are all typical ways that women can present for postabortion care services. In most cases, women who need postabortion care are not in an emergent situation.</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954" name="Google Shape;954;p8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p8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0" name="Google Shape;960;p8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a:t>Say: </a:t>
            </a:r>
            <a:r>
              <a:rPr b="0" i="0" lang="en-US"/>
              <a:t>While most women presenting for postabortion care are ambulatory and do not need emergency treatment, some require emergency care. </a:t>
            </a:r>
            <a:endParaRPr/>
          </a:p>
          <a:p>
            <a:pPr indent="0" lvl="0" marL="0" rtl="0" algn="l">
              <a:lnSpc>
                <a:spcPct val="100000"/>
              </a:lnSpc>
              <a:spcBef>
                <a:spcPts val="0"/>
              </a:spcBef>
              <a:spcAft>
                <a:spcPts val="0"/>
              </a:spcAft>
              <a:buSzPts val="1400"/>
              <a:buNone/>
            </a:pPr>
            <a:r>
              <a:t/>
            </a:r>
            <a:endParaRPr i="1"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i="0" lang="en-US" sz="1200">
                <a:solidFill>
                  <a:schemeClr val="dk1"/>
                </a:solidFill>
                <a:latin typeface="Calibri"/>
                <a:ea typeface="Calibri"/>
                <a:cs typeface="Calibri"/>
                <a:sym typeface="Calibri"/>
              </a:rPr>
              <a:t>Ask: </a:t>
            </a:r>
            <a:r>
              <a:rPr b="0" i="0" lang="en-US" sz="1200">
                <a:solidFill>
                  <a:schemeClr val="dk1"/>
                </a:solidFill>
                <a:latin typeface="Calibri"/>
                <a:ea typeface="Calibri"/>
                <a:cs typeface="Calibri"/>
                <a:sym typeface="Calibri"/>
              </a:rPr>
              <a:t>What are severe complications seen in women presenting for postabortion care?</a:t>
            </a:r>
            <a:endParaRPr/>
          </a:p>
          <a:p>
            <a:pPr indent="0" lvl="0" marL="0" rtl="0" algn="l">
              <a:lnSpc>
                <a:spcPct val="100000"/>
              </a:lnSpc>
              <a:spcBef>
                <a:spcPts val="0"/>
              </a:spcBef>
              <a:spcAft>
                <a:spcPts val="0"/>
              </a:spcAft>
              <a:buSzPts val="1400"/>
              <a:buNone/>
            </a:pPr>
            <a:r>
              <a:t/>
            </a:r>
            <a:endParaRPr b="1"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i="0" lang="en-US" sz="1200">
                <a:solidFill>
                  <a:schemeClr val="dk1"/>
                </a:solidFill>
                <a:latin typeface="Calibri"/>
                <a:ea typeface="Calibri"/>
                <a:cs typeface="Calibri"/>
                <a:sym typeface="Calibri"/>
              </a:rPr>
              <a:t>Take some responses </a:t>
            </a:r>
            <a:r>
              <a:rPr b="0" i="0" lang="en-US" sz="1200">
                <a:solidFill>
                  <a:schemeClr val="dk1"/>
                </a:solidFill>
                <a:latin typeface="Calibri"/>
                <a:ea typeface="Calibri"/>
                <a:cs typeface="Calibri"/>
                <a:sym typeface="Calibri"/>
              </a:rPr>
              <a:t>and then </a:t>
            </a:r>
            <a:r>
              <a:rPr b="1" i="0" lang="en-US" sz="1200">
                <a:solidFill>
                  <a:schemeClr val="dk1"/>
                </a:solidFill>
                <a:latin typeface="Calibri"/>
                <a:ea typeface="Calibri"/>
                <a:cs typeface="Calibri"/>
                <a:sym typeface="Calibri"/>
              </a:rPr>
              <a:t>show next slide.</a:t>
            </a:r>
            <a:endParaRPr/>
          </a:p>
        </p:txBody>
      </p:sp>
      <p:sp>
        <p:nvSpPr>
          <p:cNvPr id="961" name="Google Shape;961;p8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p8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8" name="Google Shape;968;p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Arial"/>
              <a:buNone/>
            </a:pPr>
            <a:r>
              <a:rPr b="1" i="0" lang="en-US" sz="1200">
                <a:solidFill>
                  <a:schemeClr val="dk1"/>
                </a:solidFill>
                <a:latin typeface="Calibri"/>
                <a:ea typeface="Calibri"/>
                <a:cs typeface="Calibri"/>
                <a:sym typeface="Calibri"/>
              </a:rPr>
              <a:t>Ask: </a:t>
            </a:r>
            <a:r>
              <a:rPr i="0" lang="en-US" sz="1200">
                <a:solidFill>
                  <a:schemeClr val="dk1"/>
                </a:solidFill>
                <a:latin typeface="Calibri"/>
                <a:ea typeface="Calibri"/>
                <a:cs typeface="Calibri"/>
                <a:sym typeface="Calibri"/>
              </a:rPr>
              <a:t>What is the first step in providing care to a woman presenting for postabortion care?</a:t>
            </a:r>
            <a:endParaRPr/>
          </a:p>
          <a:p>
            <a:pPr indent="0" lvl="0" marL="0" rtl="0" algn="l">
              <a:lnSpc>
                <a:spcPct val="100000"/>
              </a:lnSpc>
              <a:spcBef>
                <a:spcPts val="0"/>
              </a:spcBef>
              <a:spcAft>
                <a:spcPts val="0"/>
              </a:spcAft>
              <a:buClr>
                <a:schemeClr val="dk1"/>
              </a:buClr>
              <a:buSzPts val="1200"/>
              <a:buFont typeface="Arial"/>
              <a:buNone/>
            </a:pPr>
            <a:r>
              <a:t/>
            </a:r>
            <a:endParaRPr b="0"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Arial"/>
              <a:buNone/>
            </a:pPr>
            <a:r>
              <a:rPr b="0" i="0" lang="en-US" sz="1200">
                <a:solidFill>
                  <a:schemeClr val="dk1"/>
                </a:solidFill>
                <a:latin typeface="Calibri"/>
                <a:ea typeface="Calibri"/>
                <a:cs typeface="Calibri"/>
                <a:sym typeface="Calibri"/>
              </a:rPr>
              <a:t>Ensure </a:t>
            </a:r>
            <a:r>
              <a:rPr i="0" lang="en-US" sz="1200">
                <a:solidFill>
                  <a:schemeClr val="dk1"/>
                </a:solidFill>
                <a:latin typeface="Calibri"/>
                <a:ea typeface="Calibri"/>
                <a:cs typeface="Calibri"/>
                <a:sym typeface="Calibri"/>
              </a:rPr>
              <a:t>that responses include: perform a rapid initial assessment and obtain voluntary informed consent if possible.</a:t>
            </a:r>
            <a:endParaRPr/>
          </a:p>
          <a:p>
            <a:pPr indent="0" lvl="0" marL="0" rtl="0" algn="l">
              <a:lnSpc>
                <a:spcPct val="100000"/>
              </a:lnSpc>
              <a:spcBef>
                <a:spcPts val="0"/>
              </a:spcBef>
              <a:spcAft>
                <a:spcPts val="0"/>
              </a:spcAft>
              <a:buSzPts val="1400"/>
              <a:buNone/>
            </a:pPr>
            <a:r>
              <a:t/>
            </a:r>
            <a:endParaRPr i="1" sz="1200">
              <a:solidFill>
                <a:schemeClr val="dk1"/>
              </a:solidFill>
              <a:latin typeface="Calibri"/>
              <a:ea typeface="Calibri"/>
              <a:cs typeface="Calibri"/>
              <a:sym typeface="Calibri"/>
            </a:endParaRPr>
          </a:p>
        </p:txBody>
      </p:sp>
      <p:sp>
        <p:nvSpPr>
          <p:cNvPr id="969" name="Google Shape;969;p8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p8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6" name="Google Shape;976;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sz="1200">
                <a:solidFill>
                  <a:schemeClr val="dk1"/>
                </a:solidFill>
                <a:latin typeface="Calibri"/>
                <a:ea typeface="Calibri"/>
                <a:cs typeface="Calibri"/>
                <a:sym typeface="Calibri"/>
              </a:rPr>
              <a:t>Ask: </a:t>
            </a:r>
            <a:r>
              <a:rPr i="0" lang="en-US" sz="1200">
                <a:solidFill>
                  <a:schemeClr val="dk1"/>
                </a:solidFill>
                <a:latin typeface="Calibri"/>
                <a:ea typeface="Calibri"/>
                <a:cs typeface="Calibri"/>
                <a:sym typeface="Calibri"/>
              </a:rPr>
              <a:t>How should informed consent be handled if the woman needs emergency care?</a:t>
            </a:r>
            <a:endParaRPr/>
          </a:p>
          <a:p>
            <a:pPr indent="0" lvl="0" marL="0" rtl="0" algn="l">
              <a:lnSpc>
                <a:spcPct val="100000"/>
              </a:lnSpc>
              <a:spcBef>
                <a:spcPts val="0"/>
              </a:spcBef>
              <a:spcAft>
                <a:spcPts val="0"/>
              </a:spcAft>
              <a:buClr>
                <a:schemeClr val="dk1"/>
              </a:buClr>
              <a:buSzPts val="1200"/>
              <a:buFont typeface="Arial"/>
              <a:buNone/>
            </a:pPr>
            <a:r>
              <a:rPr i="0" lang="en-US" sz="1200">
                <a:solidFill>
                  <a:schemeClr val="dk1"/>
                </a:solidFill>
                <a:latin typeface="Calibri"/>
                <a:ea typeface="Calibri"/>
                <a:cs typeface="Calibri"/>
                <a:sym typeface="Calibri"/>
              </a:rPr>
              <a:t>Ensure that responses include: when a woman presents with a life-threatening emergency, complete clinical assessment and voluntary informed consent may be deferred until actions have been taken to stabilize the woman.</a:t>
            </a:r>
            <a:endParaRPr/>
          </a:p>
          <a:p>
            <a:pPr indent="0" lvl="0" marL="0" rtl="0" algn="l">
              <a:lnSpc>
                <a:spcPct val="100000"/>
              </a:lnSpc>
              <a:spcBef>
                <a:spcPts val="0"/>
              </a:spcBef>
              <a:spcAft>
                <a:spcPts val="0"/>
              </a:spcAft>
              <a:buClr>
                <a:schemeClr val="dk1"/>
              </a:buClr>
              <a:buSzPts val="1200"/>
              <a:buFont typeface="Arial"/>
              <a:buNone/>
            </a:pPr>
            <a:r>
              <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Arial"/>
              <a:buNone/>
            </a:pPr>
            <a:r>
              <a:rPr b="1" i="0" lang="en-US" sz="1200">
                <a:solidFill>
                  <a:schemeClr val="dk1"/>
                </a:solidFill>
                <a:latin typeface="Calibri"/>
                <a:ea typeface="Calibri"/>
                <a:cs typeface="Calibri"/>
                <a:sym typeface="Calibri"/>
              </a:rPr>
              <a:t>Note </a:t>
            </a:r>
            <a:r>
              <a:rPr i="0" lang="en-US" sz="1200">
                <a:solidFill>
                  <a:schemeClr val="dk1"/>
                </a:solidFill>
                <a:latin typeface="Calibri"/>
                <a:ea typeface="Calibri"/>
                <a:cs typeface="Calibri"/>
                <a:sym typeface="Calibri"/>
              </a:rPr>
              <a:t>that in an emergent situation, a clinical assessment should be done while the provider begins stabilizing the patient and treating complications.</a:t>
            </a:r>
            <a:endParaRPr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b="1" lang="en-US"/>
              <a:t>Note</a:t>
            </a:r>
            <a:r>
              <a:rPr lang="en-US"/>
              <a:t> that shock and severe complications will be discussed later.</a:t>
            </a:r>
            <a:endParaRPr/>
          </a:p>
          <a:p>
            <a:pPr indent="0" lvl="0" marL="0" rtl="0" algn="l">
              <a:lnSpc>
                <a:spcPct val="100000"/>
              </a:lnSpc>
              <a:spcBef>
                <a:spcPts val="0"/>
              </a:spcBef>
              <a:spcAft>
                <a:spcPts val="0"/>
              </a:spcAft>
              <a:buClr>
                <a:schemeClr val="dk1"/>
              </a:buClr>
              <a:buSzPts val="1200"/>
              <a:buFont typeface="Arial"/>
              <a:buNone/>
            </a:pPr>
            <a:r>
              <a:t/>
            </a:r>
            <a:endParaRPr/>
          </a:p>
        </p:txBody>
      </p:sp>
      <p:sp>
        <p:nvSpPr>
          <p:cNvPr id="977" name="Google Shape;977;p8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p8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4" name="Google Shape;984;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a:t>Say</a:t>
            </a:r>
            <a:r>
              <a:rPr lang="en-US"/>
              <a:t>:</a:t>
            </a:r>
            <a:endParaRPr/>
          </a:p>
          <a:p>
            <a:pPr indent="0" lvl="0" marL="0" rtl="0" algn="l">
              <a:lnSpc>
                <a:spcPct val="115000"/>
              </a:lnSpc>
              <a:spcBef>
                <a:spcPts val="0"/>
              </a:spcBef>
              <a:spcAft>
                <a:spcPts val="0"/>
              </a:spcAft>
              <a:buClr>
                <a:schemeClr val="dk1"/>
              </a:buClr>
              <a:buSzPts val="1100"/>
              <a:buFont typeface="Arial"/>
              <a:buNone/>
            </a:pPr>
            <a:r>
              <a:rPr lang="en-US"/>
              <a:t>Misoprostol alone can be used in these cases</a:t>
            </a:r>
            <a:endParaRPr/>
          </a:p>
          <a:p>
            <a:pPr indent="0" lvl="0" marL="0" rtl="0" algn="l">
              <a:lnSpc>
                <a:spcPct val="100000"/>
              </a:lnSpc>
              <a:spcBef>
                <a:spcPts val="0"/>
              </a:spcBef>
              <a:spcAft>
                <a:spcPts val="0"/>
              </a:spcAft>
              <a:buSzPts val="1400"/>
              <a:buNone/>
            </a:pPr>
            <a:r>
              <a:t/>
            </a:r>
            <a:endParaRPr/>
          </a:p>
        </p:txBody>
      </p:sp>
      <p:sp>
        <p:nvSpPr>
          <p:cNvPr id="985" name="Google Shape;985;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Explain: </a:t>
            </a:r>
            <a:r>
              <a:rPr lang="en-US"/>
              <a:t>Making pregnancy safer includes the provision of, or referral for, safe abortion services to the full extent allowed by the law. It also includes timely and appropriate management of unsafe and spontaneous abortion for all women.</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b="1" lang="en-US"/>
              <a:t>Ask: </a:t>
            </a:r>
            <a:r>
              <a:rPr b="0" i="0" lang="en-US" sz="1200" u="none" strike="noStrike">
                <a:solidFill>
                  <a:schemeClr val="dk1"/>
                </a:solidFill>
                <a:latin typeface="Calibri"/>
                <a:ea typeface="Calibri"/>
                <a:cs typeface="Calibri"/>
                <a:sym typeface="Calibri"/>
              </a:rPr>
              <a:t>Why might women and girls in crisis settings be at an increased risk of unintended pregnancy and unsafe abortion?</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i="0" lang="en-US" sz="1200" u="none" strike="noStrike">
                <a:solidFill>
                  <a:schemeClr val="dk1"/>
                </a:solidFill>
                <a:latin typeface="Calibri"/>
                <a:ea typeface="Calibri"/>
                <a:cs typeface="Calibri"/>
                <a:sym typeface="Calibri"/>
              </a:rPr>
              <a:t>Write </a:t>
            </a:r>
            <a:r>
              <a:rPr b="0" i="0" lang="en-US" sz="1200" u="none" strike="noStrike">
                <a:solidFill>
                  <a:schemeClr val="dk1"/>
                </a:solidFill>
                <a:latin typeface="Calibri"/>
                <a:ea typeface="Calibri"/>
                <a:cs typeface="Calibri"/>
                <a:sym typeface="Calibri"/>
              </a:rPr>
              <a:t>responses on the flip chart</a:t>
            </a:r>
            <a:r>
              <a:rPr b="1" i="0" lang="en-US" sz="1200" u="none" strike="noStrike">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Ensure that they include:</a:t>
            </a:r>
            <a:endParaRPr/>
          </a:p>
          <a:p>
            <a:pPr indent="-171450" lvl="0" marL="171450" rtl="0" algn="l">
              <a:lnSpc>
                <a:spcPct val="100000"/>
              </a:lnSpc>
              <a:spcBef>
                <a:spcPts val="0"/>
              </a:spcBef>
              <a:spcAft>
                <a:spcPts val="0"/>
              </a:spcAft>
              <a:buClr>
                <a:schemeClr val="dk1"/>
              </a:buClr>
              <a:buSzPts val="1200"/>
              <a:buFont typeface="Arial"/>
              <a:buChar char="•"/>
            </a:pPr>
            <a:r>
              <a:rPr b="0" i="0" lang="en-US" sz="1200" u="none" strike="noStrike">
                <a:solidFill>
                  <a:schemeClr val="dk1"/>
                </a:solidFill>
                <a:latin typeface="Calibri"/>
                <a:ea typeface="Calibri"/>
                <a:cs typeface="Calibri"/>
                <a:sym typeface="Calibri"/>
              </a:rPr>
              <a:t>Women may have lost or run out of their contraceptive method during displacement.</a:t>
            </a:r>
            <a:endParaRPr/>
          </a:p>
          <a:p>
            <a:pPr indent="-171450" lvl="0" marL="171450" rtl="0" algn="l">
              <a:lnSpc>
                <a:spcPct val="100000"/>
              </a:lnSpc>
              <a:spcBef>
                <a:spcPts val="0"/>
              </a:spcBef>
              <a:spcAft>
                <a:spcPts val="0"/>
              </a:spcAft>
              <a:buClr>
                <a:schemeClr val="dk1"/>
              </a:buClr>
              <a:buSzPts val="1200"/>
              <a:buFont typeface="Arial"/>
              <a:buChar char="•"/>
            </a:pPr>
            <a:r>
              <a:rPr b="0" i="0" lang="en-US" sz="1200" u="none" strike="noStrike">
                <a:solidFill>
                  <a:schemeClr val="dk1"/>
                </a:solidFill>
                <a:latin typeface="Calibri"/>
                <a:ea typeface="Calibri"/>
                <a:cs typeface="Calibri"/>
                <a:sym typeface="Calibri"/>
              </a:rPr>
              <a:t>Families may want to delay childbearing until their security and livelihoods are assured, and do not have access to contraceptives due to the disruption in health services.</a:t>
            </a:r>
            <a:endParaRPr/>
          </a:p>
          <a:p>
            <a:pPr indent="-171450" lvl="0" marL="171450" rtl="0" algn="l">
              <a:lnSpc>
                <a:spcPct val="100000"/>
              </a:lnSpc>
              <a:spcBef>
                <a:spcPts val="0"/>
              </a:spcBef>
              <a:spcAft>
                <a:spcPts val="0"/>
              </a:spcAft>
              <a:buClr>
                <a:schemeClr val="dk1"/>
              </a:buClr>
              <a:buSzPts val="1200"/>
              <a:buFont typeface="Arial"/>
              <a:buChar char="•"/>
            </a:pPr>
            <a:r>
              <a:rPr b="0" i="0" lang="en-US" sz="1200" u="none" strike="noStrike">
                <a:solidFill>
                  <a:schemeClr val="dk1"/>
                </a:solidFill>
                <a:latin typeface="Calibri"/>
                <a:ea typeface="Calibri"/>
                <a:cs typeface="Calibri"/>
                <a:sym typeface="Calibri"/>
              </a:rPr>
              <a:t>Rape and other forms of sexual violence are often documented in conflict settings.</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i="0" lang="en-US" sz="1200" u="none" strike="noStrike">
                <a:solidFill>
                  <a:schemeClr val="dk1"/>
                </a:solidFill>
                <a:latin typeface="Calibri"/>
                <a:ea typeface="Calibri"/>
                <a:cs typeface="Calibri"/>
                <a:sym typeface="Calibri"/>
              </a:rPr>
              <a:t>Explain: </a:t>
            </a:r>
            <a:r>
              <a:rPr b="0" i="0" lang="en-US" sz="1200" u="none" strike="noStrike">
                <a:solidFill>
                  <a:schemeClr val="dk1"/>
                </a:solidFill>
                <a:latin typeface="Calibri"/>
                <a:ea typeface="Calibri"/>
                <a:cs typeface="Calibri"/>
                <a:sym typeface="Calibri"/>
              </a:rPr>
              <a:t>In 2003, </a:t>
            </a:r>
            <a:r>
              <a:rPr lang="en-US" sz="1200">
                <a:solidFill>
                  <a:schemeClr val="dk1"/>
                </a:solidFill>
                <a:latin typeface="Calibri"/>
                <a:ea typeface="Calibri"/>
                <a:cs typeface="Calibri"/>
                <a:sym typeface="Calibri"/>
              </a:rPr>
              <a:t>the World Health Organization issued technical and policy guidance to strengthen the capacity of health systems to provide safe abortion care and postabortion care (PAC). This guidance was updated and reissued in 2012. In 2014 the World Health Organization issued guidance for the clinical provision of abortion, and in 2018 they issued new guidance on the medical management of abortion.   </a:t>
            </a:r>
            <a:r>
              <a:rPr lang="en-US"/>
              <a:t>In 2022, WHO issued new Abortion Care Guidelines, which updated and replaced the guidance in all the above.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b="1"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1"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i="0" lang="en-US" sz="1200" u="none" strike="noStrike">
                <a:solidFill>
                  <a:schemeClr val="dk1"/>
                </a:solidFill>
                <a:latin typeface="Calibri"/>
                <a:ea typeface="Calibri"/>
                <a:cs typeface="Calibri"/>
                <a:sym typeface="Calibri"/>
              </a:rPr>
              <a:t>On the flip chart write:</a:t>
            </a:r>
            <a:r>
              <a:rPr b="0" i="0" lang="en-US" sz="1200" u="none" strike="noStrike">
                <a:solidFill>
                  <a:schemeClr val="dk1"/>
                </a:solidFill>
                <a:latin typeface="Calibri"/>
                <a:ea typeface="Calibri"/>
                <a:cs typeface="Calibri"/>
                <a:sym typeface="Calibri"/>
              </a:rPr>
              <a:t> “PAC” and the number “5.” </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i="0" lang="en-US" sz="1200" u="none" strike="noStrike">
                <a:solidFill>
                  <a:schemeClr val="dk1"/>
                </a:solidFill>
                <a:latin typeface="Calibri"/>
                <a:ea typeface="Calibri"/>
                <a:cs typeface="Calibri"/>
                <a:sym typeface="Calibri"/>
              </a:rPr>
              <a:t>Ask</a:t>
            </a:r>
            <a:r>
              <a:rPr b="0" i="0" lang="en-US" sz="1200" u="none" strike="noStrike">
                <a:solidFill>
                  <a:schemeClr val="dk1"/>
                </a:solidFill>
                <a:latin typeface="Calibri"/>
                <a:ea typeface="Calibri"/>
                <a:cs typeface="Calibri"/>
                <a:sym typeface="Calibri"/>
              </a:rPr>
              <a:t> participants to raise their hand if they are familiar with the term PAC. </a:t>
            </a:r>
            <a:r>
              <a:rPr b="1" i="0" lang="en-US" sz="1200" u="none" strike="noStrike">
                <a:solidFill>
                  <a:schemeClr val="dk1"/>
                </a:solidFill>
                <a:latin typeface="Calibri"/>
                <a:ea typeface="Calibri"/>
                <a:cs typeface="Calibri"/>
                <a:sym typeface="Calibri"/>
              </a:rPr>
              <a:t>Ask</a:t>
            </a:r>
            <a:r>
              <a:rPr b="0" i="0" lang="en-US" sz="1200" u="none" strike="noStrike">
                <a:solidFill>
                  <a:schemeClr val="dk1"/>
                </a:solidFill>
                <a:latin typeface="Calibri"/>
                <a:ea typeface="Calibri"/>
                <a:cs typeface="Calibri"/>
                <a:sym typeface="Calibri"/>
              </a:rPr>
              <a:t> a volunteer to explain it.</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i="0" lang="en-US" sz="1200" u="none" strike="noStrike">
                <a:solidFill>
                  <a:schemeClr val="dk1"/>
                </a:solidFill>
                <a:latin typeface="Calibri"/>
                <a:ea typeface="Calibri"/>
                <a:cs typeface="Calibri"/>
                <a:sym typeface="Calibri"/>
              </a:rPr>
              <a:t>Explain</a:t>
            </a:r>
            <a:r>
              <a:rPr b="0" i="0" lang="en-US" sz="1200" u="none" strike="noStrike">
                <a:solidFill>
                  <a:schemeClr val="dk1"/>
                </a:solidFill>
                <a:latin typeface="Calibri"/>
                <a:ea typeface="Calibri"/>
                <a:cs typeface="Calibri"/>
                <a:sym typeface="Calibri"/>
              </a:rPr>
              <a:t>: PAC is a global strategy to reduce death and suffering from the complications of unsafe and spontaneous abortion. </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i="0" lang="en-US" sz="1200" u="none" strike="noStrike">
                <a:solidFill>
                  <a:schemeClr val="dk1"/>
                </a:solidFill>
                <a:latin typeface="Calibri"/>
                <a:ea typeface="Calibri"/>
                <a:cs typeface="Calibri"/>
                <a:sym typeface="Calibri"/>
              </a:rPr>
              <a:t>Ask</a:t>
            </a:r>
            <a:r>
              <a:rPr b="0" i="0" lang="en-US" sz="1200" u="none" strike="noStrike">
                <a:solidFill>
                  <a:schemeClr val="dk1"/>
                </a:solidFill>
                <a:latin typeface="Calibri"/>
                <a:ea typeface="Calibri"/>
                <a:cs typeface="Calibri"/>
                <a:sym typeface="Calibri"/>
              </a:rPr>
              <a:t> participants if they know how the number five (5) relates to PAC. </a:t>
            </a:r>
            <a:r>
              <a:rPr b="1" i="0" lang="en-US" sz="1200" u="none" strike="noStrike">
                <a:solidFill>
                  <a:schemeClr val="dk1"/>
                </a:solidFill>
                <a:latin typeface="Calibri"/>
                <a:ea typeface="Calibri"/>
                <a:cs typeface="Calibri"/>
                <a:sym typeface="Calibri"/>
              </a:rPr>
              <a:t>Tell</a:t>
            </a:r>
            <a:r>
              <a:rPr b="0" i="0" lang="en-US" sz="1200" u="none" strike="noStrike">
                <a:solidFill>
                  <a:schemeClr val="dk1"/>
                </a:solidFill>
                <a:latin typeface="Calibri"/>
                <a:ea typeface="Calibri"/>
                <a:cs typeface="Calibri"/>
                <a:sym typeface="Calibri"/>
              </a:rPr>
              <a:t> them PAC has five components.</a:t>
            </a:r>
            <a:endParaRPr/>
          </a:p>
          <a:p>
            <a:pPr indent="0" lvl="0" marL="0" rtl="0" algn="l">
              <a:lnSpc>
                <a:spcPct val="100000"/>
              </a:lnSpc>
              <a:spcBef>
                <a:spcPts val="0"/>
              </a:spcBef>
              <a:spcAft>
                <a:spcPts val="0"/>
              </a:spcAft>
              <a:buSzPts val="1400"/>
              <a:buNone/>
            </a:pPr>
            <a:r>
              <a:t/>
            </a:r>
            <a:endParaRPr/>
          </a:p>
        </p:txBody>
      </p:sp>
      <p:sp>
        <p:nvSpPr>
          <p:cNvPr id="359" name="Google Shape;359;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p9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2" name="Google Shape;992;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Say: </a:t>
            </a:r>
            <a:r>
              <a:rPr b="0" i="0" lang="en-US"/>
              <a:t>Mifepristone and/or Misoprostol may also be used to treat missed abortion in women who are stable. However, as missed abortion is a diagnosis typically made via ultrasound, it is less common in this setting and we will not focus on it. </a:t>
            </a:r>
            <a:endParaRPr/>
          </a:p>
          <a:p>
            <a:pPr indent="0" lvl="0" marL="0" rtl="0" algn="l">
              <a:lnSpc>
                <a:spcPct val="100000"/>
              </a:lnSpc>
              <a:spcBef>
                <a:spcPts val="0"/>
              </a:spcBef>
              <a:spcAft>
                <a:spcPts val="0"/>
              </a:spcAft>
              <a:buSzPts val="1400"/>
              <a:buNone/>
            </a:pPr>
            <a:r>
              <a:t/>
            </a:r>
            <a:endParaRPr b="0" i="1"/>
          </a:p>
          <a:p>
            <a:pPr indent="0" lvl="0" marL="0" marR="0" rtl="0" algn="l">
              <a:lnSpc>
                <a:spcPct val="100000"/>
              </a:lnSpc>
              <a:spcBef>
                <a:spcPts val="0"/>
              </a:spcBef>
              <a:spcAft>
                <a:spcPts val="0"/>
              </a:spcAft>
              <a:buClr>
                <a:schemeClr val="dk1"/>
              </a:buClr>
              <a:buSzPts val="1200"/>
              <a:buFont typeface="Calibri"/>
              <a:buNone/>
            </a:pPr>
            <a:r>
              <a:rPr b="1" lang="en-US" sz="1200">
                <a:solidFill>
                  <a:schemeClr val="dk1"/>
                </a:solidFill>
                <a:latin typeface="Calibri"/>
                <a:ea typeface="Calibri"/>
                <a:cs typeface="Calibri"/>
                <a:sym typeface="Calibri"/>
              </a:rPr>
              <a:t>Ask</a:t>
            </a:r>
            <a:r>
              <a:rPr lang="en-US" sz="1200">
                <a:solidFill>
                  <a:schemeClr val="dk1"/>
                </a:solidFill>
                <a:latin typeface="Calibri"/>
                <a:ea typeface="Calibri"/>
                <a:cs typeface="Calibri"/>
                <a:sym typeface="Calibri"/>
              </a:rPr>
              <a:t> participants if they can think of conditions in which misoprostol should not be used for uterine evacuation. </a:t>
            </a:r>
            <a:endParaRPr/>
          </a:p>
          <a:p>
            <a:pPr indent="0" lvl="0" marL="0" marR="0" rtl="0" algn="l">
              <a:lnSpc>
                <a:spcPct val="100000"/>
              </a:lnSpc>
              <a:spcBef>
                <a:spcPts val="0"/>
              </a:spcBef>
              <a:spcAft>
                <a:spcPts val="0"/>
              </a:spcAft>
              <a:buClr>
                <a:schemeClr val="dk1"/>
              </a:buClr>
              <a:buSzPts val="1200"/>
              <a:buFont typeface="Calibri"/>
              <a:buNone/>
            </a:pPr>
            <a:r>
              <a:rPr b="1" lang="en-US" sz="1200">
                <a:solidFill>
                  <a:schemeClr val="dk1"/>
                </a:solidFill>
                <a:latin typeface="Calibri"/>
                <a:ea typeface="Calibri"/>
                <a:cs typeface="Calibri"/>
                <a:sym typeface="Calibri"/>
              </a:rPr>
              <a:t>Take a few responses</a:t>
            </a:r>
            <a:r>
              <a:rPr lang="en-US" sz="1200">
                <a:solidFill>
                  <a:schemeClr val="dk1"/>
                </a:solidFill>
                <a:latin typeface="Calibri"/>
                <a:ea typeface="Calibri"/>
                <a:cs typeface="Calibri"/>
                <a:sym typeface="Calibri"/>
              </a:rPr>
              <a:t> </a:t>
            </a:r>
            <a:r>
              <a:rPr b="0" lang="en-US" sz="1200">
                <a:solidFill>
                  <a:schemeClr val="dk1"/>
                </a:solidFill>
                <a:latin typeface="Calibri"/>
                <a:ea typeface="Calibri"/>
                <a:cs typeface="Calibri"/>
                <a:sym typeface="Calibri"/>
              </a:rPr>
              <a:t>and then </a:t>
            </a:r>
            <a:r>
              <a:rPr b="1" lang="en-US" sz="1200">
                <a:solidFill>
                  <a:schemeClr val="dk1"/>
                </a:solidFill>
                <a:latin typeface="Calibri"/>
                <a:ea typeface="Calibri"/>
                <a:cs typeface="Calibri"/>
                <a:sym typeface="Calibri"/>
              </a:rPr>
              <a:t>show next slide.</a:t>
            </a:r>
            <a:endParaRPr/>
          </a:p>
          <a:p>
            <a:pPr indent="0" lvl="0" marL="0" rtl="0" algn="l">
              <a:lnSpc>
                <a:spcPct val="100000"/>
              </a:lnSpc>
              <a:spcBef>
                <a:spcPts val="0"/>
              </a:spcBef>
              <a:spcAft>
                <a:spcPts val="0"/>
              </a:spcAft>
              <a:buSzPts val="1400"/>
              <a:buNone/>
            </a:pPr>
            <a:r>
              <a:t/>
            </a:r>
            <a:endParaRPr b="0" i="1"/>
          </a:p>
        </p:txBody>
      </p:sp>
      <p:sp>
        <p:nvSpPr>
          <p:cNvPr id="993" name="Google Shape;993;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p9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0" name="Google Shape;1000;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a:t>Explain: </a:t>
            </a:r>
            <a:r>
              <a:rPr i="0" lang="en-US" sz="1200">
                <a:solidFill>
                  <a:srgbClr val="1F3864"/>
                </a:solidFill>
              </a:rPr>
              <a:t>If aspiration is not available, misoprostol should be administered, and IV fluids started while transfer to a higher-level facility is arranged.</a:t>
            </a:r>
            <a:endParaRPr/>
          </a:p>
          <a:p>
            <a:pPr indent="0" lvl="0" marL="0" rtl="0" algn="l">
              <a:lnSpc>
                <a:spcPct val="100000"/>
              </a:lnSpc>
              <a:spcBef>
                <a:spcPts val="0"/>
              </a:spcBef>
              <a:spcAft>
                <a:spcPts val="0"/>
              </a:spcAft>
              <a:buSzPts val="1400"/>
              <a:buNone/>
            </a:pPr>
            <a:r>
              <a:t/>
            </a:r>
            <a:endParaRPr b="1" i="0"/>
          </a:p>
        </p:txBody>
      </p:sp>
      <p:sp>
        <p:nvSpPr>
          <p:cNvPr id="1001" name="Google Shape;1001;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p9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8" name="Google Shape;1008;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1"/>
          </a:p>
        </p:txBody>
      </p:sp>
      <p:sp>
        <p:nvSpPr>
          <p:cNvPr id="1009" name="Google Shape;1009;p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p9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6" name="Google Shape;1016;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b="1" lang="en-US" sz="1800">
                <a:latin typeface="Calibri"/>
                <a:ea typeface="Calibri"/>
                <a:cs typeface="Calibri"/>
                <a:sym typeface="Calibri"/>
              </a:rPr>
              <a:t>Explain </a:t>
            </a:r>
            <a:r>
              <a:rPr lang="en-US" sz="1800">
                <a:latin typeface="Calibri"/>
                <a:ea typeface="Calibri"/>
                <a:cs typeface="Calibri"/>
                <a:sym typeface="Calibri"/>
              </a:rPr>
              <a:t>to participants that in the next activity, you will present a clinical case and give them a couple of minutes to </a:t>
            </a:r>
            <a:r>
              <a:rPr b="0" lang="en-US" sz="1800">
                <a:latin typeface="Calibri"/>
                <a:ea typeface="Calibri"/>
                <a:cs typeface="Calibri"/>
                <a:sym typeface="Calibri"/>
              </a:rPr>
              <a:t>consider it. Then, ask them to vote if they think the woman is eligible to use medications or not. You may also distribute a small piece of red, yellow, and green paper to each participant. Ask them to hold up the green paper if they believe the woman is eligible, red if she is not eligible, and yellow if they are unsure or would like additional information. After they vote, ask participants to share what their clinical recommendations are. Ask individuals who both thought that the woman was eligible and those who thought she was ineligible </a:t>
            </a:r>
            <a:r>
              <a:rPr lang="en-US" sz="1800">
                <a:latin typeface="Calibri"/>
                <a:ea typeface="Calibri"/>
                <a:cs typeface="Calibri"/>
                <a:sym typeface="Calibri"/>
              </a:rPr>
              <a:t>to share the reasons for their recommendations. Use a flipchart to record their responses. Use the key points to summarize each case study.</a:t>
            </a:r>
            <a:endParaRPr/>
          </a:p>
          <a:p>
            <a:pPr indent="0" lvl="0" marL="0" rtl="0" algn="l">
              <a:lnSpc>
                <a:spcPct val="100000"/>
              </a:lnSpc>
              <a:spcBef>
                <a:spcPts val="0"/>
              </a:spcBef>
              <a:spcAft>
                <a:spcPts val="0"/>
              </a:spcAft>
              <a:buSzPts val="1400"/>
              <a:buNone/>
            </a:pPr>
            <a:r>
              <a:t/>
            </a:r>
            <a:endParaRPr b="0" i="0"/>
          </a:p>
        </p:txBody>
      </p:sp>
      <p:sp>
        <p:nvSpPr>
          <p:cNvPr id="1017" name="Google Shape;1017;p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p9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3" name="Google Shape;1023;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sz="1100">
                <a:latin typeface="Arial"/>
                <a:ea typeface="Arial"/>
                <a:cs typeface="Arial"/>
                <a:sym typeface="Arial"/>
              </a:rPr>
              <a:t>Summarize key points:</a:t>
            </a:r>
            <a:endParaRPr sz="800">
              <a:latin typeface="Arial"/>
              <a:ea typeface="Arial"/>
              <a:cs typeface="Arial"/>
              <a:sym typeface="Arial"/>
            </a:endParaRPr>
          </a:p>
          <a:p>
            <a:pPr indent="-228600" lvl="0" marL="457200" rtl="0" algn="l">
              <a:lnSpc>
                <a:spcPct val="106999"/>
              </a:lnSpc>
              <a:spcBef>
                <a:spcPts val="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Arial"/>
                <a:ea typeface="Arial"/>
                <a:cs typeface="Arial"/>
                <a:sym typeface="Arial"/>
              </a:rPr>
              <a:t>This woman may be eligible for misoprostol, but more information is needed.</a:t>
            </a:r>
            <a:endParaRPr sz="1100">
              <a:latin typeface="Arial"/>
              <a:ea typeface="Arial"/>
              <a:cs typeface="Arial"/>
              <a:sym typeface="Arial"/>
            </a:endParaRPr>
          </a:p>
          <a:p>
            <a:pPr indent="-228600" lvl="0" marL="457200" rtl="0" algn="l">
              <a:lnSpc>
                <a:spcPct val="106999"/>
              </a:lnSpc>
              <a:spcBef>
                <a:spcPts val="80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Arial"/>
                <a:ea typeface="Arial"/>
                <a:cs typeface="Arial"/>
                <a:sym typeface="Arial"/>
              </a:rPr>
              <a:t>She is at an increased risk for ectopic pregnancy given her previous tubal ligation. She must be evaluated for ectopic pregnancy and, if confirmed, treated immediately.</a:t>
            </a:r>
            <a:endParaRPr sz="1100">
              <a:latin typeface="Arial"/>
              <a:ea typeface="Arial"/>
              <a:cs typeface="Arial"/>
              <a:sym typeface="Arial"/>
            </a:endParaRPr>
          </a:p>
          <a:p>
            <a:pPr indent="-228600" lvl="0" marL="457200" rtl="0" algn="l">
              <a:lnSpc>
                <a:spcPct val="106999"/>
              </a:lnSpc>
              <a:spcBef>
                <a:spcPts val="80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Arial"/>
                <a:ea typeface="Arial"/>
                <a:cs typeface="Arial"/>
                <a:sym typeface="Arial"/>
              </a:rPr>
              <a:t>Misoprostol will not treat an ectopic pregnancy, and its use may delay or disguise the diagnosis.</a:t>
            </a:r>
            <a:endParaRPr sz="1100">
              <a:latin typeface="Arial"/>
              <a:ea typeface="Arial"/>
              <a:cs typeface="Arial"/>
              <a:sym typeface="Arial"/>
            </a:endParaRPr>
          </a:p>
          <a:p>
            <a:pPr indent="-228600" lvl="0" marL="457200" rtl="0" algn="l">
              <a:lnSpc>
                <a:spcPct val="106999"/>
              </a:lnSpc>
              <a:spcBef>
                <a:spcPts val="80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Arial"/>
                <a:ea typeface="Arial"/>
                <a:cs typeface="Arial"/>
                <a:sym typeface="Arial"/>
              </a:rPr>
              <a:t>If intrauterine pregnancy is confirmed, she may be a candidate for misoprostol.</a:t>
            </a:r>
            <a:endParaRPr sz="1100">
              <a:latin typeface="Arial"/>
              <a:ea typeface="Arial"/>
              <a:cs typeface="Arial"/>
              <a:sym typeface="Arial"/>
            </a:endParaRPr>
          </a:p>
          <a:p>
            <a:pPr indent="-228600" lvl="0" marL="457200" rtl="0" algn="l">
              <a:lnSpc>
                <a:spcPct val="106999"/>
              </a:lnSpc>
              <a:spcBef>
                <a:spcPts val="80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Arial"/>
                <a:ea typeface="Arial"/>
                <a:cs typeface="Arial"/>
                <a:sym typeface="Arial"/>
              </a:rPr>
              <a:t>The presenting symptoms of ectopic pregnancy (abdominal or pelvic pain and intermittent vaginal bleeding) may be similar to those of incomplete abortion. However, if a woman has an incomplete abortion, the cervical os is typically open, whereas it is typically closed with ectopic pregnancy.</a:t>
            </a:r>
            <a:endParaRPr/>
          </a:p>
          <a:p>
            <a:pPr indent="-228600" lvl="0" marL="457200" rtl="0" algn="l">
              <a:lnSpc>
                <a:spcPct val="106999"/>
              </a:lnSpc>
              <a:spcBef>
                <a:spcPts val="80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800"/>
              </a:spcBef>
              <a:spcAft>
                <a:spcPts val="0"/>
              </a:spcAft>
              <a:buClr>
                <a:schemeClr val="dk1"/>
              </a:buClr>
              <a:buSzPts val="1100"/>
              <a:buFont typeface="Arial"/>
              <a:buNone/>
            </a:pPr>
            <a:r>
              <a:rPr b="1" lang="en-US" sz="1100">
                <a:latin typeface="Arial"/>
                <a:ea typeface="Arial"/>
                <a:cs typeface="Arial"/>
                <a:sym typeface="Arial"/>
              </a:rPr>
              <a:t>If necessary, explain: </a:t>
            </a:r>
            <a:r>
              <a:rPr lang="en-US" sz="1100">
                <a:latin typeface="Arial"/>
                <a:ea typeface="Arial"/>
                <a:cs typeface="Arial"/>
                <a:sym typeface="Arial"/>
              </a:rPr>
              <a:t>Ectopic pregnancy is a pregnancy that is growing outside of the uterine cavity, most often in the fallopian tube, although ectopic pregnancies can be located in other places. Since these extra-uterine locations do not support a growing pregnancy, the pregnancy can rupture. A ruptured ectopic pregnancy is life threatening. Symptoms of ectopic pregnancy include abdominal or pelvic pain, especially if one sided, and intermittent vaginal bleeding. On examination, women may have a palpable adnexal mass or a smaller uterine size than expected based on LMP. On speculum examination, the cervical os is typically closed. If ruptured, women may experience shoulder pain, dizziness, or fainting; become hemodynamically unstable; have low blood pressure and tachycardia, abdominal guarding or rebound tenderness; and have a falling hemoglobin or hematocrit. Ectopic pregnancy can be difficult to diagnose with clinical assessment alone and a further diagnostic work-up is often necessary.</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000">
              <a:latin typeface="Arial"/>
              <a:ea typeface="Arial"/>
              <a:cs typeface="Arial"/>
              <a:sym typeface="Arial"/>
            </a:endParaRPr>
          </a:p>
          <a:p>
            <a:pPr indent="0" lvl="0" marL="0" rtl="0" algn="l">
              <a:lnSpc>
                <a:spcPct val="100000"/>
              </a:lnSpc>
              <a:spcBef>
                <a:spcPts val="1000"/>
              </a:spcBef>
              <a:spcAft>
                <a:spcPts val="0"/>
              </a:spcAft>
              <a:buSzPts val="1400"/>
              <a:buNone/>
            </a:pPr>
            <a:r>
              <a:t/>
            </a:r>
            <a:endParaRPr/>
          </a:p>
        </p:txBody>
      </p:sp>
      <p:sp>
        <p:nvSpPr>
          <p:cNvPr id="1024" name="Google Shape;1024;p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p9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2" name="Google Shape;1032;p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sz="1100">
                <a:latin typeface="Arial"/>
                <a:ea typeface="Arial"/>
                <a:cs typeface="Arial"/>
                <a:sym typeface="Arial"/>
              </a:rPr>
              <a:t>Summarize key points:</a:t>
            </a:r>
            <a:endParaRPr b="1" sz="1100">
              <a:latin typeface="Arial"/>
              <a:ea typeface="Arial"/>
              <a:cs typeface="Arial"/>
              <a:sym typeface="Arial"/>
            </a:endParaRPr>
          </a:p>
          <a:p>
            <a:pPr indent="-228600" lvl="0" marL="45720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Arial"/>
                <a:ea typeface="Arial"/>
                <a:cs typeface="Arial"/>
                <a:sym typeface="Arial"/>
              </a:rPr>
              <a:t>This woman is not eligible for misoprostol. This patient is showing signs of complications including shock, infection, and severe bleeding. The priority is to stabilize her as much as possible and then evacuate her uterus with vacuum aspiration. If she cannot be treated at your facility, she should be transported immediately.</a:t>
            </a:r>
            <a:endParaRPr sz="1100">
              <a:latin typeface="Arial"/>
              <a:ea typeface="Arial"/>
              <a:cs typeface="Arial"/>
              <a:sym typeface="Arial"/>
            </a:endParaRPr>
          </a:p>
          <a:p>
            <a:pPr indent="-228600" lvl="0" marL="45720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Arial"/>
                <a:ea typeface="Arial"/>
                <a:cs typeface="Arial"/>
                <a:sym typeface="Arial"/>
              </a:rPr>
              <a:t>If she can be stabilized at your facility, but you cannot provide vacuum aspiration, she should be given a dose of misoprostol, antibiotics, and IV fluids while transport to a referral facility is underway.</a:t>
            </a:r>
            <a:endParaRPr sz="1100">
              <a:latin typeface="Arial"/>
              <a:ea typeface="Arial"/>
              <a:cs typeface="Arial"/>
              <a:sym typeface="Arial"/>
            </a:endParaRPr>
          </a:p>
          <a:p>
            <a:pPr indent="-228600" lvl="0" marL="45720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Arial"/>
                <a:ea typeface="Arial"/>
                <a:cs typeface="Arial"/>
                <a:sym typeface="Arial"/>
              </a:rPr>
              <a:t>Her clinical situation is emergent.</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1033" name="Google Shape;1033;p9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p9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0" name="Google Shape;1040;p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sz="1100">
                <a:latin typeface="Arial"/>
                <a:ea typeface="Arial"/>
                <a:cs typeface="Arial"/>
                <a:sym typeface="Arial"/>
              </a:rPr>
              <a:t>Summarize key points:</a:t>
            </a:r>
            <a:endParaRPr b="1" sz="1100">
              <a:latin typeface="Arial"/>
              <a:ea typeface="Arial"/>
              <a:cs typeface="Arial"/>
              <a:sym typeface="Arial"/>
            </a:endParaRPr>
          </a:p>
          <a:p>
            <a:pPr indent="-228600" lvl="0" marL="45720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Arial"/>
                <a:ea typeface="Arial"/>
                <a:cs typeface="Arial"/>
                <a:sym typeface="Arial"/>
              </a:rPr>
              <a:t>This woman is eligible for misoprostol, although she does have signs of a mild cervical and possibly uterine infection.</a:t>
            </a:r>
            <a:endParaRPr sz="1100">
              <a:latin typeface="Arial"/>
              <a:ea typeface="Arial"/>
              <a:cs typeface="Arial"/>
              <a:sym typeface="Arial"/>
            </a:endParaRPr>
          </a:p>
          <a:p>
            <a:pPr indent="-228600" lvl="0" marL="45720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Arial"/>
                <a:ea typeface="Arial"/>
                <a:cs typeface="Arial"/>
                <a:sym typeface="Arial"/>
              </a:rPr>
              <a:t>She should be treated with appropriate antibiotics and given clear instructions to return to the health center for any worsening symptoms.</a:t>
            </a:r>
            <a:endParaRPr sz="1100">
              <a:latin typeface="Arial"/>
              <a:ea typeface="Arial"/>
              <a:cs typeface="Arial"/>
              <a:sym typeface="Arial"/>
            </a:endParaRPr>
          </a:p>
          <a:p>
            <a:pPr indent="-228600" lvl="0" marL="45720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Arial"/>
                <a:ea typeface="Arial"/>
                <a:cs typeface="Arial"/>
                <a:sym typeface="Arial"/>
              </a:rPr>
              <a:t>A follow up is recommended to ensure resolution of the infection.</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1041" name="Google Shape;1041;p9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p9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8" name="Google Shape;1048;p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457200" lvl="0" marL="22860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b="1" lang="en-US" sz="1100">
                <a:latin typeface="Arial"/>
                <a:ea typeface="Arial"/>
                <a:cs typeface="Arial"/>
                <a:sym typeface="Arial"/>
              </a:rPr>
              <a:t>Summarize key points:</a:t>
            </a:r>
            <a:endParaRPr b="1" sz="1100">
              <a:latin typeface="Arial"/>
              <a:ea typeface="Arial"/>
              <a:cs typeface="Arial"/>
              <a:sym typeface="Arial"/>
            </a:endParaRPr>
          </a:p>
          <a:p>
            <a:pPr indent="-228600" lvl="0" marL="45720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Arial"/>
                <a:ea typeface="Arial"/>
                <a:cs typeface="Arial"/>
                <a:sym typeface="Arial"/>
              </a:rPr>
              <a:t>This is a straightforward case of early pregnancy diagnosed by a reliable LMP and a consistent pelvic exam done by an experienced clinician.</a:t>
            </a:r>
            <a:endParaRPr sz="1100">
              <a:latin typeface="Arial"/>
              <a:ea typeface="Arial"/>
              <a:cs typeface="Arial"/>
              <a:sym typeface="Arial"/>
            </a:endParaRPr>
          </a:p>
          <a:p>
            <a:pPr indent="-228600" lvl="0" marL="45720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Arial"/>
                <a:ea typeface="Arial"/>
                <a:cs typeface="Arial"/>
                <a:sym typeface="Arial"/>
              </a:rPr>
              <a:t>There is no need for an ultrasound and the woman is within the gestational range eligible for medical abortion.</a:t>
            </a:r>
            <a:endParaRPr sz="1100">
              <a:latin typeface="Arial"/>
              <a:ea typeface="Arial"/>
              <a:cs typeface="Arial"/>
              <a:sym typeface="Arial"/>
            </a:endParaRPr>
          </a:p>
          <a:p>
            <a:pPr indent="-228600" lvl="0" marL="45720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Arial"/>
                <a:ea typeface="Arial"/>
                <a:cs typeface="Arial"/>
                <a:sym typeface="Arial"/>
              </a:rPr>
              <a:t>In most cases of medical abortion, women’s report of LMP, in combination with review of pregnancy symptoms and bimanual exam, can safely be substituted for routine ultrasound, unless there are clinically significant discrepancies or inconsistencies for gestational dating.</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1049" name="Google Shape;1049;p9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p9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6" name="Google Shape;1056;p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sz="1100">
                <a:latin typeface="Arial"/>
                <a:ea typeface="Arial"/>
                <a:cs typeface="Arial"/>
                <a:sym typeface="Arial"/>
              </a:rPr>
              <a:t>Summarize key points:</a:t>
            </a:r>
            <a:endParaRPr b="1" sz="1100">
              <a:latin typeface="Arial"/>
              <a:ea typeface="Arial"/>
              <a:cs typeface="Arial"/>
              <a:sym typeface="Arial"/>
            </a:endParaRPr>
          </a:p>
          <a:p>
            <a:pPr indent="-228600" lvl="0" marL="45720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Arial"/>
                <a:ea typeface="Arial"/>
                <a:cs typeface="Arial"/>
                <a:sym typeface="Arial"/>
              </a:rPr>
              <a:t>Medical abortion is a safe and effective method for young women.</a:t>
            </a:r>
            <a:endParaRPr sz="1100">
              <a:latin typeface="Arial"/>
              <a:ea typeface="Arial"/>
              <a:cs typeface="Arial"/>
              <a:sym typeface="Arial"/>
            </a:endParaRPr>
          </a:p>
          <a:p>
            <a:pPr indent="-228600" lvl="0" marL="45720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Arial"/>
                <a:ea typeface="Arial"/>
                <a:cs typeface="Arial"/>
                <a:sym typeface="Arial"/>
              </a:rPr>
              <a:t>In most cases, in a relatively slim woman, a pelvic exam by an experienced clinician is sufficient to assess gestational age. If further information is needed, it may be useful to review pregnancy symptoms and help the woman to remember her LMP.</a:t>
            </a:r>
            <a:endParaRPr sz="1100">
              <a:latin typeface="Arial"/>
              <a:ea typeface="Arial"/>
              <a:cs typeface="Arial"/>
              <a:sym typeface="Arial"/>
            </a:endParaRPr>
          </a:p>
          <a:p>
            <a:pPr indent="-228600" lvl="0" marL="45720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Arial"/>
                <a:ea typeface="Arial"/>
                <a:cs typeface="Arial"/>
                <a:sym typeface="Arial"/>
              </a:rPr>
              <a:t>In cases where women are unable to remember their LMP, they can be helped by a calendar and memory recall cues such as:</a:t>
            </a:r>
            <a:endParaRPr sz="1100">
              <a:latin typeface="Arial"/>
              <a:ea typeface="Arial"/>
              <a:cs typeface="Arial"/>
              <a:sym typeface="Arial"/>
            </a:endParaRPr>
          </a:p>
          <a:p>
            <a:pPr indent="-228600" lvl="0" marL="1143000" rtl="0" algn="l">
              <a:lnSpc>
                <a:spcPct val="115000"/>
              </a:lnSpc>
              <a:spcBef>
                <a:spcPts val="0"/>
              </a:spcBef>
              <a:spcAft>
                <a:spcPts val="0"/>
              </a:spcAft>
              <a:buClr>
                <a:schemeClr val="dk1"/>
              </a:buClr>
              <a:buSzPts val="1100"/>
              <a:buFont typeface="Arial"/>
              <a:buNone/>
            </a:pPr>
            <a:r>
              <a:rPr lang="en-US" sz="1100">
                <a:latin typeface="Courier New"/>
                <a:ea typeface="Courier New"/>
                <a:cs typeface="Courier New"/>
                <a:sym typeface="Courier New"/>
              </a:rPr>
              <a:t>o</a:t>
            </a:r>
            <a:r>
              <a:rPr lang="en-US" sz="700">
                <a:latin typeface="Times New Roman"/>
                <a:ea typeface="Times New Roman"/>
                <a:cs typeface="Times New Roman"/>
                <a:sym typeface="Times New Roman"/>
              </a:rPr>
              <a:t>   </a:t>
            </a:r>
            <a:r>
              <a:rPr lang="en-US" sz="1100">
                <a:latin typeface="Arial"/>
                <a:ea typeface="Arial"/>
                <a:cs typeface="Arial"/>
                <a:sym typeface="Arial"/>
              </a:rPr>
              <a:t> “What day of the week was it?”</a:t>
            </a:r>
            <a:endParaRPr sz="1100">
              <a:latin typeface="Arial"/>
              <a:ea typeface="Arial"/>
              <a:cs typeface="Arial"/>
              <a:sym typeface="Arial"/>
            </a:endParaRPr>
          </a:p>
          <a:p>
            <a:pPr indent="-228600" lvl="0" marL="1143000" rtl="0" algn="l">
              <a:lnSpc>
                <a:spcPct val="115000"/>
              </a:lnSpc>
              <a:spcBef>
                <a:spcPts val="0"/>
              </a:spcBef>
              <a:spcAft>
                <a:spcPts val="0"/>
              </a:spcAft>
              <a:buClr>
                <a:schemeClr val="dk1"/>
              </a:buClr>
              <a:buSzPts val="1100"/>
              <a:buFont typeface="Arial"/>
              <a:buNone/>
            </a:pPr>
            <a:r>
              <a:rPr lang="en-US" sz="1100">
                <a:latin typeface="Courier New"/>
                <a:ea typeface="Courier New"/>
                <a:cs typeface="Courier New"/>
                <a:sym typeface="Courier New"/>
              </a:rPr>
              <a:t>o</a:t>
            </a:r>
            <a:r>
              <a:rPr lang="en-US" sz="700">
                <a:latin typeface="Times New Roman"/>
                <a:ea typeface="Times New Roman"/>
                <a:cs typeface="Times New Roman"/>
                <a:sym typeface="Times New Roman"/>
              </a:rPr>
              <a:t>   </a:t>
            </a:r>
            <a:r>
              <a:rPr lang="en-US" sz="1100">
                <a:latin typeface="Arial"/>
                <a:ea typeface="Arial"/>
                <a:cs typeface="Arial"/>
                <a:sym typeface="Arial"/>
              </a:rPr>
              <a:t>“What were you doing?”</a:t>
            </a:r>
            <a:endParaRPr sz="1100">
              <a:latin typeface="Arial"/>
              <a:ea typeface="Arial"/>
              <a:cs typeface="Arial"/>
              <a:sym typeface="Arial"/>
            </a:endParaRPr>
          </a:p>
          <a:p>
            <a:pPr indent="-228600" lvl="0" marL="1143000" rtl="0" algn="l">
              <a:lnSpc>
                <a:spcPct val="115000"/>
              </a:lnSpc>
              <a:spcBef>
                <a:spcPts val="0"/>
              </a:spcBef>
              <a:spcAft>
                <a:spcPts val="0"/>
              </a:spcAft>
              <a:buClr>
                <a:schemeClr val="dk1"/>
              </a:buClr>
              <a:buSzPts val="1100"/>
              <a:buFont typeface="Arial"/>
              <a:buNone/>
            </a:pPr>
            <a:r>
              <a:rPr lang="en-US" sz="1100">
                <a:latin typeface="Courier New"/>
                <a:ea typeface="Courier New"/>
                <a:cs typeface="Courier New"/>
                <a:sym typeface="Courier New"/>
              </a:rPr>
              <a:t>o</a:t>
            </a:r>
            <a:r>
              <a:rPr lang="en-US" sz="700">
                <a:latin typeface="Times New Roman"/>
                <a:ea typeface="Times New Roman"/>
                <a:cs typeface="Times New Roman"/>
                <a:sym typeface="Times New Roman"/>
              </a:rPr>
              <a:t>   </a:t>
            </a:r>
            <a:r>
              <a:rPr lang="en-US" sz="1100">
                <a:latin typeface="Arial"/>
                <a:ea typeface="Arial"/>
                <a:cs typeface="Arial"/>
                <a:sym typeface="Arial"/>
              </a:rPr>
              <a:t>“What part of the month?”</a:t>
            </a:r>
            <a:endParaRPr sz="1100">
              <a:latin typeface="Arial"/>
              <a:ea typeface="Arial"/>
              <a:cs typeface="Arial"/>
              <a:sym typeface="Arial"/>
            </a:endParaRPr>
          </a:p>
          <a:p>
            <a:pPr indent="-228600" lvl="0" marL="1143000" rtl="0" algn="l">
              <a:lnSpc>
                <a:spcPct val="115000"/>
              </a:lnSpc>
              <a:spcBef>
                <a:spcPts val="0"/>
              </a:spcBef>
              <a:spcAft>
                <a:spcPts val="0"/>
              </a:spcAft>
              <a:buClr>
                <a:schemeClr val="dk1"/>
              </a:buClr>
              <a:buSzPts val="1100"/>
              <a:buFont typeface="Arial"/>
              <a:buNone/>
            </a:pPr>
            <a:r>
              <a:rPr lang="en-US" sz="1100">
                <a:latin typeface="Courier New"/>
                <a:ea typeface="Courier New"/>
                <a:cs typeface="Courier New"/>
                <a:sym typeface="Courier New"/>
              </a:rPr>
              <a:t>o</a:t>
            </a:r>
            <a:r>
              <a:rPr lang="en-US" sz="700">
                <a:latin typeface="Times New Roman"/>
                <a:ea typeface="Times New Roman"/>
                <a:cs typeface="Times New Roman"/>
                <a:sym typeface="Times New Roman"/>
              </a:rPr>
              <a:t>   </a:t>
            </a:r>
            <a:r>
              <a:rPr lang="en-US" sz="1100">
                <a:latin typeface="Arial"/>
                <a:ea typeface="Arial"/>
                <a:cs typeface="Arial"/>
                <a:sym typeface="Arial"/>
              </a:rPr>
              <a:t>“Was there a special event going on?”</a:t>
            </a:r>
            <a:endParaRPr sz="1100">
              <a:latin typeface="Arial"/>
              <a:ea typeface="Arial"/>
              <a:cs typeface="Arial"/>
              <a:sym typeface="Arial"/>
            </a:endParaRPr>
          </a:p>
          <a:p>
            <a:pPr indent="-228600" lvl="0" marL="1143000" rtl="0" algn="l">
              <a:lnSpc>
                <a:spcPct val="115000"/>
              </a:lnSpc>
              <a:spcBef>
                <a:spcPts val="0"/>
              </a:spcBef>
              <a:spcAft>
                <a:spcPts val="0"/>
              </a:spcAft>
              <a:buClr>
                <a:schemeClr val="dk1"/>
              </a:buClr>
              <a:buSzPts val="1100"/>
              <a:buFont typeface="Arial"/>
              <a:buNone/>
            </a:pPr>
            <a:r>
              <a:rPr lang="en-US" sz="1100">
                <a:latin typeface="Courier New"/>
                <a:ea typeface="Courier New"/>
                <a:cs typeface="Courier New"/>
                <a:sym typeface="Courier New"/>
              </a:rPr>
              <a:t>o</a:t>
            </a:r>
            <a:r>
              <a:rPr lang="en-US" sz="700">
                <a:latin typeface="Times New Roman"/>
                <a:ea typeface="Times New Roman"/>
                <a:cs typeface="Times New Roman"/>
                <a:sym typeface="Times New Roman"/>
              </a:rPr>
              <a:t>   </a:t>
            </a:r>
            <a:r>
              <a:rPr lang="en-US" sz="1100">
                <a:latin typeface="Arial"/>
                <a:ea typeface="Arial"/>
                <a:cs typeface="Arial"/>
                <a:sym typeface="Arial"/>
              </a:rPr>
              <a:t>“Are your periods regular?”</a:t>
            </a:r>
            <a:endParaRPr sz="1100">
              <a:latin typeface="Arial"/>
              <a:ea typeface="Arial"/>
              <a:cs typeface="Arial"/>
              <a:sym typeface="Arial"/>
            </a:endParaRPr>
          </a:p>
          <a:p>
            <a:pPr indent="0" lvl="0" marL="45720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It may also be useful to ask when the woman first noticed pregnancy symptoms such as breast tenderness or nausea. Breast tenderness and nipple sensitivity typically begin around three to four weeks LMP, followed by fatigue, nausea, and urinary frequency at four weeks LMP.</a:t>
            </a:r>
            <a:endParaRPr sz="1100">
              <a:latin typeface="Arial"/>
              <a:ea typeface="Arial"/>
              <a:cs typeface="Arial"/>
              <a:sym typeface="Arial"/>
            </a:endParaRPr>
          </a:p>
          <a:p>
            <a:pPr indent="-228600" lvl="0" marL="45720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Arial"/>
                <a:ea typeface="Arial"/>
                <a:cs typeface="Arial"/>
                <a:sym typeface="Arial"/>
              </a:rPr>
              <a:t>An exam by another clinician may also help confirm your estimate of a seven-week pregnant uterus.</a:t>
            </a:r>
            <a:endParaRPr sz="1100">
              <a:latin typeface="Arial"/>
              <a:ea typeface="Arial"/>
              <a:cs typeface="Arial"/>
              <a:sym typeface="Arial"/>
            </a:endParaRPr>
          </a:p>
          <a:p>
            <a:pPr indent="-228600" lvl="0" marL="45720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Arial"/>
                <a:ea typeface="Arial"/>
                <a:cs typeface="Arial"/>
                <a:sym typeface="Arial"/>
              </a:rPr>
              <a:t>There is a high correlation between pregnancy dating as determined by a clinician (based on bimanual examination and history) and dating determined by ultrasound. When the two approaches produce differing dates, clinician estimation is generally more conservative — overestimating gestational age.</a:t>
            </a:r>
            <a:endParaRPr sz="1100">
              <a:latin typeface="Arial"/>
              <a:ea typeface="Arial"/>
              <a:cs typeface="Arial"/>
              <a:sym typeface="Arial"/>
            </a:endParaRPr>
          </a:p>
          <a:p>
            <a:pPr indent="-228600" lvl="0" marL="45720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Arial"/>
                <a:ea typeface="Arial"/>
                <a:cs typeface="Arial"/>
                <a:sym typeface="Arial"/>
              </a:rPr>
              <a:t>Because medical abortion is effective over a wide range of gestational ages, slightly over or underestimating gestational age is unlikely to decrease the efficacy or increase the complications for a particular woman.</a:t>
            </a:r>
            <a:endParaRPr sz="1100">
              <a:latin typeface="Arial"/>
              <a:ea typeface="Arial"/>
              <a:cs typeface="Arial"/>
              <a:sym typeface="Arial"/>
            </a:endParaRPr>
          </a:p>
          <a:p>
            <a:pPr indent="-228600" lvl="0" marL="45720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Arial"/>
                <a:ea typeface="Arial"/>
                <a:cs typeface="Arial"/>
                <a:sym typeface="Arial"/>
              </a:rPr>
              <a:t>Adding testing such as ultrasound before medical abortion is a barrier to abortion access, delays the procedure, and does not necessarily increase safety, especially for young women who may have limited resources to purchase extra testing.</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1057" name="Google Shape;1057;p9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p9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4" name="Google Shape;1064;p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sz="1100">
                <a:latin typeface="Arial"/>
                <a:ea typeface="Arial"/>
                <a:cs typeface="Arial"/>
                <a:sym typeface="Arial"/>
              </a:rPr>
              <a:t>Summarize key points:</a:t>
            </a:r>
            <a:endParaRPr b="1" sz="1100">
              <a:latin typeface="Arial"/>
              <a:ea typeface="Arial"/>
              <a:cs typeface="Arial"/>
              <a:sym typeface="Arial"/>
            </a:endParaRPr>
          </a:p>
          <a:p>
            <a:pPr indent="-228600" lvl="0" marL="45720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Arial"/>
                <a:ea typeface="Arial"/>
                <a:cs typeface="Arial"/>
                <a:sym typeface="Arial"/>
              </a:rPr>
              <a:t>The woman is within the gestational eligibility for medical abortion. However, because of her anemia on clinical exam and her history of postpartum hemorrhage, it might be advisable for her to take one of the following options. Take the misoprostol in the clinic and remain there until expulsion. Or, take the misoprostol at home, but only if her home is not remote from a facility that can provide urgent care with manual vacuum aspiration if she experiences excessive bleeding.</a:t>
            </a:r>
            <a:endParaRPr sz="1100">
              <a:latin typeface="Arial"/>
              <a:ea typeface="Arial"/>
              <a:cs typeface="Arial"/>
              <a:sym typeface="Arial"/>
            </a:endParaRPr>
          </a:p>
          <a:p>
            <a:pPr indent="-228600" lvl="0" marL="45720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Arial"/>
                <a:ea typeface="Arial"/>
                <a:cs typeface="Arial"/>
                <a:sym typeface="Arial"/>
              </a:rPr>
              <a:t>For the long term, inform the woman of iron-rich foods and provide iron supplementation if possible.</a:t>
            </a:r>
            <a:endParaRPr sz="1100">
              <a:latin typeface="Arial"/>
              <a:ea typeface="Arial"/>
              <a:cs typeface="Arial"/>
              <a:sym typeface="Arial"/>
            </a:endParaRPr>
          </a:p>
          <a:p>
            <a:pPr indent="-228600" lvl="0" marL="45720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a:r>
            <a:r>
              <a:rPr lang="en-US" sz="700">
                <a:latin typeface="Times New Roman"/>
                <a:ea typeface="Times New Roman"/>
                <a:cs typeface="Times New Roman"/>
                <a:sym typeface="Times New Roman"/>
              </a:rPr>
              <a:t>   	</a:t>
            </a:r>
            <a:r>
              <a:rPr lang="en-US" sz="1100">
                <a:latin typeface="Arial"/>
                <a:ea typeface="Arial"/>
                <a:cs typeface="Arial"/>
                <a:sym typeface="Arial"/>
              </a:rPr>
              <a:t>Oral contraceptive pills, injections, implants, and the levonorgestrel containing IUD may be good options for birth control because they reduce menstrual bleeding.</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1065" name="Google Shape;1065;p9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p2"/>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2"/>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6" name="Google Shape;16;p2"/>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 name="Google Shape;17;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n-US"/>
              <a:t>&lt;#&gt;</a:t>
            </a:r>
            <a:endParaRPr/>
          </a:p>
        </p:txBody>
      </p:sp>
      <p:pic>
        <p:nvPicPr>
          <p:cNvPr descr="A man in nurses scrubs wearing a mask and holding a digital thermometer. " id="18" name="Google Shape;18;p2"/>
          <p:cNvPicPr preferRelativeResize="0"/>
          <p:nvPr/>
        </p:nvPicPr>
        <p:blipFill rotWithShape="1">
          <a:blip r:embed="rId2">
            <a:alphaModFix/>
          </a:blip>
          <a:srcRect b="25389" l="28333" r="28332" t="20000"/>
          <a:stretch/>
        </p:blipFill>
        <p:spPr>
          <a:xfrm>
            <a:off x="2590800" y="1863724"/>
            <a:ext cx="3962400" cy="374523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5">
    <p:spTree>
      <p:nvGrpSpPr>
        <p:cNvPr id="62" name="Shape 62"/>
        <p:cNvGrpSpPr/>
        <p:nvPr/>
      </p:nvGrpSpPr>
      <p:grpSpPr>
        <a:xfrm>
          <a:off x="0" y="0"/>
          <a:ext cx="0" cy="0"/>
          <a:chOff x="0" y="0"/>
          <a:chExt cx="0" cy="0"/>
        </a:xfrm>
      </p:grpSpPr>
      <p:sp>
        <p:nvSpPr>
          <p:cNvPr id="63" name="Google Shape;63;p11"/>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1"/>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65" name="Google Shape;65;p11"/>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6" name="Google Shape;66;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n-US"/>
              <a:t>&lt;#&gt;</a:t>
            </a:r>
            <a:endParaRPr/>
          </a:p>
        </p:txBody>
      </p:sp>
      <p:pic>
        <p:nvPicPr>
          <p:cNvPr descr="A woman in a hijab and doctors coat helping a young girl fill out a form. " id="67" name="Google Shape;67;p11"/>
          <p:cNvPicPr preferRelativeResize="0"/>
          <p:nvPr/>
        </p:nvPicPr>
        <p:blipFill rotWithShape="1">
          <a:blip r:embed="rId2">
            <a:alphaModFix/>
          </a:blip>
          <a:srcRect b="25389" l="28333" r="28332" t="20295"/>
          <a:stretch/>
        </p:blipFill>
        <p:spPr>
          <a:xfrm>
            <a:off x="2590800" y="1873884"/>
            <a:ext cx="3962400" cy="372491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6">
    <p:spTree>
      <p:nvGrpSpPr>
        <p:cNvPr id="68" name="Shape 68"/>
        <p:cNvGrpSpPr/>
        <p:nvPr/>
      </p:nvGrpSpPr>
      <p:grpSpPr>
        <a:xfrm>
          <a:off x="0" y="0"/>
          <a:ext cx="0" cy="0"/>
          <a:chOff x="0" y="0"/>
          <a:chExt cx="0" cy="0"/>
        </a:xfrm>
      </p:grpSpPr>
      <p:sp>
        <p:nvSpPr>
          <p:cNvPr id="69" name="Google Shape;69;p12"/>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2"/>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71" name="Google Shape;71;p12"/>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2" name="Google Shape;72;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n-US"/>
              <a:t>&lt;#&gt;</a:t>
            </a:r>
            <a:endParaRPr/>
          </a:p>
        </p:txBody>
      </p:sp>
      <p:pic>
        <p:nvPicPr>
          <p:cNvPr descr="A group of people of different ages, genders, and ethnicities. " id="73" name="Google Shape;73;p12"/>
          <p:cNvPicPr preferRelativeResize="0"/>
          <p:nvPr/>
        </p:nvPicPr>
        <p:blipFill rotWithShape="1">
          <a:blip r:embed="rId2">
            <a:alphaModFix/>
          </a:blip>
          <a:srcRect b="25389" l="28333" r="28332" t="19556"/>
          <a:stretch/>
        </p:blipFill>
        <p:spPr>
          <a:xfrm>
            <a:off x="2590800" y="1848484"/>
            <a:ext cx="3962400" cy="377571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74" name="Shape 74"/>
        <p:cNvGrpSpPr/>
        <p:nvPr/>
      </p:nvGrpSpPr>
      <p:grpSpPr>
        <a:xfrm>
          <a:off x="0" y="0"/>
          <a:ext cx="0" cy="0"/>
          <a:chOff x="0" y="0"/>
          <a:chExt cx="0" cy="0"/>
        </a:xfrm>
      </p:grpSpPr>
      <p:sp>
        <p:nvSpPr>
          <p:cNvPr id="75" name="Google Shape;75;p13"/>
          <p:cNvSpPr txBox="1"/>
          <p:nvPr>
            <p:ph type="ctrTitle"/>
          </p:nvPr>
        </p:nvSpPr>
        <p:spPr>
          <a:xfrm>
            <a:off x="1143000" y="1122363"/>
            <a:ext cx="6858000" cy="2387600"/>
          </a:xfrm>
          <a:prstGeom prst="rect">
            <a:avLst/>
          </a:prstGeom>
          <a:noFill/>
          <a:ln>
            <a:noFill/>
          </a:ln>
        </p:spPr>
        <p:txBody>
          <a:bodyPr anchorCtr="0" anchor="b" bIns="45700" lIns="91425" spcFirstLastPara="1" rIns="91425" wrap="square" tIns="45700">
            <a:normAutofit/>
          </a:bodyPr>
          <a:lstStyle>
            <a:lvl1pPr lvl="0" algn="ctr">
              <a:lnSpc>
                <a:spcPct val="100000"/>
              </a:lnSpc>
              <a:spcBef>
                <a:spcPts val="0"/>
              </a:spcBef>
              <a:spcAft>
                <a:spcPts val="0"/>
              </a:spcAft>
              <a:buSzPts val="4400"/>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3"/>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SzPts val="3200"/>
              <a:buNone/>
              <a:defRPr sz="1800"/>
            </a:lvl1pPr>
            <a:lvl2pPr lvl="1" algn="ctr">
              <a:lnSpc>
                <a:spcPct val="100000"/>
              </a:lnSpc>
              <a:spcBef>
                <a:spcPts val="560"/>
              </a:spcBef>
              <a:spcAft>
                <a:spcPts val="0"/>
              </a:spcAft>
              <a:buSzPts val="2800"/>
              <a:buNone/>
              <a:defRPr sz="1500"/>
            </a:lvl2pPr>
            <a:lvl3pPr lvl="2" algn="ctr">
              <a:lnSpc>
                <a:spcPct val="100000"/>
              </a:lnSpc>
              <a:spcBef>
                <a:spcPts val="480"/>
              </a:spcBef>
              <a:spcAft>
                <a:spcPts val="0"/>
              </a:spcAft>
              <a:buSzPts val="2400"/>
              <a:buNone/>
              <a:defRPr sz="1350"/>
            </a:lvl3pPr>
            <a:lvl4pPr lvl="3" algn="ctr">
              <a:lnSpc>
                <a:spcPct val="100000"/>
              </a:lnSpc>
              <a:spcBef>
                <a:spcPts val="400"/>
              </a:spcBef>
              <a:spcAft>
                <a:spcPts val="0"/>
              </a:spcAft>
              <a:buSzPts val="2000"/>
              <a:buNone/>
              <a:defRPr sz="1200"/>
            </a:lvl4pPr>
            <a:lvl5pPr lvl="4" algn="ctr">
              <a:lnSpc>
                <a:spcPct val="100000"/>
              </a:lnSpc>
              <a:spcBef>
                <a:spcPts val="400"/>
              </a:spcBef>
              <a:spcAft>
                <a:spcPts val="0"/>
              </a:spcAft>
              <a:buSzPts val="2000"/>
              <a:buNone/>
              <a:defRPr sz="1200"/>
            </a:lvl5pPr>
            <a:lvl6pPr lvl="5" algn="ctr">
              <a:lnSpc>
                <a:spcPct val="100000"/>
              </a:lnSpc>
              <a:spcBef>
                <a:spcPts val="400"/>
              </a:spcBef>
              <a:spcAft>
                <a:spcPts val="0"/>
              </a:spcAft>
              <a:buSzPts val="2000"/>
              <a:buNone/>
              <a:defRPr sz="1200"/>
            </a:lvl6pPr>
            <a:lvl7pPr lvl="6" algn="ctr">
              <a:lnSpc>
                <a:spcPct val="100000"/>
              </a:lnSpc>
              <a:spcBef>
                <a:spcPts val="400"/>
              </a:spcBef>
              <a:spcAft>
                <a:spcPts val="0"/>
              </a:spcAft>
              <a:buSzPts val="2000"/>
              <a:buNone/>
              <a:defRPr sz="1200"/>
            </a:lvl7pPr>
            <a:lvl8pPr lvl="7" algn="ctr">
              <a:lnSpc>
                <a:spcPct val="100000"/>
              </a:lnSpc>
              <a:spcBef>
                <a:spcPts val="400"/>
              </a:spcBef>
              <a:spcAft>
                <a:spcPts val="0"/>
              </a:spcAft>
              <a:buSzPts val="2000"/>
              <a:buNone/>
              <a:defRPr sz="1200"/>
            </a:lvl8pPr>
            <a:lvl9pPr lvl="8" algn="ctr">
              <a:lnSpc>
                <a:spcPct val="100000"/>
              </a:lnSpc>
              <a:spcBef>
                <a:spcPts val="400"/>
              </a:spcBef>
              <a:spcAft>
                <a:spcPts val="0"/>
              </a:spcAft>
              <a:buSzPts val="2000"/>
              <a:buNone/>
              <a:defRPr sz="12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77" name="Shape 77"/>
        <p:cNvGrpSpPr/>
        <p:nvPr/>
      </p:nvGrpSpPr>
      <p:grpSpPr>
        <a:xfrm>
          <a:off x="0" y="0"/>
          <a:ext cx="0" cy="0"/>
          <a:chOff x="0" y="0"/>
          <a:chExt cx="0" cy="0"/>
        </a:xfrm>
      </p:grpSpPr>
      <p:sp>
        <p:nvSpPr>
          <p:cNvPr id="78" name="Google Shape;78;p14"/>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ctr">
              <a:lnSpc>
                <a:spcPct val="100000"/>
              </a:lnSpc>
              <a:spcBef>
                <a:spcPts val="0"/>
              </a:spcBef>
              <a:spcAft>
                <a:spcPts val="0"/>
              </a:spcAft>
              <a:buSzPts val="4400"/>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4"/>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640"/>
              </a:spcBef>
              <a:spcAft>
                <a:spcPts val="0"/>
              </a:spcAft>
              <a:buSzPts val="3200"/>
              <a:buNone/>
              <a:defRPr sz="1800">
                <a:solidFill>
                  <a:srgbClr val="888888"/>
                </a:solidFill>
              </a:defRPr>
            </a:lvl1pPr>
            <a:lvl2pPr indent="-228600" lvl="1" marL="914400" algn="l">
              <a:lnSpc>
                <a:spcPct val="100000"/>
              </a:lnSpc>
              <a:spcBef>
                <a:spcPts val="560"/>
              </a:spcBef>
              <a:spcAft>
                <a:spcPts val="0"/>
              </a:spcAft>
              <a:buSzPts val="2800"/>
              <a:buNone/>
              <a:defRPr sz="1500">
                <a:solidFill>
                  <a:srgbClr val="888888"/>
                </a:solidFill>
              </a:defRPr>
            </a:lvl2pPr>
            <a:lvl3pPr indent="-228600" lvl="2" marL="1371600" algn="l">
              <a:lnSpc>
                <a:spcPct val="100000"/>
              </a:lnSpc>
              <a:spcBef>
                <a:spcPts val="480"/>
              </a:spcBef>
              <a:spcAft>
                <a:spcPts val="0"/>
              </a:spcAft>
              <a:buSzPts val="2400"/>
              <a:buNone/>
              <a:defRPr sz="1350">
                <a:solidFill>
                  <a:srgbClr val="888888"/>
                </a:solidFill>
              </a:defRPr>
            </a:lvl3pPr>
            <a:lvl4pPr indent="-228600" lvl="3" marL="1828800" algn="l">
              <a:lnSpc>
                <a:spcPct val="100000"/>
              </a:lnSpc>
              <a:spcBef>
                <a:spcPts val="400"/>
              </a:spcBef>
              <a:spcAft>
                <a:spcPts val="0"/>
              </a:spcAft>
              <a:buSzPts val="2000"/>
              <a:buNone/>
              <a:defRPr sz="1200">
                <a:solidFill>
                  <a:srgbClr val="888888"/>
                </a:solidFill>
              </a:defRPr>
            </a:lvl4pPr>
            <a:lvl5pPr indent="-228600" lvl="4" marL="2286000" algn="l">
              <a:lnSpc>
                <a:spcPct val="100000"/>
              </a:lnSpc>
              <a:spcBef>
                <a:spcPts val="400"/>
              </a:spcBef>
              <a:spcAft>
                <a:spcPts val="0"/>
              </a:spcAft>
              <a:buSzPts val="2000"/>
              <a:buNone/>
              <a:defRPr sz="1200">
                <a:solidFill>
                  <a:srgbClr val="888888"/>
                </a:solidFill>
              </a:defRPr>
            </a:lvl5pPr>
            <a:lvl6pPr indent="-228600" lvl="5" marL="2743200" algn="l">
              <a:lnSpc>
                <a:spcPct val="100000"/>
              </a:lnSpc>
              <a:spcBef>
                <a:spcPts val="400"/>
              </a:spcBef>
              <a:spcAft>
                <a:spcPts val="0"/>
              </a:spcAft>
              <a:buSzPts val="2000"/>
              <a:buNone/>
              <a:defRPr sz="1200">
                <a:solidFill>
                  <a:srgbClr val="888888"/>
                </a:solidFill>
              </a:defRPr>
            </a:lvl6pPr>
            <a:lvl7pPr indent="-228600" lvl="6" marL="3200400" algn="l">
              <a:lnSpc>
                <a:spcPct val="100000"/>
              </a:lnSpc>
              <a:spcBef>
                <a:spcPts val="400"/>
              </a:spcBef>
              <a:spcAft>
                <a:spcPts val="0"/>
              </a:spcAft>
              <a:buSzPts val="2000"/>
              <a:buNone/>
              <a:defRPr sz="1200">
                <a:solidFill>
                  <a:srgbClr val="888888"/>
                </a:solidFill>
              </a:defRPr>
            </a:lvl7pPr>
            <a:lvl8pPr indent="-228600" lvl="7" marL="3657600" algn="l">
              <a:lnSpc>
                <a:spcPct val="100000"/>
              </a:lnSpc>
              <a:spcBef>
                <a:spcPts val="400"/>
              </a:spcBef>
              <a:spcAft>
                <a:spcPts val="0"/>
              </a:spcAft>
              <a:buSzPts val="2000"/>
              <a:buNone/>
              <a:defRPr sz="1200">
                <a:solidFill>
                  <a:srgbClr val="888888"/>
                </a:solidFill>
              </a:defRPr>
            </a:lvl8pPr>
            <a:lvl9pPr indent="-228600" lvl="8" marL="4114800" algn="l">
              <a:lnSpc>
                <a:spcPct val="100000"/>
              </a:lnSpc>
              <a:spcBef>
                <a:spcPts val="400"/>
              </a:spcBef>
              <a:spcAft>
                <a:spcPts val="0"/>
              </a:spcAft>
              <a:buSzPts val="2000"/>
              <a:buNone/>
              <a:defRPr sz="1200">
                <a:solidFill>
                  <a:srgbClr val="888888"/>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type="twoObj">
  <p:cSld name="TWO_OBJECTS">
    <p:spTree>
      <p:nvGrpSpPr>
        <p:cNvPr id="80" name="Shape 80"/>
        <p:cNvGrpSpPr/>
        <p:nvPr/>
      </p:nvGrpSpPr>
      <p:grpSpPr>
        <a:xfrm>
          <a:off x="0" y="0"/>
          <a:ext cx="0" cy="0"/>
          <a:chOff x="0" y="0"/>
          <a:chExt cx="0" cy="0"/>
        </a:xfrm>
      </p:grpSpPr>
      <p:sp>
        <p:nvSpPr>
          <p:cNvPr id="81" name="Google Shape;81;p1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5"/>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83" name="Google Shape;83;p15"/>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ison" type="twoTxTwoObj">
  <p:cSld name="TWO_OBJECTS_WITH_TEXT">
    <p:spTree>
      <p:nvGrpSpPr>
        <p:cNvPr id="84" name="Shape 84"/>
        <p:cNvGrpSpPr/>
        <p:nvPr/>
      </p:nvGrpSpPr>
      <p:grpSpPr>
        <a:xfrm>
          <a:off x="0" y="0"/>
          <a:ext cx="0" cy="0"/>
          <a:chOff x="0" y="0"/>
          <a:chExt cx="0" cy="0"/>
        </a:xfrm>
      </p:grpSpPr>
      <p:sp>
        <p:nvSpPr>
          <p:cNvPr id="85" name="Google Shape;85;p16"/>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6"/>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640"/>
              </a:spcBef>
              <a:spcAft>
                <a:spcPts val="0"/>
              </a:spcAft>
              <a:buSzPts val="3200"/>
              <a:buNone/>
              <a:defRPr b="1" sz="1800"/>
            </a:lvl1pPr>
            <a:lvl2pPr indent="-228600" lvl="1" marL="914400" algn="l">
              <a:lnSpc>
                <a:spcPct val="100000"/>
              </a:lnSpc>
              <a:spcBef>
                <a:spcPts val="560"/>
              </a:spcBef>
              <a:spcAft>
                <a:spcPts val="0"/>
              </a:spcAft>
              <a:buSzPts val="2800"/>
              <a:buNone/>
              <a:defRPr b="1" sz="1500"/>
            </a:lvl2pPr>
            <a:lvl3pPr indent="-228600" lvl="2" marL="1371600" algn="l">
              <a:lnSpc>
                <a:spcPct val="100000"/>
              </a:lnSpc>
              <a:spcBef>
                <a:spcPts val="480"/>
              </a:spcBef>
              <a:spcAft>
                <a:spcPts val="0"/>
              </a:spcAft>
              <a:buSzPts val="2400"/>
              <a:buNone/>
              <a:defRPr b="1" sz="1350"/>
            </a:lvl3pPr>
            <a:lvl4pPr indent="-228600" lvl="3" marL="1828800" algn="l">
              <a:lnSpc>
                <a:spcPct val="100000"/>
              </a:lnSpc>
              <a:spcBef>
                <a:spcPts val="400"/>
              </a:spcBef>
              <a:spcAft>
                <a:spcPts val="0"/>
              </a:spcAft>
              <a:buSzPts val="2000"/>
              <a:buNone/>
              <a:defRPr b="1" sz="1200"/>
            </a:lvl4pPr>
            <a:lvl5pPr indent="-228600" lvl="4" marL="2286000" algn="l">
              <a:lnSpc>
                <a:spcPct val="100000"/>
              </a:lnSpc>
              <a:spcBef>
                <a:spcPts val="400"/>
              </a:spcBef>
              <a:spcAft>
                <a:spcPts val="0"/>
              </a:spcAft>
              <a:buSzPts val="2000"/>
              <a:buNone/>
              <a:defRPr b="1" sz="1200"/>
            </a:lvl5pPr>
            <a:lvl6pPr indent="-228600" lvl="5" marL="2743200" algn="l">
              <a:lnSpc>
                <a:spcPct val="100000"/>
              </a:lnSpc>
              <a:spcBef>
                <a:spcPts val="400"/>
              </a:spcBef>
              <a:spcAft>
                <a:spcPts val="0"/>
              </a:spcAft>
              <a:buSzPts val="2000"/>
              <a:buNone/>
              <a:defRPr b="1" sz="1200"/>
            </a:lvl6pPr>
            <a:lvl7pPr indent="-228600" lvl="6" marL="3200400" algn="l">
              <a:lnSpc>
                <a:spcPct val="100000"/>
              </a:lnSpc>
              <a:spcBef>
                <a:spcPts val="400"/>
              </a:spcBef>
              <a:spcAft>
                <a:spcPts val="0"/>
              </a:spcAft>
              <a:buSzPts val="2000"/>
              <a:buNone/>
              <a:defRPr b="1" sz="1200"/>
            </a:lvl7pPr>
            <a:lvl8pPr indent="-228600" lvl="7" marL="3657600" algn="l">
              <a:lnSpc>
                <a:spcPct val="100000"/>
              </a:lnSpc>
              <a:spcBef>
                <a:spcPts val="400"/>
              </a:spcBef>
              <a:spcAft>
                <a:spcPts val="0"/>
              </a:spcAft>
              <a:buSzPts val="2000"/>
              <a:buNone/>
              <a:defRPr b="1" sz="1200"/>
            </a:lvl8pPr>
            <a:lvl9pPr indent="-228600" lvl="8" marL="4114800" algn="l">
              <a:lnSpc>
                <a:spcPct val="100000"/>
              </a:lnSpc>
              <a:spcBef>
                <a:spcPts val="400"/>
              </a:spcBef>
              <a:spcAft>
                <a:spcPts val="0"/>
              </a:spcAft>
              <a:buSzPts val="2000"/>
              <a:buNone/>
              <a:defRPr b="1" sz="1200"/>
            </a:lvl9pPr>
          </a:lstStyle>
          <a:p/>
        </p:txBody>
      </p:sp>
      <p:sp>
        <p:nvSpPr>
          <p:cNvPr id="87" name="Google Shape;87;p16"/>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88" name="Google Shape;88;p16"/>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640"/>
              </a:spcBef>
              <a:spcAft>
                <a:spcPts val="0"/>
              </a:spcAft>
              <a:buSzPts val="3200"/>
              <a:buNone/>
              <a:defRPr b="1" sz="1800"/>
            </a:lvl1pPr>
            <a:lvl2pPr indent="-228600" lvl="1" marL="914400" algn="l">
              <a:lnSpc>
                <a:spcPct val="100000"/>
              </a:lnSpc>
              <a:spcBef>
                <a:spcPts val="560"/>
              </a:spcBef>
              <a:spcAft>
                <a:spcPts val="0"/>
              </a:spcAft>
              <a:buSzPts val="2800"/>
              <a:buNone/>
              <a:defRPr b="1" sz="1500"/>
            </a:lvl2pPr>
            <a:lvl3pPr indent="-228600" lvl="2" marL="1371600" algn="l">
              <a:lnSpc>
                <a:spcPct val="100000"/>
              </a:lnSpc>
              <a:spcBef>
                <a:spcPts val="480"/>
              </a:spcBef>
              <a:spcAft>
                <a:spcPts val="0"/>
              </a:spcAft>
              <a:buSzPts val="2400"/>
              <a:buNone/>
              <a:defRPr b="1" sz="1350"/>
            </a:lvl3pPr>
            <a:lvl4pPr indent="-228600" lvl="3" marL="1828800" algn="l">
              <a:lnSpc>
                <a:spcPct val="100000"/>
              </a:lnSpc>
              <a:spcBef>
                <a:spcPts val="400"/>
              </a:spcBef>
              <a:spcAft>
                <a:spcPts val="0"/>
              </a:spcAft>
              <a:buSzPts val="2000"/>
              <a:buNone/>
              <a:defRPr b="1" sz="1200"/>
            </a:lvl4pPr>
            <a:lvl5pPr indent="-228600" lvl="4" marL="2286000" algn="l">
              <a:lnSpc>
                <a:spcPct val="100000"/>
              </a:lnSpc>
              <a:spcBef>
                <a:spcPts val="400"/>
              </a:spcBef>
              <a:spcAft>
                <a:spcPts val="0"/>
              </a:spcAft>
              <a:buSzPts val="2000"/>
              <a:buNone/>
              <a:defRPr b="1" sz="1200"/>
            </a:lvl5pPr>
            <a:lvl6pPr indent="-228600" lvl="5" marL="2743200" algn="l">
              <a:lnSpc>
                <a:spcPct val="100000"/>
              </a:lnSpc>
              <a:spcBef>
                <a:spcPts val="400"/>
              </a:spcBef>
              <a:spcAft>
                <a:spcPts val="0"/>
              </a:spcAft>
              <a:buSzPts val="2000"/>
              <a:buNone/>
              <a:defRPr b="1" sz="1200"/>
            </a:lvl6pPr>
            <a:lvl7pPr indent="-228600" lvl="6" marL="3200400" algn="l">
              <a:lnSpc>
                <a:spcPct val="100000"/>
              </a:lnSpc>
              <a:spcBef>
                <a:spcPts val="400"/>
              </a:spcBef>
              <a:spcAft>
                <a:spcPts val="0"/>
              </a:spcAft>
              <a:buSzPts val="2000"/>
              <a:buNone/>
              <a:defRPr b="1" sz="1200"/>
            </a:lvl7pPr>
            <a:lvl8pPr indent="-228600" lvl="7" marL="3657600" algn="l">
              <a:lnSpc>
                <a:spcPct val="100000"/>
              </a:lnSpc>
              <a:spcBef>
                <a:spcPts val="400"/>
              </a:spcBef>
              <a:spcAft>
                <a:spcPts val="0"/>
              </a:spcAft>
              <a:buSzPts val="2000"/>
              <a:buNone/>
              <a:defRPr b="1" sz="1200"/>
            </a:lvl8pPr>
            <a:lvl9pPr indent="-228600" lvl="8" marL="4114800" algn="l">
              <a:lnSpc>
                <a:spcPct val="100000"/>
              </a:lnSpc>
              <a:spcBef>
                <a:spcPts val="400"/>
              </a:spcBef>
              <a:spcAft>
                <a:spcPts val="0"/>
              </a:spcAft>
              <a:buSzPts val="2000"/>
              <a:buNone/>
              <a:defRPr b="1" sz="1200"/>
            </a:lvl9pPr>
          </a:lstStyle>
          <a:p/>
        </p:txBody>
      </p:sp>
      <p:sp>
        <p:nvSpPr>
          <p:cNvPr id="89" name="Google Shape;89;p16"/>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type="titleOnly">
  <p:cSld name="TITLE_ONLY">
    <p:spTree>
      <p:nvGrpSpPr>
        <p:cNvPr id="90" name="Shape 90"/>
        <p:cNvGrpSpPr/>
        <p:nvPr/>
      </p:nvGrpSpPr>
      <p:grpSpPr>
        <a:xfrm>
          <a:off x="0" y="0"/>
          <a:ext cx="0" cy="0"/>
          <a:chOff x="0" y="0"/>
          <a:chExt cx="0" cy="0"/>
        </a:xfrm>
      </p:grpSpPr>
      <p:sp>
        <p:nvSpPr>
          <p:cNvPr id="91" name="Google Shape;91;p1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blank">
  <p:cSld name="BLANK">
    <p:spTree>
      <p:nvGrpSpPr>
        <p:cNvPr id="92" name="Shape 92"/>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type="objTx">
  <p:cSld name="OBJECT_WITH_CAPTION_TEXT">
    <p:spTree>
      <p:nvGrpSpPr>
        <p:cNvPr id="93" name="Shape 93"/>
        <p:cNvGrpSpPr/>
        <p:nvPr/>
      </p:nvGrpSpPr>
      <p:grpSpPr>
        <a:xfrm>
          <a:off x="0" y="0"/>
          <a:ext cx="0" cy="0"/>
          <a:chOff x="0" y="0"/>
          <a:chExt cx="0" cy="0"/>
        </a:xfrm>
      </p:grpSpPr>
      <p:sp>
        <p:nvSpPr>
          <p:cNvPr id="94" name="Google Shape;94;p19"/>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ctr">
              <a:lnSpc>
                <a:spcPct val="100000"/>
              </a:lnSpc>
              <a:spcBef>
                <a:spcPts val="0"/>
              </a:spcBef>
              <a:spcAft>
                <a:spcPts val="0"/>
              </a:spcAft>
              <a:buSzPts val="4400"/>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19"/>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SzPts val="3200"/>
              <a:buChar char="•"/>
              <a:defRPr sz="2400"/>
            </a:lvl1pPr>
            <a:lvl2pPr indent="-406400" lvl="1" marL="914400" algn="l">
              <a:lnSpc>
                <a:spcPct val="100000"/>
              </a:lnSpc>
              <a:spcBef>
                <a:spcPts val="560"/>
              </a:spcBef>
              <a:spcAft>
                <a:spcPts val="0"/>
              </a:spcAft>
              <a:buSzPts val="2800"/>
              <a:buChar char="–"/>
              <a:defRPr sz="2100"/>
            </a:lvl2pPr>
            <a:lvl3pPr indent="-381000" lvl="2" marL="1371600" algn="l">
              <a:lnSpc>
                <a:spcPct val="100000"/>
              </a:lnSpc>
              <a:spcBef>
                <a:spcPts val="480"/>
              </a:spcBef>
              <a:spcAft>
                <a:spcPts val="0"/>
              </a:spcAft>
              <a:buSzPts val="2400"/>
              <a:buChar char="•"/>
              <a:defRPr sz="1800"/>
            </a:lvl3pPr>
            <a:lvl4pPr indent="-355600" lvl="3" marL="1828800" algn="l">
              <a:lnSpc>
                <a:spcPct val="100000"/>
              </a:lnSpc>
              <a:spcBef>
                <a:spcPts val="400"/>
              </a:spcBef>
              <a:spcAft>
                <a:spcPts val="0"/>
              </a:spcAft>
              <a:buSzPts val="2000"/>
              <a:buChar char="–"/>
              <a:defRPr sz="1500"/>
            </a:lvl4pPr>
            <a:lvl5pPr indent="-355600" lvl="4" marL="2286000" algn="l">
              <a:lnSpc>
                <a:spcPct val="100000"/>
              </a:lnSpc>
              <a:spcBef>
                <a:spcPts val="400"/>
              </a:spcBef>
              <a:spcAft>
                <a:spcPts val="0"/>
              </a:spcAft>
              <a:buSzPts val="2000"/>
              <a:buChar char="»"/>
              <a:defRPr sz="1500"/>
            </a:lvl5pPr>
            <a:lvl6pPr indent="-355600" lvl="5" marL="2743200" algn="l">
              <a:lnSpc>
                <a:spcPct val="100000"/>
              </a:lnSpc>
              <a:spcBef>
                <a:spcPts val="400"/>
              </a:spcBef>
              <a:spcAft>
                <a:spcPts val="0"/>
              </a:spcAft>
              <a:buSzPts val="2000"/>
              <a:buChar char="•"/>
              <a:defRPr sz="1500"/>
            </a:lvl6pPr>
            <a:lvl7pPr indent="-355600" lvl="6" marL="3200400" algn="l">
              <a:lnSpc>
                <a:spcPct val="100000"/>
              </a:lnSpc>
              <a:spcBef>
                <a:spcPts val="400"/>
              </a:spcBef>
              <a:spcAft>
                <a:spcPts val="0"/>
              </a:spcAft>
              <a:buSzPts val="2000"/>
              <a:buChar char="•"/>
              <a:defRPr sz="1500"/>
            </a:lvl7pPr>
            <a:lvl8pPr indent="-355600" lvl="7" marL="3657600" algn="l">
              <a:lnSpc>
                <a:spcPct val="100000"/>
              </a:lnSpc>
              <a:spcBef>
                <a:spcPts val="400"/>
              </a:spcBef>
              <a:spcAft>
                <a:spcPts val="0"/>
              </a:spcAft>
              <a:buSzPts val="2000"/>
              <a:buChar char="•"/>
              <a:defRPr sz="1500"/>
            </a:lvl8pPr>
            <a:lvl9pPr indent="-355600" lvl="8" marL="4114800" algn="l">
              <a:lnSpc>
                <a:spcPct val="100000"/>
              </a:lnSpc>
              <a:spcBef>
                <a:spcPts val="400"/>
              </a:spcBef>
              <a:spcAft>
                <a:spcPts val="0"/>
              </a:spcAft>
              <a:buSzPts val="2000"/>
              <a:buChar char="•"/>
              <a:defRPr sz="1500"/>
            </a:lvl9pPr>
          </a:lstStyle>
          <a:p/>
        </p:txBody>
      </p:sp>
      <p:sp>
        <p:nvSpPr>
          <p:cNvPr id="96" name="Google Shape;96;p19"/>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640"/>
              </a:spcBef>
              <a:spcAft>
                <a:spcPts val="0"/>
              </a:spcAft>
              <a:buSzPts val="3200"/>
              <a:buNone/>
              <a:defRPr sz="1200"/>
            </a:lvl1pPr>
            <a:lvl2pPr indent="-228600" lvl="1" marL="914400" algn="l">
              <a:lnSpc>
                <a:spcPct val="100000"/>
              </a:lnSpc>
              <a:spcBef>
                <a:spcPts val="560"/>
              </a:spcBef>
              <a:spcAft>
                <a:spcPts val="0"/>
              </a:spcAft>
              <a:buSzPts val="2800"/>
              <a:buNone/>
              <a:defRPr sz="1050"/>
            </a:lvl2pPr>
            <a:lvl3pPr indent="-228600" lvl="2" marL="1371600" algn="l">
              <a:lnSpc>
                <a:spcPct val="100000"/>
              </a:lnSpc>
              <a:spcBef>
                <a:spcPts val="480"/>
              </a:spcBef>
              <a:spcAft>
                <a:spcPts val="0"/>
              </a:spcAft>
              <a:buSzPts val="2400"/>
              <a:buNone/>
              <a:defRPr sz="900"/>
            </a:lvl3pPr>
            <a:lvl4pPr indent="-228600" lvl="3" marL="1828800" algn="l">
              <a:lnSpc>
                <a:spcPct val="100000"/>
              </a:lnSpc>
              <a:spcBef>
                <a:spcPts val="400"/>
              </a:spcBef>
              <a:spcAft>
                <a:spcPts val="0"/>
              </a:spcAft>
              <a:buSzPts val="2000"/>
              <a:buNone/>
              <a:defRPr sz="750"/>
            </a:lvl4pPr>
            <a:lvl5pPr indent="-228600" lvl="4" marL="2286000" algn="l">
              <a:lnSpc>
                <a:spcPct val="100000"/>
              </a:lnSpc>
              <a:spcBef>
                <a:spcPts val="400"/>
              </a:spcBef>
              <a:spcAft>
                <a:spcPts val="0"/>
              </a:spcAft>
              <a:buSzPts val="2000"/>
              <a:buNone/>
              <a:defRPr sz="750"/>
            </a:lvl5pPr>
            <a:lvl6pPr indent="-228600" lvl="5" marL="2743200" algn="l">
              <a:lnSpc>
                <a:spcPct val="100000"/>
              </a:lnSpc>
              <a:spcBef>
                <a:spcPts val="400"/>
              </a:spcBef>
              <a:spcAft>
                <a:spcPts val="0"/>
              </a:spcAft>
              <a:buSzPts val="2000"/>
              <a:buNone/>
              <a:defRPr sz="750"/>
            </a:lvl6pPr>
            <a:lvl7pPr indent="-228600" lvl="6" marL="3200400" algn="l">
              <a:lnSpc>
                <a:spcPct val="100000"/>
              </a:lnSpc>
              <a:spcBef>
                <a:spcPts val="400"/>
              </a:spcBef>
              <a:spcAft>
                <a:spcPts val="0"/>
              </a:spcAft>
              <a:buSzPts val="2000"/>
              <a:buNone/>
              <a:defRPr sz="750"/>
            </a:lvl7pPr>
            <a:lvl8pPr indent="-228600" lvl="7" marL="3657600" algn="l">
              <a:lnSpc>
                <a:spcPct val="100000"/>
              </a:lnSpc>
              <a:spcBef>
                <a:spcPts val="400"/>
              </a:spcBef>
              <a:spcAft>
                <a:spcPts val="0"/>
              </a:spcAft>
              <a:buSzPts val="2000"/>
              <a:buNone/>
              <a:defRPr sz="750"/>
            </a:lvl8pPr>
            <a:lvl9pPr indent="-228600" lvl="8" marL="4114800" algn="l">
              <a:lnSpc>
                <a:spcPct val="100000"/>
              </a:lnSpc>
              <a:spcBef>
                <a:spcPts val="400"/>
              </a:spcBef>
              <a:spcAft>
                <a:spcPts val="0"/>
              </a:spcAft>
              <a:buSzPts val="2000"/>
              <a:buNone/>
              <a:defRPr sz="75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icture with Caption" type="picTx">
  <p:cSld name="PICTURE_WITH_CAPTION_TEXT">
    <p:spTree>
      <p:nvGrpSpPr>
        <p:cNvPr id="97" name="Shape 97"/>
        <p:cNvGrpSpPr/>
        <p:nvPr/>
      </p:nvGrpSpPr>
      <p:grpSpPr>
        <a:xfrm>
          <a:off x="0" y="0"/>
          <a:ext cx="0" cy="0"/>
          <a:chOff x="0" y="0"/>
          <a:chExt cx="0" cy="0"/>
        </a:xfrm>
      </p:grpSpPr>
      <p:sp>
        <p:nvSpPr>
          <p:cNvPr id="98" name="Google Shape;98;p20"/>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ctr">
              <a:lnSpc>
                <a:spcPct val="100000"/>
              </a:lnSpc>
              <a:spcBef>
                <a:spcPts val="0"/>
              </a:spcBef>
              <a:spcAft>
                <a:spcPts val="0"/>
              </a:spcAft>
              <a:buSzPts val="4400"/>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20"/>
          <p:cNvSpPr/>
          <p:nvPr>
            <p:ph idx="2" type="pic"/>
          </p:nvPr>
        </p:nvSpPr>
        <p:spPr>
          <a:xfrm>
            <a:off x="3887391" y="987426"/>
            <a:ext cx="4629150" cy="4873625"/>
          </a:xfrm>
          <a:prstGeom prst="rect">
            <a:avLst/>
          </a:prstGeom>
          <a:noFill/>
          <a:ln>
            <a:noFill/>
          </a:ln>
        </p:spPr>
      </p:sp>
      <p:sp>
        <p:nvSpPr>
          <p:cNvPr id="100" name="Google Shape;100;p20"/>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640"/>
              </a:spcBef>
              <a:spcAft>
                <a:spcPts val="0"/>
              </a:spcAft>
              <a:buSzPts val="3200"/>
              <a:buNone/>
              <a:defRPr sz="1200"/>
            </a:lvl1pPr>
            <a:lvl2pPr indent="-228600" lvl="1" marL="914400" algn="l">
              <a:lnSpc>
                <a:spcPct val="100000"/>
              </a:lnSpc>
              <a:spcBef>
                <a:spcPts val="560"/>
              </a:spcBef>
              <a:spcAft>
                <a:spcPts val="0"/>
              </a:spcAft>
              <a:buSzPts val="2800"/>
              <a:buNone/>
              <a:defRPr sz="1050"/>
            </a:lvl2pPr>
            <a:lvl3pPr indent="-228600" lvl="2" marL="1371600" algn="l">
              <a:lnSpc>
                <a:spcPct val="100000"/>
              </a:lnSpc>
              <a:spcBef>
                <a:spcPts val="480"/>
              </a:spcBef>
              <a:spcAft>
                <a:spcPts val="0"/>
              </a:spcAft>
              <a:buSzPts val="2400"/>
              <a:buNone/>
              <a:defRPr sz="900"/>
            </a:lvl3pPr>
            <a:lvl4pPr indent="-228600" lvl="3" marL="1828800" algn="l">
              <a:lnSpc>
                <a:spcPct val="100000"/>
              </a:lnSpc>
              <a:spcBef>
                <a:spcPts val="400"/>
              </a:spcBef>
              <a:spcAft>
                <a:spcPts val="0"/>
              </a:spcAft>
              <a:buSzPts val="2000"/>
              <a:buNone/>
              <a:defRPr sz="750"/>
            </a:lvl4pPr>
            <a:lvl5pPr indent="-228600" lvl="4" marL="2286000" algn="l">
              <a:lnSpc>
                <a:spcPct val="100000"/>
              </a:lnSpc>
              <a:spcBef>
                <a:spcPts val="400"/>
              </a:spcBef>
              <a:spcAft>
                <a:spcPts val="0"/>
              </a:spcAft>
              <a:buSzPts val="2000"/>
              <a:buNone/>
              <a:defRPr sz="750"/>
            </a:lvl5pPr>
            <a:lvl6pPr indent="-228600" lvl="5" marL="2743200" algn="l">
              <a:lnSpc>
                <a:spcPct val="100000"/>
              </a:lnSpc>
              <a:spcBef>
                <a:spcPts val="400"/>
              </a:spcBef>
              <a:spcAft>
                <a:spcPts val="0"/>
              </a:spcAft>
              <a:buSzPts val="2000"/>
              <a:buNone/>
              <a:defRPr sz="750"/>
            </a:lvl6pPr>
            <a:lvl7pPr indent="-228600" lvl="6" marL="3200400" algn="l">
              <a:lnSpc>
                <a:spcPct val="100000"/>
              </a:lnSpc>
              <a:spcBef>
                <a:spcPts val="400"/>
              </a:spcBef>
              <a:spcAft>
                <a:spcPts val="0"/>
              </a:spcAft>
              <a:buSzPts val="2000"/>
              <a:buNone/>
              <a:defRPr sz="750"/>
            </a:lvl7pPr>
            <a:lvl8pPr indent="-228600" lvl="7" marL="3657600" algn="l">
              <a:lnSpc>
                <a:spcPct val="100000"/>
              </a:lnSpc>
              <a:spcBef>
                <a:spcPts val="400"/>
              </a:spcBef>
              <a:spcAft>
                <a:spcPts val="0"/>
              </a:spcAft>
              <a:buSzPts val="2000"/>
              <a:buNone/>
              <a:defRPr sz="750"/>
            </a:lvl8pPr>
            <a:lvl9pPr indent="-228600" lvl="8" marL="4114800" algn="l">
              <a:lnSpc>
                <a:spcPct val="100000"/>
              </a:lnSpc>
              <a:spcBef>
                <a:spcPts val="400"/>
              </a:spcBef>
              <a:spcAft>
                <a:spcPts val="0"/>
              </a:spcAft>
              <a:buSzPts val="2000"/>
              <a:buNone/>
              <a:defRPr sz="75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p:spTree>
      <p:nvGrpSpPr>
        <p:cNvPr id="19" name="Shape 19"/>
        <p:cNvGrpSpPr/>
        <p:nvPr/>
      </p:nvGrpSpPr>
      <p:grpSpPr>
        <a:xfrm>
          <a:off x="0" y="0"/>
          <a:ext cx="0" cy="0"/>
          <a:chOff x="0" y="0"/>
          <a:chExt cx="0" cy="0"/>
        </a:xfrm>
      </p:grpSpPr>
      <p:sp>
        <p:nvSpPr>
          <p:cNvPr id="20" name="Google Shape;20;p3"/>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3"/>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2" name="Google Shape;22;p3"/>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3" name="Google Shape;23;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n-US"/>
              <a:t>&lt;#&gt;</a:t>
            </a:r>
            <a:endParaRPr/>
          </a:p>
        </p:txBody>
      </p:sp>
      <p:pic>
        <p:nvPicPr>
          <p:cNvPr descr="A group of people seated around a table with computers and papers listening to a standing woman speak. " id="24" name="Google Shape;24;p3"/>
          <p:cNvPicPr preferRelativeResize="0"/>
          <p:nvPr/>
        </p:nvPicPr>
        <p:blipFill rotWithShape="1">
          <a:blip r:embed="rId2">
            <a:alphaModFix/>
          </a:blip>
          <a:srcRect b="25389" l="28333" r="28332" t="20148"/>
          <a:stretch/>
        </p:blipFill>
        <p:spPr>
          <a:xfrm>
            <a:off x="2560320" y="1824989"/>
            <a:ext cx="3962400" cy="373507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Vertical Text" type="vertTx">
  <p:cSld name="VERTICAL_TEXT">
    <p:spTree>
      <p:nvGrpSpPr>
        <p:cNvPr id="101" name="Shape 101"/>
        <p:cNvGrpSpPr/>
        <p:nvPr/>
      </p:nvGrpSpPr>
      <p:grpSpPr>
        <a:xfrm>
          <a:off x="0" y="0"/>
          <a:ext cx="0" cy="0"/>
          <a:chOff x="0" y="0"/>
          <a:chExt cx="0" cy="0"/>
        </a:xfrm>
      </p:grpSpPr>
      <p:sp>
        <p:nvSpPr>
          <p:cNvPr id="102" name="Google Shape;102;p2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21"/>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Vertical Title and Text" type="vertTitleAndTx">
  <p:cSld name="VERTICAL_TITLE_AND_VERTICAL_TEXT">
    <p:spTree>
      <p:nvGrpSpPr>
        <p:cNvPr id="104" name="Shape 104"/>
        <p:cNvGrpSpPr/>
        <p:nvPr/>
      </p:nvGrpSpPr>
      <p:grpSpPr>
        <a:xfrm>
          <a:off x="0" y="0"/>
          <a:ext cx="0" cy="0"/>
          <a:chOff x="0" y="0"/>
          <a:chExt cx="0" cy="0"/>
        </a:xfrm>
      </p:grpSpPr>
      <p:sp>
        <p:nvSpPr>
          <p:cNvPr id="105" name="Google Shape;105;p22"/>
          <p:cNvSpPr txBox="1"/>
          <p:nvPr>
            <p:ph type="title"/>
          </p:nvPr>
        </p:nvSpPr>
        <p:spPr>
          <a:xfrm rot="5400000">
            <a:off x="4623593" y="2285206"/>
            <a:ext cx="5811838" cy="197167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22"/>
          <p:cNvSpPr txBox="1"/>
          <p:nvPr>
            <p:ph idx="1" type="body"/>
          </p:nvPr>
        </p:nvSpPr>
        <p:spPr>
          <a:xfrm rot="5400000">
            <a:off x="623093" y="370681"/>
            <a:ext cx="5811838" cy="5800725"/>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7">
    <p:spTree>
      <p:nvGrpSpPr>
        <p:cNvPr id="107" name="Shape 107"/>
        <p:cNvGrpSpPr/>
        <p:nvPr/>
      </p:nvGrpSpPr>
      <p:grpSpPr>
        <a:xfrm>
          <a:off x="0" y="0"/>
          <a:ext cx="0" cy="0"/>
          <a:chOff x="0" y="0"/>
          <a:chExt cx="0" cy="0"/>
        </a:xfrm>
      </p:grpSpPr>
      <p:sp>
        <p:nvSpPr>
          <p:cNvPr id="108" name="Google Shape;108;p23"/>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23"/>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10" name="Google Shape;110;p23"/>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1" name="Google Shape;111;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n-US"/>
              <a:t>&lt;#&gt;</a:t>
            </a:r>
            <a:endParaRPr/>
          </a:p>
        </p:txBody>
      </p:sp>
      <p:pic>
        <p:nvPicPr>
          <p:cNvPr descr="A close up image of a pill pack." id="112" name="Google Shape;112;p23"/>
          <p:cNvPicPr preferRelativeResize="0"/>
          <p:nvPr/>
        </p:nvPicPr>
        <p:blipFill rotWithShape="1">
          <a:blip r:embed="rId2">
            <a:alphaModFix/>
          </a:blip>
          <a:srcRect b="25389" l="28333" r="28332" t="20142"/>
          <a:stretch/>
        </p:blipFill>
        <p:spPr>
          <a:xfrm>
            <a:off x="2590800" y="1868588"/>
            <a:ext cx="3962400" cy="3735503"/>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8">
    <p:spTree>
      <p:nvGrpSpPr>
        <p:cNvPr id="113" name="Shape 113"/>
        <p:cNvGrpSpPr/>
        <p:nvPr/>
      </p:nvGrpSpPr>
      <p:grpSpPr>
        <a:xfrm>
          <a:off x="0" y="0"/>
          <a:ext cx="0" cy="0"/>
          <a:chOff x="0" y="0"/>
          <a:chExt cx="0" cy="0"/>
        </a:xfrm>
      </p:grpSpPr>
      <p:sp>
        <p:nvSpPr>
          <p:cNvPr id="114" name="Google Shape;114;p24"/>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24"/>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16" name="Google Shape;116;p24"/>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7" name="Google Shape;117;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n-US"/>
              <a:t>&lt;#&gt;</a:t>
            </a:r>
            <a:endParaRPr/>
          </a:p>
        </p:txBody>
      </p:sp>
      <p:pic>
        <p:nvPicPr>
          <p:cNvPr descr="A seated woman with a headscarf holding a sleeping boy in her lap. " id="118" name="Google Shape;118;p24"/>
          <p:cNvPicPr preferRelativeResize="0"/>
          <p:nvPr/>
        </p:nvPicPr>
        <p:blipFill rotWithShape="1">
          <a:blip r:embed="rId2">
            <a:alphaModFix/>
          </a:blip>
          <a:srcRect b="25389" l="28333" r="28332" t="20000"/>
          <a:stretch/>
        </p:blipFill>
        <p:spPr>
          <a:xfrm>
            <a:off x="2590800" y="1863724"/>
            <a:ext cx="3962400" cy="3745231"/>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9">
    <p:spTree>
      <p:nvGrpSpPr>
        <p:cNvPr id="119" name="Shape 119"/>
        <p:cNvGrpSpPr/>
        <p:nvPr/>
      </p:nvGrpSpPr>
      <p:grpSpPr>
        <a:xfrm>
          <a:off x="0" y="0"/>
          <a:ext cx="0" cy="0"/>
          <a:chOff x="0" y="0"/>
          <a:chExt cx="0" cy="0"/>
        </a:xfrm>
      </p:grpSpPr>
      <p:sp>
        <p:nvSpPr>
          <p:cNvPr id="120" name="Google Shape;120;p25"/>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25"/>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22" name="Google Shape;122;p25"/>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3" name="Google Shape;123;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n-US"/>
              <a:t>&lt;#&gt;</a:t>
            </a:r>
            <a:endParaRPr/>
          </a:p>
        </p:txBody>
      </p:sp>
      <p:pic>
        <p:nvPicPr>
          <p:cNvPr descr="A man with glasses talking to a humanitarian aid worker wearing a vest. " id="124" name="Google Shape;124;p25"/>
          <p:cNvPicPr preferRelativeResize="0"/>
          <p:nvPr/>
        </p:nvPicPr>
        <p:blipFill rotWithShape="1">
          <a:blip r:embed="rId2">
            <a:alphaModFix/>
          </a:blip>
          <a:srcRect b="25389" l="28333" r="28332" t="19703"/>
          <a:stretch/>
        </p:blipFill>
        <p:spPr>
          <a:xfrm>
            <a:off x="2590800" y="1853564"/>
            <a:ext cx="3962400" cy="3765551"/>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10">
    <p:spTree>
      <p:nvGrpSpPr>
        <p:cNvPr id="125" name="Shape 125"/>
        <p:cNvGrpSpPr/>
        <p:nvPr/>
      </p:nvGrpSpPr>
      <p:grpSpPr>
        <a:xfrm>
          <a:off x="0" y="0"/>
          <a:ext cx="0" cy="0"/>
          <a:chOff x="0" y="0"/>
          <a:chExt cx="0" cy="0"/>
        </a:xfrm>
      </p:grpSpPr>
      <p:sp>
        <p:nvSpPr>
          <p:cNvPr id="126" name="Google Shape;126;p26"/>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p26"/>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28" name="Google Shape;128;p26"/>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9" name="Google Shape;129;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n-US"/>
              <a:t>&lt;#&gt;</a:t>
            </a:r>
            <a:endParaRPr/>
          </a:p>
        </p:txBody>
      </p:sp>
      <p:pic>
        <p:nvPicPr>
          <p:cNvPr descr="A humanitarian aid worker in a vest filling out a form in a tent. " id="130" name="Google Shape;130;p26"/>
          <p:cNvPicPr preferRelativeResize="0"/>
          <p:nvPr/>
        </p:nvPicPr>
        <p:blipFill rotWithShape="1">
          <a:blip r:embed="rId2">
            <a:alphaModFix/>
          </a:blip>
          <a:srcRect b="25389" l="28333" r="28332" t="20295"/>
          <a:stretch/>
        </p:blipFill>
        <p:spPr>
          <a:xfrm>
            <a:off x="2590800" y="1873884"/>
            <a:ext cx="3962400" cy="3724911"/>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11">
    <p:spTree>
      <p:nvGrpSpPr>
        <p:cNvPr id="131" name="Shape 131"/>
        <p:cNvGrpSpPr/>
        <p:nvPr/>
      </p:nvGrpSpPr>
      <p:grpSpPr>
        <a:xfrm>
          <a:off x="0" y="0"/>
          <a:ext cx="0" cy="0"/>
          <a:chOff x="0" y="0"/>
          <a:chExt cx="0" cy="0"/>
        </a:xfrm>
      </p:grpSpPr>
      <p:sp>
        <p:nvSpPr>
          <p:cNvPr id="132" name="Google Shape;132;p27"/>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p27"/>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34" name="Google Shape;134;p27"/>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5" name="Google Shape;135;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n-US"/>
              <a:t>&lt;#&gt;</a:t>
            </a:r>
            <a:endParaRPr/>
          </a:p>
        </p:txBody>
      </p:sp>
      <p:sp>
        <p:nvSpPr>
          <p:cNvPr descr="A nurse holding a woman's arm and a contracteptive implant. " id="136" name="Google Shape;136;p27"/>
          <p:cNvSpPr/>
          <p:nvPr/>
        </p:nvSpPr>
        <p:spPr>
          <a:xfrm>
            <a:off x="2590800" y="1858644"/>
            <a:ext cx="3962400" cy="3755391"/>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12">
    <p:spTree>
      <p:nvGrpSpPr>
        <p:cNvPr id="137" name="Shape 137"/>
        <p:cNvGrpSpPr/>
        <p:nvPr/>
      </p:nvGrpSpPr>
      <p:grpSpPr>
        <a:xfrm>
          <a:off x="0" y="0"/>
          <a:ext cx="0" cy="0"/>
          <a:chOff x="0" y="0"/>
          <a:chExt cx="0" cy="0"/>
        </a:xfrm>
      </p:grpSpPr>
      <p:sp>
        <p:nvSpPr>
          <p:cNvPr id="138" name="Google Shape;138;p28"/>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28"/>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40" name="Google Shape;140;p28"/>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1" name="Google Shape;141;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n-US"/>
              <a:t>&lt;#&gt;</a:t>
            </a:r>
            <a:endParaRPr/>
          </a:p>
        </p:txBody>
      </p:sp>
      <p:pic>
        <p:nvPicPr>
          <p:cNvPr descr="A group of people of different ages, genders, and ethnicities. " id="142" name="Google Shape;142;p28"/>
          <p:cNvPicPr preferRelativeResize="0"/>
          <p:nvPr/>
        </p:nvPicPr>
        <p:blipFill rotWithShape="1">
          <a:blip r:embed="rId2">
            <a:alphaModFix/>
          </a:blip>
          <a:srcRect b="25389" l="28333" r="28332" t="20148"/>
          <a:stretch/>
        </p:blipFill>
        <p:spPr>
          <a:xfrm>
            <a:off x="2590800" y="1868804"/>
            <a:ext cx="3962400" cy="3735071"/>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13">
    <p:spTree>
      <p:nvGrpSpPr>
        <p:cNvPr id="143" name="Shape 143"/>
        <p:cNvGrpSpPr/>
        <p:nvPr/>
      </p:nvGrpSpPr>
      <p:grpSpPr>
        <a:xfrm>
          <a:off x="0" y="0"/>
          <a:ext cx="0" cy="0"/>
          <a:chOff x="0" y="0"/>
          <a:chExt cx="0" cy="0"/>
        </a:xfrm>
      </p:grpSpPr>
      <p:sp>
        <p:nvSpPr>
          <p:cNvPr id="144" name="Google Shape;144;p29"/>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p29"/>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46" name="Google Shape;146;p29"/>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7" name="Google Shape;147;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n-US"/>
              <a:t>&lt;#&gt;</a:t>
            </a:r>
            <a:endParaRPr/>
          </a:p>
        </p:txBody>
      </p:sp>
      <p:pic>
        <p:nvPicPr>
          <p:cNvPr descr="A picture containing text, linedrawing&#10;&#10;Description automatically generated" id="148" name="Google Shape;148;p29"/>
          <p:cNvPicPr preferRelativeResize="0"/>
          <p:nvPr/>
        </p:nvPicPr>
        <p:blipFill rotWithShape="1">
          <a:blip r:embed="rId2">
            <a:alphaModFix/>
          </a:blip>
          <a:srcRect b="0" l="0" r="0" t="0"/>
          <a:stretch/>
        </p:blipFill>
        <p:spPr>
          <a:xfrm>
            <a:off x="2590800" y="1853564"/>
            <a:ext cx="3765550" cy="3765550"/>
          </a:xfrm>
          <a:prstGeom prst="ellipse">
            <a:avLst/>
          </a:prstGeom>
          <a:noFill/>
          <a:ln cap="rnd" cmpd="sng" w="190500">
            <a:solidFill>
              <a:schemeClr val="dk2"/>
            </a:solidFill>
            <a:prstDash val="solid"/>
            <a:round/>
            <a:headEnd len="sm" w="sm" type="none"/>
            <a:tailEnd len="sm" w="sm" type="none"/>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49" name="Shape 149"/>
        <p:cNvGrpSpPr/>
        <p:nvPr/>
      </p:nvGrpSpPr>
      <p:grpSpPr>
        <a:xfrm>
          <a:off x="0" y="0"/>
          <a:ext cx="0" cy="0"/>
          <a:chOff x="0" y="0"/>
          <a:chExt cx="0" cy="0"/>
        </a:xfrm>
      </p:grpSpPr>
      <p:sp>
        <p:nvSpPr>
          <p:cNvPr id="150" name="Google Shape;150;p3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4400"/>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US"/>
              <a:t>&lt;#&gt;</a:t>
            </a:r>
            <a:endParaRPr/>
          </a:p>
        </p:txBody>
      </p:sp>
      <p:pic>
        <p:nvPicPr>
          <p:cNvPr descr="Logo&#10;&#10;Description automatically generated" id="152" name="Google Shape;152;p30"/>
          <p:cNvPicPr preferRelativeResize="0"/>
          <p:nvPr/>
        </p:nvPicPr>
        <p:blipFill rotWithShape="1">
          <a:blip r:embed="rId2">
            <a:alphaModFix/>
          </a:blip>
          <a:srcRect b="24589" l="27000" r="28332" t="18963"/>
          <a:stretch/>
        </p:blipFill>
        <p:spPr>
          <a:xfrm>
            <a:off x="2468880" y="1951514"/>
            <a:ext cx="4084320" cy="3870960"/>
          </a:xfrm>
          <a:prstGeom prst="rect">
            <a:avLst/>
          </a:prstGeom>
          <a:noFill/>
          <a:ln>
            <a:noFill/>
          </a:ln>
        </p:spPr>
      </p:pic>
      <p:sp>
        <p:nvSpPr>
          <p:cNvPr id="153" name="Google Shape;153;p30"/>
          <p:cNvSpPr txBox="1"/>
          <p:nvPr>
            <p:ph idx="1" type="subTitle"/>
          </p:nvPr>
        </p:nvSpPr>
        <p:spPr>
          <a:xfrm>
            <a:off x="1544320" y="5868034"/>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SzPts val="3200"/>
              <a:buNone/>
              <a:defRPr>
                <a:solidFill>
                  <a:srgbClr val="888888"/>
                </a:solidFill>
              </a:defRPr>
            </a:lvl1pPr>
            <a:lvl2pPr lvl="1" algn="ctr">
              <a:lnSpc>
                <a:spcPct val="100000"/>
              </a:lnSpc>
              <a:spcBef>
                <a:spcPts val="560"/>
              </a:spcBef>
              <a:spcAft>
                <a:spcPts val="0"/>
              </a:spcAft>
              <a:buSzPts val="2800"/>
              <a:buNone/>
              <a:defRPr>
                <a:solidFill>
                  <a:srgbClr val="888888"/>
                </a:solidFill>
              </a:defRPr>
            </a:lvl2pPr>
            <a:lvl3pPr lvl="2" algn="ctr">
              <a:lnSpc>
                <a:spcPct val="100000"/>
              </a:lnSpc>
              <a:spcBef>
                <a:spcPts val="480"/>
              </a:spcBef>
              <a:spcAft>
                <a:spcPts val="0"/>
              </a:spcAft>
              <a:buSzPts val="2400"/>
              <a:buNone/>
              <a:defRPr>
                <a:solidFill>
                  <a:srgbClr val="888888"/>
                </a:solidFill>
              </a:defRPr>
            </a:lvl3pPr>
            <a:lvl4pPr lvl="3" algn="ctr">
              <a:lnSpc>
                <a:spcPct val="100000"/>
              </a:lnSpc>
              <a:spcBef>
                <a:spcPts val="400"/>
              </a:spcBef>
              <a:spcAft>
                <a:spcPts val="0"/>
              </a:spcAft>
              <a:buSzPts val="2000"/>
              <a:buNone/>
              <a:defRPr>
                <a:solidFill>
                  <a:srgbClr val="888888"/>
                </a:solidFill>
              </a:defRPr>
            </a:lvl4pPr>
            <a:lvl5pPr lvl="4" algn="ctr">
              <a:lnSpc>
                <a:spcPct val="100000"/>
              </a:lnSpc>
              <a:spcBef>
                <a:spcPts val="400"/>
              </a:spcBef>
              <a:spcAft>
                <a:spcPts val="0"/>
              </a:spcAft>
              <a:buSzPts val="2000"/>
              <a:buNone/>
              <a:defRPr>
                <a:solidFill>
                  <a:srgbClr val="888888"/>
                </a:solidFill>
              </a:defRPr>
            </a:lvl5pPr>
            <a:lvl6pPr lvl="5" algn="ctr">
              <a:lnSpc>
                <a:spcPct val="100000"/>
              </a:lnSpc>
              <a:spcBef>
                <a:spcPts val="400"/>
              </a:spcBef>
              <a:spcAft>
                <a:spcPts val="0"/>
              </a:spcAft>
              <a:buSzPts val="2000"/>
              <a:buNone/>
              <a:defRPr>
                <a:solidFill>
                  <a:srgbClr val="888888"/>
                </a:solidFill>
              </a:defRPr>
            </a:lvl6pPr>
            <a:lvl7pPr lvl="6" algn="ctr">
              <a:lnSpc>
                <a:spcPct val="100000"/>
              </a:lnSpc>
              <a:spcBef>
                <a:spcPts val="400"/>
              </a:spcBef>
              <a:spcAft>
                <a:spcPts val="0"/>
              </a:spcAft>
              <a:buSzPts val="2000"/>
              <a:buNone/>
              <a:defRPr>
                <a:solidFill>
                  <a:srgbClr val="888888"/>
                </a:solidFill>
              </a:defRPr>
            </a:lvl7pPr>
            <a:lvl8pPr lvl="7" algn="ctr">
              <a:lnSpc>
                <a:spcPct val="100000"/>
              </a:lnSpc>
              <a:spcBef>
                <a:spcPts val="400"/>
              </a:spcBef>
              <a:spcAft>
                <a:spcPts val="0"/>
              </a:spcAft>
              <a:buSzPts val="2000"/>
              <a:buNone/>
              <a:defRPr>
                <a:solidFill>
                  <a:srgbClr val="888888"/>
                </a:solidFill>
              </a:defRPr>
            </a:lvl8pPr>
            <a:lvl9pPr lvl="8" algn="ctr">
              <a:lnSpc>
                <a:spcPct val="100000"/>
              </a:lnSpc>
              <a:spcBef>
                <a:spcPts val="400"/>
              </a:spcBef>
              <a:spcAft>
                <a:spcPts val="0"/>
              </a:spcAft>
              <a:buSzPts val="2000"/>
              <a:buNone/>
              <a:defRPr>
                <a:solidFill>
                  <a:srgbClr val="888888"/>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25" name="Shape 25"/>
        <p:cNvGrpSpPr/>
        <p:nvPr/>
      </p:nvGrpSpPr>
      <p:grpSpPr>
        <a:xfrm>
          <a:off x="0" y="0"/>
          <a:ext cx="0" cy="0"/>
          <a:chOff x="0" y="0"/>
          <a:chExt cx="0" cy="0"/>
        </a:xfrm>
      </p:grpSpPr>
      <p:sp>
        <p:nvSpPr>
          <p:cNvPr id="26" name="Google Shape;26;p4"/>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8" name="Google Shape;28;p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9" name="Google Shape;29;p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0" name="Google Shape;30;p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54" name="Shape 154"/>
        <p:cNvGrpSpPr/>
        <p:nvPr/>
      </p:nvGrpSpPr>
      <p:grpSpPr>
        <a:xfrm>
          <a:off x="0" y="0"/>
          <a:ext cx="0" cy="0"/>
          <a:chOff x="0" y="0"/>
          <a:chExt cx="0" cy="0"/>
        </a:xfrm>
      </p:grpSpPr>
      <p:sp>
        <p:nvSpPr>
          <p:cNvPr id="155" name="Google Shape;155;p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4400"/>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6" name="Google Shape;156;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US"/>
              <a:t>&lt;#&gt;</a:t>
            </a:r>
            <a:endParaRPr/>
          </a:p>
        </p:txBody>
      </p:sp>
      <p:pic>
        <p:nvPicPr>
          <p:cNvPr descr="A picture containing logo&#10;&#10;Description automatically generated" id="157" name="Google Shape;157;p31"/>
          <p:cNvPicPr preferRelativeResize="0"/>
          <p:nvPr/>
        </p:nvPicPr>
        <p:blipFill rotWithShape="1">
          <a:blip r:embed="rId2">
            <a:alphaModFix/>
          </a:blip>
          <a:srcRect b="24441" l="28333" r="28330" t="19556"/>
          <a:stretch/>
        </p:blipFill>
        <p:spPr>
          <a:xfrm>
            <a:off x="2590800" y="1796573"/>
            <a:ext cx="3962399" cy="3840480"/>
          </a:xfrm>
          <a:prstGeom prst="rect">
            <a:avLst/>
          </a:prstGeom>
          <a:noFill/>
          <a:ln>
            <a:noFill/>
          </a:ln>
        </p:spPr>
      </p:pic>
      <p:sp>
        <p:nvSpPr>
          <p:cNvPr id="158" name="Google Shape;158;p31"/>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SzPts val="3200"/>
              <a:buNone/>
              <a:defRPr>
                <a:solidFill>
                  <a:srgbClr val="888888"/>
                </a:solidFill>
              </a:defRPr>
            </a:lvl1pPr>
            <a:lvl2pPr lvl="1" algn="ctr">
              <a:lnSpc>
                <a:spcPct val="100000"/>
              </a:lnSpc>
              <a:spcBef>
                <a:spcPts val="560"/>
              </a:spcBef>
              <a:spcAft>
                <a:spcPts val="0"/>
              </a:spcAft>
              <a:buSzPts val="2800"/>
              <a:buNone/>
              <a:defRPr>
                <a:solidFill>
                  <a:srgbClr val="888888"/>
                </a:solidFill>
              </a:defRPr>
            </a:lvl2pPr>
            <a:lvl3pPr lvl="2" algn="ctr">
              <a:lnSpc>
                <a:spcPct val="100000"/>
              </a:lnSpc>
              <a:spcBef>
                <a:spcPts val="480"/>
              </a:spcBef>
              <a:spcAft>
                <a:spcPts val="0"/>
              </a:spcAft>
              <a:buSzPts val="2400"/>
              <a:buNone/>
              <a:defRPr>
                <a:solidFill>
                  <a:srgbClr val="888888"/>
                </a:solidFill>
              </a:defRPr>
            </a:lvl3pPr>
            <a:lvl4pPr lvl="3" algn="ctr">
              <a:lnSpc>
                <a:spcPct val="100000"/>
              </a:lnSpc>
              <a:spcBef>
                <a:spcPts val="400"/>
              </a:spcBef>
              <a:spcAft>
                <a:spcPts val="0"/>
              </a:spcAft>
              <a:buSzPts val="2000"/>
              <a:buNone/>
              <a:defRPr>
                <a:solidFill>
                  <a:srgbClr val="888888"/>
                </a:solidFill>
              </a:defRPr>
            </a:lvl4pPr>
            <a:lvl5pPr lvl="4" algn="ctr">
              <a:lnSpc>
                <a:spcPct val="100000"/>
              </a:lnSpc>
              <a:spcBef>
                <a:spcPts val="400"/>
              </a:spcBef>
              <a:spcAft>
                <a:spcPts val="0"/>
              </a:spcAft>
              <a:buSzPts val="2000"/>
              <a:buNone/>
              <a:defRPr>
                <a:solidFill>
                  <a:srgbClr val="888888"/>
                </a:solidFill>
              </a:defRPr>
            </a:lvl5pPr>
            <a:lvl6pPr lvl="5" algn="ctr">
              <a:lnSpc>
                <a:spcPct val="100000"/>
              </a:lnSpc>
              <a:spcBef>
                <a:spcPts val="400"/>
              </a:spcBef>
              <a:spcAft>
                <a:spcPts val="0"/>
              </a:spcAft>
              <a:buSzPts val="2000"/>
              <a:buNone/>
              <a:defRPr>
                <a:solidFill>
                  <a:srgbClr val="888888"/>
                </a:solidFill>
              </a:defRPr>
            </a:lvl6pPr>
            <a:lvl7pPr lvl="6" algn="ctr">
              <a:lnSpc>
                <a:spcPct val="100000"/>
              </a:lnSpc>
              <a:spcBef>
                <a:spcPts val="400"/>
              </a:spcBef>
              <a:spcAft>
                <a:spcPts val="0"/>
              </a:spcAft>
              <a:buSzPts val="2000"/>
              <a:buNone/>
              <a:defRPr>
                <a:solidFill>
                  <a:srgbClr val="888888"/>
                </a:solidFill>
              </a:defRPr>
            </a:lvl7pPr>
            <a:lvl8pPr lvl="7" algn="ctr">
              <a:lnSpc>
                <a:spcPct val="100000"/>
              </a:lnSpc>
              <a:spcBef>
                <a:spcPts val="400"/>
              </a:spcBef>
              <a:spcAft>
                <a:spcPts val="0"/>
              </a:spcAft>
              <a:buSzPts val="2000"/>
              <a:buNone/>
              <a:defRPr>
                <a:solidFill>
                  <a:srgbClr val="888888"/>
                </a:solidFill>
              </a:defRPr>
            </a:lvl8pPr>
            <a:lvl9pPr lvl="8" algn="ctr">
              <a:lnSpc>
                <a:spcPct val="100000"/>
              </a:lnSpc>
              <a:spcBef>
                <a:spcPts val="400"/>
              </a:spcBef>
              <a:spcAft>
                <a:spcPts val="0"/>
              </a:spcAft>
              <a:buSzPts val="2000"/>
              <a:buNone/>
              <a:defRPr>
                <a:solidFill>
                  <a:srgbClr val="888888"/>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2">
    <p:spTree>
      <p:nvGrpSpPr>
        <p:cNvPr id="159" name="Shape 159"/>
        <p:cNvGrpSpPr/>
        <p:nvPr/>
      </p:nvGrpSpPr>
      <p:grpSpPr>
        <a:xfrm>
          <a:off x="0" y="0"/>
          <a:ext cx="0" cy="0"/>
          <a:chOff x="0" y="0"/>
          <a:chExt cx="0" cy="0"/>
        </a:xfrm>
      </p:grpSpPr>
      <p:sp>
        <p:nvSpPr>
          <p:cNvPr id="160" name="Google Shape;160;p32"/>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p32"/>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62" name="Google Shape;162;p32"/>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3" name="Google Shape;163;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64" name="Google Shape;164;p32"/>
          <p:cNvPicPr preferRelativeResize="0"/>
          <p:nvPr/>
        </p:nvPicPr>
        <p:blipFill rotWithShape="1">
          <a:blip r:embed="rId2">
            <a:alphaModFix/>
          </a:blip>
          <a:srcRect b="14175" l="29223" r="28331" t="14769"/>
          <a:stretch/>
        </p:blipFill>
        <p:spPr>
          <a:xfrm>
            <a:off x="2722880" y="1907539"/>
            <a:ext cx="3881120" cy="3657601"/>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OBJECT 2">
    <p:spTree>
      <p:nvGrpSpPr>
        <p:cNvPr id="165" name="Shape 165"/>
        <p:cNvGrpSpPr/>
        <p:nvPr/>
      </p:nvGrpSpPr>
      <p:grpSpPr>
        <a:xfrm>
          <a:off x="0" y="0"/>
          <a:ext cx="0" cy="0"/>
          <a:chOff x="0" y="0"/>
          <a:chExt cx="0" cy="0"/>
        </a:xfrm>
      </p:grpSpPr>
      <p:sp>
        <p:nvSpPr>
          <p:cNvPr id="166" name="Google Shape;166;p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2"/>
              </a:buClr>
              <a:buSzPts val="4400"/>
              <a:buFont typeface="Calibri"/>
              <a:buNone/>
              <a:defRPr b="1">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7" name="Google Shape;167;p3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68" name="Google Shape;168;p33"/>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9" name="Google Shape;169;p33"/>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0" name="Google Shape;170;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171" name="Shape 171"/>
        <p:cNvGrpSpPr/>
        <p:nvPr/>
      </p:nvGrpSpPr>
      <p:grpSpPr>
        <a:xfrm>
          <a:off x="0" y="0"/>
          <a:ext cx="0" cy="0"/>
          <a:chOff x="0" y="0"/>
          <a:chExt cx="0" cy="0"/>
        </a:xfrm>
      </p:grpSpPr>
      <p:sp>
        <p:nvSpPr>
          <p:cNvPr id="172" name="Google Shape;172;p34"/>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0"/>
              </a:spcBef>
              <a:spcAft>
                <a:spcPts val="0"/>
              </a:spcAft>
              <a:buClr>
                <a:schemeClr val="accent1"/>
              </a:buClr>
              <a:buSzPts val="4000"/>
              <a:buFont typeface="Calibri"/>
              <a:buNone/>
              <a:defRPr b="1" sz="4000" cap="none">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3" name="Google Shape;173;p34"/>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4" name="Google Shape;174;p34"/>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5" name="Google Shape;175;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_OBJECTS 2">
    <p:spTree>
      <p:nvGrpSpPr>
        <p:cNvPr id="176" name="Shape 176"/>
        <p:cNvGrpSpPr/>
        <p:nvPr/>
      </p:nvGrpSpPr>
      <p:grpSpPr>
        <a:xfrm>
          <a:off x="0" y="0"/>
          <a:ext cx="0" cy="0"/>
          <a:chOff x="0" y="0"/>
          <a:chExt cx="0" cy="0"/>
        </a:xfrm>
      </p:grpSpPr>
      <p:sp>
        <p:nvSpPr>
          <p:cNvPr id="177" name="Google Shape;177;p3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8" name="Google Shape;178;p35"/>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79" name="Google Shape;179;p35"/>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80" name="Google Shape;180;p35"/>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1" name="Google Shape;181;p35"/>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2" name="Google Shape;182;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TWO_OBJECTS_WITH_TEXT 2">
    <p:spTree>
      <p:nvGrpSpPr>
        <p:cNvPr id="183" name="Shape 183"/>
        <p:cNvGrpSpPr/>
        <p:nvPr/>
      </p:nvGrpSpPr>
      <p:grpSpPr>
        <a:xfrm>
          <a:off x="0" y="0"/>
          <a:ext cx="0" cy="0"/>
          <a:chOff x="0" y="0"/>
          <a:chExt cx="0" cy="0"/>
        </a:xfrm>
      </p:grpSpPr>
      <p:sp>
        <p:nvSpPr>
          <p:cNvPr id="184" name="Google Shape;184;p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2"/>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5" name="Google Shape;185;p36"/>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86" name="Google Shape;186;p36"/>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87" name="Google Shape;187;p36"/>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88" name="Google Shape;188;p36"/>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89" name="Google Shape;189;p36"/>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90" name="Google Shape;190;p36"/>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91" name="Google Shape;191;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 2">
    <p:spTree>
      <p:nvGrpSpPr>
        <p:cNvPr id="192" name="Shape 192"/>
        <p:cNvGrpSpPr/>
        <p:nvPr/>
      </p:nvGrpSpPr>
      <p:grpSpPr>
        <a:xfrm>
          <a:off x="0" y="0"/>
          <a:ext cx="0" cy="0"/>
          <a:chOff x="0" y="0"/>
          <a:chExt cx="0" cy="0"/>
        </a:xfrm>
      </p:grpSpPr>
      <p:sp>
        <p:nvSpPr>
          <p:cNvPr id="193" name="Google Shape;193;p3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4" name="Google Shape;194;p37"/>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95" name="Google Shape;195;p37"/>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96" name="Google Shape;196;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2">
    <p:spTree>
      <p:nvGrpSpPr>
        <p:cNvPr id="197" name="Shape 197"/>
        <p:cNvGrpSpPr/>
        <p:nvPr/>
      </p:nvGrpSpPr>
      <p:grpSpPr>
        <a:xfrm>
          <a:off x="0" y="0"/>
          <a:ext cx="0" cy="0"/>
          <a:chOff x="0" y="0"/>
          <a:chExt cx="0" cy="0"/>
        </a:xfrm>
      </p:grpSpPr>
      <p:sp>
        <p:nvSpPr>
          <p:cNvPr id="198" name="Google Shape;198;p38"/>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99" name="Google Shape;199;p38"/>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00" name="Google Shape;200;p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OBJECT_WITH_CAPTION_TEXT 2">
    <p:spTree>
      <p:nvGrpSpPr>
        <p:cNvPr id="201" name="Shape 201"/>
        <p:cNvGrpSpPr/>
        <p:nvPr/>
      </p:nvGrpSpPr>
      <p:grpSpPr>
        <a:xfrm>
          <a:off x="0" y="0"/>
          <a:ext cx="0" cy="0"/>
          <a:chOff x="0" y="0"/>
          <a:chExt cx="0" cy="0"/>
        </a:xfrm>
      </p:grpSpPr>
      <p:sp>
        <p:nvSpPr>
          <p:cNvPr id="202" name="Google Shape;202;p3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2"/>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3" name="Google Shape;203;p3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204" name="Google Shape;204;p3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205" name="Google Shape;205;p39"/>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06" name="Google Shape;206;p39"/>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07" name="Google Shape;207;p3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_WITH_CAPTION_TEXT 2">
    <p:spTree>
      <p:nvGrpSpPr>
        <p:cNvPr id="208" name="Shape 208"/>
        <p:cNvGrpSpPr/>
        <p:nvPr/>
      </p:nvGrpSpPr>
      <p:grpSpPr>
        <a:xfrm>
          <a:off x="0" y="0"/>
          <a:ext cx="0" cy="0"/>
          <a:chOff x="0" y="0"/>
          <a:chExt cx="0" cy="0"/>
        </a:xfrm>
      </p:grpSpPr>
      <p:sp>
        <p:nvSpPr>
          <p:cNvPr id="209" name="Google Shape;209;p4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2"/>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0" name="Google Shape;210;p40"/>
          <p:cNvSpPr/>
          <p:nvPr>
            <p:ph idx="2" type="pic"/>
          </p:nvPr>
        </p:nvSpPr>
        <p:spPr>
          <a:xfrm>
            <a:off x="1792288" y="612775"/>
            <a:ext cx="5486400" cy="4114800"/>
          </a:xfrm>
          <a:prstGeom prst="rect">
            <a:avLst/>
          </a:prstGeom>
          <a:noFill/>
          <a:ln>
            <a:noFill/>
          </a:ln>
        </p:spPr>
      </p:sp>
      <p:sp>
        <p:nvSpPr>
          <p:cNvPr id="211" name="Google Shape;211;p4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212" name="Google Shape;212;p40"/>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13" name="Google Shape;213;p40"/>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14" name="Google Shape;214;p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5"/>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4400"/>
              <a:buFont typeface="Cambria"/>
              <a:buNone/>
              <a:defRPr b="1"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5"/>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3600"/>
              <a:buNone/>
              <a:defRPr sz="36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VERTICAL_TEXT 2">
    <p:spTree>
      <p:nvGrpSpPr>
        <p:cNvPr id="215" name="Shape 215"/>
        <p:cNvGrpSpPr/>
        <p:nvPr/>
      </p:nvGrpSpPr>
      <p:grpSpPr>
        <a:xfrm>
          <a:off x="0" y="0"/>
          <a:ext cx="0" cy="0"/>
          <a:chOff x="0" y="0"/>
          <a:chExt cx="0" cy="0"/>
        </a:xfrm>
      </p:grpSpPr>
      <p:sp>
        <p:nvSpPr>
          <p:cNvPr id="216" name="Google Shape;216;p4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7" name="Google Shape;217;p41"/>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18" name="Google Shape;218;p41"/>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19" name="Google Shape;219;p41"/>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0" name="Google Shape;220;p4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_TITLE_AND_VERTICAL_TEXT 2">
    <p:spTree>
      <p:nvGrpSpPr>
        <p:cNvPr id="221" name="Shape 221"/>
        <p:cNvGrpSpPr/>
        <p:nvPr/>
      </p:nvGrpSpPr>
      <p:grpSpPr>
        <a:xfrm>
          <a:off x="0" y="0"/>
          <a:ext cx="0" cy="0"/>
          <a:chOff x="0" y="0"/>
          <a:chExt cx="0" cy="0"/>
        </a:xfrm>
      </p:grpSpPr>
      <p:sp>
        <p:nvSpPr>
          <p:cNvPr id="222" name="Google Shape;222;p42"/>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3" name="Google Shape;223;p42"/>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4" name="Google Shape;224;p42"/>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5" name="Google Shape;225;p42"/>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6" name="Google Shape;226;p4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1" name="Shape 231"/>
        <p:cNvGrpSpPr/>
        <p:nvPr/>
      </p:nvGrpSpPr>
      <p:grpSpPr>
        <a:xfrm>
          <a:off x="0" y="0"/>
          <a:ext cx="0" cy="0"/>
          <a:chOff x="0" y="0"/>
          <a:chExt cx="0" cy="0"/>
        </a:xfrm>
      </p:grpSpPr>
      <p:sp>
        <p:nvSpPr>
          <p:cNvPr id="232" name="Google Shape;232;p4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2"/>
              </a:buClr>
              <a:buSzPts val="4400"/>
              <a:buFont typeface="Calibri"/>
              <a:buNone/>
              <a:defRPr b="1">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3" name="Google Shape;233;p4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34" name="Google Shape;234;p44"/>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35" name="Google Shape;235;p44"/>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36" name="Google Shape;236;p4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type="secHead">
  <p:cSld name="SECTION_HEADER">
    <p:spTree>
      <p:nvGrpSpPr>
        <p:cNvPr id="237" name="Shape 237"/>
        <p:cNvGrpSpPr/>
        <p:nvPr/>
      </p:nvGrpSpPr>
      <p:grpSpPr>
        <a:xfrm>
          <a:off x="0" y="0"/>
          <a:ext cx="0" cy="0"/>
          <a:chOff x="0" y="0"/>
          <a:chExt cx="0" cy="0"/>
        </a:xfrm>
      </p:grpSpPr>
      <p:sp>
        <p:nvSpPr>
          <p:cNvPr id="238" name="Google Shape;238;p4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2"/>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9" name="Google Shape;239;p4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240" name="Google Shape;240;p4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1" name="Google Shape;241;p45"/>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2" name="Google Shape;242;p4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3" name="Shape 243"/>
        <p:cNvGrpSpPr/>
        <p:nvPr/>
      </p:nvGrpSpPr>
      <p:grpSpPr>
        <a:xfrm>
          <a:off x="0" y="0"/>
          <a:ext cx="0" cy="0"/>
          <a:chOff x="0" y="0"/>
          <a:chExt cx="0" cy="0"/>
        </a:xfrm>
      </p:grpSpPr>
      <p:sp>
        <p:nvSpPr>
          <p:cNvPr id="244" name="Google Shape;244;p46"/>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5" name="Google Shape;245;p46"/>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46" name="Google Shape;246;p46"/>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7" name="Google Shape;247;p4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n-US"/>
              <a:t>&lt;#&gt;</a:t>
            </a:r>
            <a:endParaRPr/>
          </a:p>
        </p:txBody>
      </p:sp>
      <p:pic>
        <p:nvPicPr>
          <p:cNvPr descr="A drawing of a doctor checking a patient's blood pressure. " id="248" name="Google Shape;248;p46"/>
          <p:cNvPicPr preferRelativeResize="0"/>
          <p:nvPr/>
        </p:nvPicPr>
        <p:blipFill rotWithShape="1">
          <a:blip r:embed="rId2">
            <a:alphaModFix/>
          </a:blip>
          <a:srcRect b="25389" l="28333" r="28332" t="20142"/>
          <a:stretch/>
        </p:blipFill>
        <p:spPr>
          <a:xfrm>
            <a:off x="2590800" y="1868588"/>
            <a:ext cx="3962400" cy="3735503"/>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49" name="Shape 249"/>
        <p:cNvGrpSpPr/>
        <p:nvPr/>
      </p:nvGrpSpPr>
      <p:grpSpPr>
        <a:xfrm>
          <a:off x="0" y="0"/>
          <a:ext cx="0" cy="0"/>
          <a:chOff x="0" y="0"/>
          <a:chExt cx="0" cy="0"/>
        </a:xfrm>
      </p:grpSpPr>
      <p:sp>
        <p:nvSpPr>
          <p:cNvPr id="250" name="Google Shape;250;p4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1" name="Google Shape;251;p4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252" name="Google Shape;252;p4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253" name="Google Shape;253;p47"/>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54" name="Google Shape;254;p47"/>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55" name="Google Shape;255;p4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56" name="Shape 256"/>
        <p:cNvGrpSpPr/>
        <p:nvPr/>
      </p:nvGrpSpPr>
      <p:grpSpPr>
        <a:xfrm>
          <a:off x="0" y="0"/>
          <a:ext cx="0" cy="0"/>
          <a:chOff x="0" y="0"/>
          <a:chExt cx="0" cy="0"/>
        </a:xfrm>
      </p:grpSpPr>
      <p:sp>
        <p:nvSpPr>
          <p:cNvPr id="257" name="Google Shape;257;p4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2"/>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8" name="Google Shape;258;p4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259" name="Google Shape;259;p4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260" name="Google Shape;260;p4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261" name="Google Shape;261;p4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262" name="Google Shape;262;p48"/>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63" name="Google Shape;263;p48"/>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64" name="Google Shape;264;p4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9" name="Shape 269"/>
        <p:cNvGrpSpPr/>
        <p:nvPr/>
      </p:nvGrpSpPr>
      <p:grpSpPr>
        <a:xfrm>
          <a:off x="0" y="0"/>
          <a:ext cx="0" cy="0"/>
          <a:chOff x="0" y="0"/>
          <a:chExt cx="0" cy="0"/>
        </a:xfrm>
      </p:grpSpPr>
      <p:sp>
        <p:nvSpPr>
          <p:cNvPr id="270" name="Google Shape;270;p5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2"/>
              </a:buClr>
              <a:buSzPts val="4400"/>
              <a:buFont typeface="Calibri"/>
              <a:buNone/>
              <a:defRPr b="1">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1" name="Google Shape;271;p5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72" name="Google Shape;272;p50"/>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73" name="Google Shape;273;p50"/>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74" name="Google Shape;274;p5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type="secHead">
  <p:cSld name="SECTION_HEADER">
    <p:spTree>
      <p:nvGrpSpPr>
        <p:cNvPr id="275" name="Shape 275"/>
        <p:cNvGrpSpPr/>
        <p:nvPr/>
      </p:nvGrpSpPr>
      <p:grpSpPr>
        <a:xfrm>
          <a:off x="0" y="0"/>
          <a:ext cx="0" cy="0"/>
          <a:chOff x="0" y="0"/>
          <a:chExt cx="0" cy="0"/>
        </a:xfrm>
      </p:grpSpPr>
      <p:sp>
        <p:nvSpPr>
          <p:cNvPr id="276" name="Google Shape;276;p5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2"/>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7" name="Google Shape;277;p5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278" name="Google Shape;278;p5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79" name="Google Shape;279;p51"/>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80" name="Google Shape;280;p5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81" name="Shape 281"/>
        <p:cNvGrpSpPr/>
        <p:nvPr/>
      </p:nvGrpSpPr>
      <p:grpSpPr>
        <a:xfrm>
          <a:off x="0" y="0"/>
          <a:ext cx="0" cy="0"/>
          <a:chOff x="0" y="0"/>
          <a:chExt cx="0" cy="0"/>
        </a:xfrm>
      </p:grpSpPr>
      <p:sp>
        <p:nvSpPr>
          <p:cNvPr id="282" name="Google Shape;282;p52"/>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3" name="Google Shape;283;p52"/>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84" name="Google Shape;284;p52"/>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85" name="Google Shape;285;p5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n-US"/>
              <a:t>&lt;#&gt;</a:t>
            </a:r>
            <a:endParaRPr/>
          </a:p>
        </p:txBody>
      </p:sp>
      <p:pic>
        <p:nvPicPr>
          <p:cNvPr descr="A close up image of a pill pack." id="286" name="Google Shape;286;p52"/>
          <p:cNvPicPr preferRelativeResize="0"/>
          <p:nvPr/>
        </p:nvPicPr>
        <p:blipFill rotWithShape="1">
          <a:blip r:embed="rId2">
            <a:alphaModFix/>
          </a:blip>
          <a:srcRect b="25389" l="28333" r="28332" t="20142"/>
          <a:stretch/>
        </p:blipFill>
        <p:spPr>
          <a:xfrm>
            <a:off x="2590800" y="1868588"/>
            <a:ext cx="3962400" cy="373550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2">
    <p:spTree>
      <p:nvGrpSpPr>
        <p:cNvPr id="35" name="Shape 35"/>
        <p:cNvGrpSpPr/>
        <p:nvPr/>
      </p:nvGrpSpPr>
      <p:grpSpPr>
        <a:xfrm>
          <a:off x="0" y="0"/>
          <a:ext cx="0" cy="0"/>
          <a:chOff x="0" y="0"/>
          <a:chExt cx="0" cy="0"/>
        </a:xfrm>
      </p:grpSpPr>
      <p:sp>
        <p:nvSpPr>
          <p:cNvPr id="36" name="Google Shape;36;p6"/>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6"/>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38" name="Google Shape;38;p6"/>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n-US"/>
              <a:t>&lt;#&gt;</a:t>
            </a:r>
            <a:endParaRPr/>
          </a:p>
        </p:txBody>
      </p:sp>
      <p:pic>
        <p:nvPicPr>
          <p:cNvPr descr="Two people standing next to each other and smiling. " id="40" name="Google Shape;40;p6"/>
          <p:cNvPicPr preferRelativeResize="0"/>
          <p:nvPr/>
        </p:nvPicPr>
        <p:blipFill rotWithShape="1">
          <a:blip r:embed="rId2">
            <a:alphaModFix/>
          </a:blip>
          <a:srcRect b="25389" l="28333" r="28332" t="19703"/>
          <a:stretch/>
        </p:blipFill>
        <p:spPr>
          <a:xfrm>
            <a:off x="2590800" y="1853564"/>
            <a:ext cx="3962400" cy="3765551"/>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87" name="Shape 287"/>
        <p:cNvGrpSpPr/>
        <p:nvPr/>
      </p:nvGrpSpPr>
      <p:grpSpPr>
        <a:xfrm>
          <a:off x="0" y="0"/>
          <a:ext cx="0" cy="0"/>
          <a:chOff x="0" y="0"/>
          <a:chExt cx="0" cy="0"/>
        </a:xfrm>
      </p:grpSpPr>
      <p:sp>
        <p:nvSpPr>
          <p:cNvPr id="288" name="Google Shape;288;p5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9" name="Google Shape;289;p53"/>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290" name="Google Shape;290;p53"/>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291" name="Google Shape;291;p53"/>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92" name="Google Shape;292;p53"/>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93" name="Google Shape;293;p5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able" type="tbl">
  <p:cSld name="TABLE">
    <p:spTree>
      <p:nvGrpSpPr>
        <p:cNvPr id="41" name="Shape 41"/>
        <p:cNvGrpSpPr/>
        <p:nvPr/>
      </p:nvGrpSpPr>
      <p:grpSpPr>
        <a:xfrm>
          <a:off x="0" y="0"/>
          <a:ext cx="0" cy="0"/>
          <a:chOff x="0" y="0"/>
          <a:chExt cx="0" cy="0"/>
        </a:xfrm>
      </p:grpSpPr>
      <p:sp>
        <p:nvSpPr>
          <p:cNvPr id="42" name="Google Shape;42;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accent2"/>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4" name="Google Shape;44;p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5" name="Google Shape;45;p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A picture containing text&#10;&#10;Description automatically generated" id="46" name="Google Shape;46;p7"/>
          <p:cNvPicPr preferRelativeResize="0"/>
          <p:nvPr/>
        </p:nvPicPr>
        <p:blipFill rotWithShape="1">
          <a:blip r:embed="rId2">
            <a:alphaModFix/>
          </a:blip>
          <a:srcRect b="24636" l="27934" r="27173" t="19129"/>
          <a:stretch/>
        </p:blipFill>
        <p:spPr>
          <a:xfrm>
            <a:off x="2519570" y="1759226"/>
            <a:ext cx="4104860" cy="385638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3">
    <p:spTree>
      <p:nvGrpSpPr>
        <p:cNvPr id="47" name="Shape 47"/>
        <p:cNvGrpSpPr/>
        <p:nvPr/>
      </p:nvGrpSpPr>
      <p:grpSpPr>
        <a:xfrm>
          <a:off x="0" y="0"/>
          <a:ext cx="0" cy="0"/>
          <a:chOff x="0" y="0"/>
          <a:chExt cx="0" cy="0"/>
        </a:xfrm>
      </p:grpSpPr>
      <p:sp>
        <p:nvSpPr>
          <p:cNvPr id="48" name="Google Shape;48;p8"/>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8"/>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50" name="Google Shape;50;p8"/>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1" name="Google Shape;51;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n-US"/>
              <a:t>&lt;#&gt;</a:t>
            </a:r>
            <a:endParaRPr/>
          </a:p>
        </p:txBody>
      </p:sp>
      <p:pic>
        <p:nvPicPr>
          <p:cNvPr descr="A drawing of a doctor checking a patient's blood pressure. " id="52" name="Google Shape;52;p8"/>
          <p:cNvPicPr preferRelativeResize="0"/>
          <p:nvPr/>
        </p:nvPicPr>
        <p:blipFill rotWithShape="1">
          <a:blip r:embed="rId2">
            <a:alphaModFix/>
          </a:blip>
          <a:srcRect b="25389" l="28333" r="28332" t="20142"/>
          <a:stretch/>
        </p:blipFill>
        <p:spPr>
          <a:xfrm>
            <a:off x="2590800" y="1868588"/>
            <a:ext cx="3962400" cy="373550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4">
    <p:spTree>
      <p:nvGrpSpPr>
        <p:cNvPr id="53" name="Shape 53"/>
        <p:cNvGrpSpPr/>
        <p:nvPr/>
      </p:nvGrpSpPr>
      <p:grpSpPr>
        <a:xfrm>
          <a:off x="0" y="0"/>
          <a:ext cx="0" cy="0"/>
          <a:chOff x="0" y="0"/>
          <a:chExt cx="0" cy="0"/>
        </a:xfrm>
      </p:grpSpPr>
      <p:sp>
        <p:nvSpPr>
          <p:cNvPr id="54" name="Google Shape;54;p9"/>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9"/>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56" name="Google Shape;56;p9"/>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7" name="Google Shape;57;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n-US"/>
              <a:t>&lt;#&gt;</a:t>
            </a:r>
            <a:endParaRPr/>
          </a:p>
        </p:txBody>
      </p:sp>
      <p:pic>
        <p:nvPicPr>
          <p:cNvPr descr="A drawing of a child looking over the shoulder of a woman who is carrying them. " id="58" name="Google Shape;58;p9"/>
          <p:cNvPicPr preferRelativeResize="0"/>
          <p:nvPr/>
        </p:nvPicPr>
        <p:blipFill rotWithShape="1">
          <a:blip r:embed="rId2">
            <a:alphaModFix/>
          </a:blip>
          <a:srcRect b="25389" l="28333" r="28332" t="19858"/>
          <a:stretch/>
        </p:blipFill>
        <p:spPr>
          <a:xfrm>
            <a:off x="2590800" y="1858860"/>
            <a:ext cx="3962400" cy="375495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59" name="Shape 59"/>
        <p:cNvGrpSpPr/>
        <p:nvPr/>
      </p:nvGrpSpPr>
      <p:grpSpPr>
        <a:xfrm>
          <a:off x="0" y="0"/>
          <a:ext cx="0" cy="0"/>
          <a:chOff x="0" y="0"/>
          <a:chExt cx="0" cy="0"/>
        </a:xfrm>
      </p:grpSpPr>
      <p:sp>
        <p:nvSpPr>
          <p:cNvPr id="60" name="Google Shape;60;p10"/>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10"/>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9.xml"/><Relationship Id="rId20" Type="http://schemas.openxmlformats.org/officeDocument/2006/relationships/slideLayout" Target="../slideLayouts/slideLayout19.xml"/><Relationship Id="rId42" Type="http://schemas.openxmlformats.org/officeDocument/2006/relationships/slideLayout" Target="../slideLayouts/slideLayout41.xml"/><Relationship Id="rId41" Type="http://schemas.openxmlformats.org/officeDocument/2006/relationships/slideLayout" Target="../slideLayouts/slideLayout40.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43" Type="http://schemas.openxmlformats.org/officeDocument/2006/relationships/theme" Target="../theme/theme1.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6.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slideLayout" Target="../slideLayouts/slideLayout32.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35" Type="http://schemas.openxmlformats.org/officeDocument/2006/relationships/slideLayout" Target="../slideLayouts/slideLayout34.xml"/><Relationship Id="rId12" Type="http://schemas.openxmlformats.org/officeDocument/2006/relationships/slideLayout" Target="../slideLayouts/slideLayout11.xml"/><Relationship Id="rId34" Type="http://schemas.openxmlformats.org/officeDocument/2006/relationships/slideLayout" Target="../slideLayouts/slideLayout33.xml"/><Relationship Id="rId15" Type="http://schemas.openxmlformats.org/officeDocument/2006/relationships/slideLayout" Target="../slideLayouts/slideLayout14.xml"/><Relationship Id="rId37" Type="http://schemas.openxmlformats.org/officeDocument/2006/relationships/slideLayout" Target="../slideLayouts/slideLayout36.xml"/><Relationship Id="rId14" Type="http://schemas.openxmlformats.org/officeDocument/2006/relationships/slideLayout" Target="../slideLayouts/slideLayout13.xml"/><Relationship Id="rId36" Type="http://schemas.openxmlformats.org/officeDocument/2006/relationships/slideLayout" Target="../slideLayouts/slideLayout35.xml"/><Relationship Id="rId17" Type="http://schemas.openxmlformats.org/officeDocument/2006/relationships/slideLayout" Target="../slideLayouts/slideLayout16.xml"/><Relationship Id="rId39" Type="http://schemas.openxmlformats.org/officeDocument/2006/relationships/slideLayout" Target="../slideLayouts/slideLayout38.xml"/><Relationship Id="rId16" Type="http://schemas.openxmlformats.org/officeDocument/2006/relationships/slideLayout" Target="../slideLayouts/slideLayout15.xml"/><Relationship Id="rId38" Type="http://schemas.openxmlformats.org/officeDocument/2006/relationships/slideLayout" Target="../slideLayouts/slideLayout37.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theme" Target="../theme/theme3.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2"/>
              </a:buClr>
              <a:buSzPts val="4400"/>
              <a:buFont typeface="Calibri"/>
              <a:buNone/>
              <a:defRPr b="1" i="0" sz="4400" u="none" cap="none" strike="noStrike">
                <a:solidFill>
                  <a:schemeClr val="dk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27" name="Shape 227"/>
        <p:cNvGrpSpPr/>
        <p:nvPr/>
      </p:nvGrpSpPr>
      <p:grpSpPr>
        <a:xfrm>
          <a:off x="0" y="0"/>
          <a:ext cx="0" cy="0"/>
          <a:chOff x="0" y="0"/>
          <a:chExt cx="0" cy="0"/>
        </a:xfrm>
      </p:grpSpPr>
      <p:sp>
        <p:nvSpPr>
          <p:cNvPr id="228" name="Google Shape;228;p4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2"/>
              </a:buClr>
              <a:buSzPts val="4400"/>
              <a:buFont typeface="Calibri"/>
              <a:buNone/>
              <a:defRPr b="1" i="0" sz="4400" u="none" cap="none" strike="noStrike">
                <a:solidFill>
                  <a:schemeClr val="dk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29" name="Google Shape;229;p4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30" name="Google Shape;230;p4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9" r:id="rId2"/>
    <p:sldLayoutId id="2147483690" r:id="rId3"/>
    <p:sldLayoutId id="2147483691" r:id="rId4"/>
    <p:sldLayoutId id="2147483692" r:id="rId5"/>
    <p:sldLayoutId id="2147483693" r:id="rId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65" name="Shape 265"/>
        <p:cNvGrpSpPr/>
        <p:nvPr/>
      </p:nvGrpSpPr>
      <p:grpSpPr>
        <a:xfrm>
          <a:off x="0" y="0"/>
          <a:ext cx="0" cy="0"/>
          <a:chOff x="0" y="0"/>
          <a:chExt cx="0" cy="0"/>
        </a:xfrm>
      </p:grpSpPr>
      <p:sp>
        <p:nvSpPr>
          <p:cNvPr id="266" name="Google Shape;266;p4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2"/>
              </a:buClr>
              <a:buSzPts val="4400"/>
              <a:buFont typeface="Calibri"/>
              <a:buNone/>
              <a:defRPr b="1" i="0" sz="4400" u="none" cap="none" strike="noStrike">
                <a:solidFill>
                  <a:schemeClr val="dk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67" name="Google Shape;267;p4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8" name="Google Shape;268;p4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4" r:id="rId2"/>
    <p:sldLayoutId id="2147483695" r:id="rId3"/>
    <p:sldLayoutId id="2147483696" r:id="rId4"/>
    <p:sldLayoutId id="2147483697"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00.xml"/><Relationship Id="rId3" Type="http://schemas.openxmlformats.org/officeDocument/2006/relationships/image" Target="../media/image64.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12.xml"/><Relationship Id="rId3" Type="http://schemas.openxmlformats.org/officeDocument/2006/relationships/image" Target="../media/image39.png"/><Relationship Id="rId4" Type="http://schemas.openxmlformats.org/officeDocument/2006/relationships/image" Target="../media/image37.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13.xml"/><Relationship Id="rId3" Type="http://schemas.openxmlformats.org/officeDocument/2006/relationships/image" Target="../media/image36.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14.xml"/><Relationship Id="rId3" Type="http://schemas.openxmlformats.org/officeDocument/2006/relationships/image" Target="../media/image38.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2.xml"/><Relationship Id="rId3" Type="http://schemas.openxmlformats.org/officeDocument/2006/relationships/image" Target="../media/image64.jp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7.xml"/><Relationship Id="rId3" Type="http://schemas.openxmlformats.org/officeDocument/2006/relationships/image" Target="../media/image40.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1.xml"/><Relationship Id="rId3" Type="http://schemas.openxmlformats.org/officeDocument/2006/relationships/image" Target="../media/image41.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2.xml"/><Relationship Id="rId3" Type="http://schemas.openxmlformats.org/officeDocument/2006/relationships/image" Target="../media/image42.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6.xml"/><Relationship Id="rId3" Type="http://schemas.openxmlformats.org/officeDocument/2006/relationships/image" Target="../media/image43.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8.xml"/><Relationship Id="rId3" Type="http://schemas.openxmlformats.org/officeDocument/2006/relationships/image" Target="../media/image46.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9.xml"/><Relationship Id="rId3" Type="http://schemas.openxmlformats.org/officeDocument/2006/relationships/image" Target="../media/image4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2.xml"/><Relationship Id="rId3" Type="http://schemas.openxmlformats.org/officeDocument/2006/relationships/image" Target="../media/image45.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7.xml"/><Relationship Id="rId3" Type="http://schemas.openxmlformats.org/officeDocument/2006/relationships/image" Target="../media/image54.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64.jp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7.xml"/><Relationship Id="rId3" Type="http://schemas.openxmlformats.org/officeDocument/2006/relationships/image" Target="../media/image51.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8.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0.xml"/><Relationship Id="rId3" Type="http://schemas.openxmlformats.org/officeDocument/2006/relationships/image" Target="../media/image52.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1.xml"/><Relationship Id="rId3" Type="http://schemas.openxmlformats.org/officeDocument/2006/relationships/image" Target="../media/image30.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3.xml"/><Relationship Id="rId3" Type="http://schemas.openxmlformats.org/officeDocument/2006/relationships/image" Target="../media/image47.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5.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6.xml"/><Relationship Id="rId3" Type="http://schemas.openxmlformats.org/officeDocument/2006/relationships/image" Target="../media/image48.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8.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9.xml"/><Relationship Id="rId3"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0.xml"/><Relationship Id="rId3" Type="http://schemas.openxmlformats.org/officeDocument/2006/relationships/image" Target="../media/image56.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2.xml"/><Relationship Id="rId3" Type="http://schemas.openxmlformats.org/officeDocument/2006/relationships/image" Target="../media/image53.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3.xml"/><Relationship Id="rId3" Type="http://schemas.openxmlformats.org/officeDocument/2006/relationships/image" Target="../media/image55.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5.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6.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7.xml"/><Relationship Id="rId3" Type="http://schemas.openxmlformats.org/officeDocument/2006/relationships/image" Target="../media/image57.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8.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0.xml"/><Relationship Id="rId3" Type="http://schemas.openxmlformats.org/officeDocument/2006/relationships/image" Target="../media/image58.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1.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4.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5.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6.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8.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0.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3.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4.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5.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6.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8.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3.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0.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1.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3.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4.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5.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6.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8.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4.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0.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1.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2.xml"/><Relationship Id="rId3" Type="http://schemas.openxmlformats.org/officeDocument/2006/relationships/image" Target="../media/image59.pn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3.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4.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5.xml"/><Relationship Id="rId3" Type="http://schemas.openxmlformats.org/officeDocument/2006/relationships/image" Target="../media/image60.pn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6.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8.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5.xml"/><Relationship Id="rId3" Type="http://schemas.openxmlformats.org/officeDocument/2006/relationships/image" Target="../media/image24.pn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0.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1.xml"/><Relationship Id="rId3" Type="http://schemas.openxmlformats.org/officeDocument/2006/relationships/image" Target="../media/image61.pn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3.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4.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5.xml"/><Relationship Id="rId3" Type="http://schemas.openxmlformats.org/officeDocument/2006/relationships/image" Target="../media/image62.pn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6.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7.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8.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6.xml"/><Relationship Id="rId3" Type="http://schemas.openxmlformats.org/officeDocument/2006/relationships/image" Target="../media/image21.png"/></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0.xml"/><Relationship Id="rId3" Type="http://schemas.openxmlformats.org/officeDocument/2006/relationships/image" Target="../media/image64.jpg"/></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1.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3.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4.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5.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6.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7.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8.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7.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0.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1.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3.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4.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5.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6.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7.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8.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8.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0.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1.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3.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4.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5.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6.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7.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8.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0.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1.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3.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4.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95.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96.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97.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98.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9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0.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00.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01.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0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03.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4.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05.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06.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07.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08.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0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1.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0.xml"/><Relationship Id="rId3" Type="http://schemas.openxmlformats.org/officeDocument/2006/relationships/image" Target="../media/image64.jpg"/></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11.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1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13.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14.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15.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16.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17.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18.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20.xml"/><Relationship Id="rId3" Type="http://schemas.openxmlformats.org/officeDocument/2006/relationships/image" Target="../media/image65.png"/></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21.xml"/><Relationship Id="rId3" Type="http://schemas.openxmlformats.org/officeDocument/2006/relationships/image" Target="../media/image66.png"/><Relationship Id="rId4" Type="http://schemas.openxmlformats.org/officeDocument/2006/relationships/image" Target="../media/image71.png"/></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2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23.xml"/><Relationship Id="rId3" Type="http://schemas.openxmlformats.org/officeDocument/2006/relationships/hyperlink" Target="http://www.unfpaprocurement.org/humanitarian-supplies" TargetMode="External"/><Relationship Id="rId4" Type="http://schemas.openxmlformats.org/officeDocument/2006/relationships/hyperlink" Target="https://iawg.net/resources/misp-reference" TargetMode="Externa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24.xml"/><Relationship Id="rId3" Type="http://schemas.openxmlformats.org/officeDocument/2006/relationships/hyperlink" Target="https://dktwomancare.org/how-to-buy" TargetMode="Externa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25.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26.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27.xml"/><Relationship Id="rId3" Type="http://schemas.openxmlformats.org/officeDocument/2006/relationships/image" Target="../media/image67.jpg"/><Relationship Id="rId4" Type="http://schemas.openxmlformats.org/officeDocument/2006/relationships/hyperlink" Target="https://www.ipas.org/supply-calculators/ma/" TargetMode="Externa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28.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29.xml"/><Relationship Id="rId3" Type="http://schemas.openxmlformats.org/officeDocument/2006/relationships/image" Target="../media/image68.jpg"/><Relationship Id="rId4" Type="http://schemas.openxmlformats.org/officeDocument/2006/relationships/hyperlink" Target="https://www.ipas.org/supply-calculators/mva/"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3.xml"/><Relationship Id="rId3" Type="http://schemas.openxmlformats.org/officeDocument/2006/relationships/image" Target="../media/image22.png"/><Relationship Id="rId4" Type="http://schemas.openxmlformats.org/officeDocument/2006/relationships/image" Target="../media/image27.jpg"/><Relationship Id="rId5" Type="http://schemas.openxmlformats.org/officeDocument/2006/relationships/image" Target="../media/image19.png"/></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30.xml"/><Relationship Id="rId3" Type="http://schemas.openxmlformats.org/officeDocument/2006/relationships/image" Target="../media/image70.png"/></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31.xml"/><Relationship Id="rId3" Type="http://schemas.openxmlformats.org/officeDocument/2006/relationships/hyperlink" Target="https://www.ipasu.org/" TargetMode="Externa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2.xml"/><Relationship Id="rId3" Type="http://schemas.openxmlformats.org/officeDocument/2006/relationships/image" Target="../media/image64.jpg"/></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33.xml"/><Relationship Id="rId3" Type="http://schemas.openxmlformats.org/officeDocument/2006/relationships/image" Target="../media/image69.png"/></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34.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35.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36.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37.xml"/><Relationship Id="rId3" Type="http://schemas.openxmlformats.org/officeDocument/2006/relationships/image" Target="../media/image7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2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8.xml"/><Relationship Id="rId3" Type="http://schemas.openxmlformats.org/officeDocument/2006/relationships/image" Target="../media/image2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6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5.xml"/><Relationship Id="rId3" Type="http://schemas.openxmlformats.org/officeDocument/2006/relationships/image" Target="../media/image3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8.xml"/><Relationship Id="rId3" Type="http://schemas.openxmlformats.org/officeDocument/2006/relationships/image" Target="../media/image3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70.xml"/><Relationship Id="rId3" Type="http://schemas.openxmlformats.org/officeDocument/2006/relationships/image" Target="../media/image64.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5.xml"/><Relationship Id="rId3" Type="http://schemas.openxmlformats.org/officeDocument/2006/relationships/image" Target="../media/image3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6.xml"/><Relationship Id="rId3" Type="http://schemas.openxmlformats.org/officeDocument/2006/relationships/image" Target="../media/image3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94.xml"/><Relationship Id="rId3" Type="http://schemas.openxmlformats.org/officeDocument/2006/relationships/image" Target="../media/image35.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54"/>
          <p:cNvSpPr txBox="1"/>
          <p:nvPr>
            <p:ph type="ctrTitle"/>
          </p:nvPr>
        </p:nvSpPr>
        <p:spPr>
          <a:xfrm>
            <a:off x="190224" y="438944"/>
            <a:ext cx="8555946" cy="1470025"/>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accent2"/>
              </a:buClr>
              <a:buSzPts val="5400"/>
              <a:buFont typeface="Calibri"/>
              <a:buNone/>
            </a:pPr>
            <a:r>
              <a:rPr b="1" lang="en-US" sz="4000"/>
              <a:t>UTERINE EVACUATION IN CRISIS SETTINGS USING MEDICATIONS &amp; MANUAL VACUUM ASPIRATION</a:t>
            </a:r>
            <a:endParaRPr sz="4000"/>
          </a:p>
        </p:txBody>
      </p:sp>
      <p:sp>
        <p:nvSpPr>
          <p:cNvPr id="300" name="Google Shape;300;p54"/>
          <p:cNvSpPr txBox="1"/>
          <p:nvPr>
            <p:ph idx="1" type="subTitle"/>
          </p:nvPr>
        </p:nvSpPr>
        <p:spPr>
          <a:xfrm>
            <a:off x="1282262" y="5626958"/>
            <a:ext cx="6107031" cy="989966"/>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380"/>
              </a:spcBef>
              <a:spcAft>
                <a:spcPts val="0"/>
              </a:spcAft>
              <a:buClr>
                <a:schemeClr val="dk2"/>
              </a:buClr>
              <a:buSzPts val="1900"/>
              <a:buNone/>
            </a:pPr>
            <a:r>
              <a:rPr lang="en-US" sz="1900">
                <a:solidFill>
                  <a:schemeClr val="dk2"/>
                </a:solidFill>
              </a:rPr>
              <a:t>Clinical Outreach Refresher Training Module for Health Care Providers Implementing the Minimum Initial Service Package (MISP) for Sexual and Reproductive Health</a:t>
            </a:r>
            <a:endParaRPr/>
          </a:p>
        </p:txBody>
      </p:sp>
      <p:sp>
        <p:nvSpPr>
          <p:cNvPr id="301" name="Google Shape;301;p54"/>
          <p:cNvSpPr txBox="1"/>
          <p:nvPr>
            <p:ph idx="12" type="sldNum"/>
          </p:nvPr>
        </p:nvSpPr>
        <p:spPr>
          <a:xfrm>
            <a:off x="6612570" y="6419056"/>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r>
              <a:rPr lang="en-US"/>
              <a:t>1</a:t>
            </a:r>
            <a:endParaRPr/>
          </a:p>
        </p:txBody>
      </p:sp>
      <p:pic>
        <p:nvPicPr>
          <p:cNvPr descr="A close-up of a logo&#10;&#10;Description automatically generated with medium confidence" id="302" name="Google Shape;302;p54"/>
          <p:cNvPicPr preferRelativeResize="0"/>
          <p:nvPr/>
        </p:nvPicPr>
        <p:blipFill rotWithShape="1">
          <a:blip r:embed="rId3">
            <a:alphaModFix/>
          </a:blip>
          <a:srcRect b="0" l="0" r="0" t="0"/>
          <a:stretch/>
        </p:blipFill>
        <p:spPr>
          <a:xfrm>
            <a:off x="7556938" y="5823145"/>
            <a:ext cx="1202370" cy="59759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63"/>
          <p:cNvSpPr txBox="1"/>
          <p:nvPr>
            <p:ph type="title"/>
          </p:nvPr>
        </p:nvSpPr>
        <p:spPr>
          <a:xfrm>
            <a:off x="642135" y="377380"/>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Elements of PAC</a:t>
            </a:r>
            <a:endParaRPr/>
          </a:p>
        </p:txBody>
      </p:sp>
      <p:sp>
        <p:nvSpPr>
          <p:cNvPr id="370" name="Google Shape;370;p63"/>
          <p:cNvSpPr txBox="1"/>
          <p:nvPr>
            <p:ph idx="1" type="body"/>
          </p:nvPr>
        </p:nvSpPr>
        <p:spPr>
          <a:xfrm>
            <a:off x="642135" y="1954657"/>
            <a:ext cx="8229600" cy="4525963"/>
          </a:xfrm>
          <a:prstGeom prst="rect">
            <a:avLst/>
          </a:prstGeom>
          <a:noFill/>
          <a:ln>
            <a:noFill/>
          </a:ln>
        </p:spPr>
        <p:txBody>
          <a:bodyPr anchorCtr="0" anchor="t" bIns="45700" lIns="91425" spcFirstLastPara="1" rIns="91425" wrap="square" tIns="45700">
            <a:noAutofit/>
          </a:bodyPr>
          <a:lstStyle/>
          <a:p>
            <a:pPr indent="-385763" lvl="0" marL="385763" rtl="0" algn="l">
              <a:lnSpc>
                <a:spcPct val="90000"/>
              </a:lnSpc>
              <a:spcBef>
                <a:spcPts val="0"/>
              </a:spcBef>
              <a:spcAft>
                <a:spcPts val="0"/>
              </a:spcAft>
              <a:buClr>
                <a:schemeClr val="accent1"/>
              </a:buClr>
              <a:buSzPts val="2800"/>
              <a:buFont typeface="Calibri"/>
              <a:buAutoNum type="arabicPeriod"/>
            </a:pPr>
            <a:r>
              <a:rPr b="1" lang="en-US" sz="2800">
                <a:solidFill>
                  <a:schemeClr val="dk2"/>
                </a:solidFill>
              </a:rPr>
              <a:t>Treatment</a:t>
            </a:r>
            <a:r>
              <a:rPr lang="en-US" sz="2800">
                <a:solidFill>
                  <a:schemeClr val="dk2"/>
                </a:solidFill>
              </a:rPr>
              <a:t> of incomplete and unsafe abortion and complications that are potentially life-threatening.</a:t>
            </a:r>
            <a:endParaRPr sz="2800">
              <a:solidFill>
                <a:schemeClr val="dk2"/>
              </a:solidFill>
            </a:endParaRPr>
          </a:p>
          <a:p>
            <a:pPr indent="-385763" lvl="0" marL="385763" rtl="0" algn="l">
              <a:lnSpc>
                <a:spcPct val="90000"/>
              </a:lnSpc>
              <a:spcBef>
                <a:spcPts val="1000"/>
              </a:spcBef>
              <a:spcAft>
                <a:spcPts val="0"/>
              </a:spcAft>
              <a:buClr>
                <a:schemeClr val="accent1"/>
              </a:buClr>
              <a:buSzPts val="2800"/>
              <a:buFont typeface="Calibri"/>
              <a:buAutoNum type="arabicPeriod"/>
            </a:pPr>
            <a:r>
              <a:rPr b="1" lang="en-US" sz="2800">
                <a:solidFill>
                  <a:schemeClr val="dk2"/>
                </a:solidFill>
              </a:rPr>
              <a:t>Counseling </a:t>
            </a:r>
            <a:r>
              <a:rPr lang="en-US" sz="2800">
                <a:solidFill>
                  <a:schemeClr val="dk2"/>
                </a:solidFill>
              </a:rPr>
              <a:t>to identify and respond to women’s emotional needs, physical health needs, and other concerns.</a:t>
            </a:r>
            <a:endParaRPr sz="2800">
              <a:solidFill>
                <a:schemeClr val="dk2"/>
              </a:solidFill>
            </a:endParaRPr>
          </a:p>
          <a:p>
            <a:pPr indent="-385763" lvl="0" marL="385763" rtl="0" algn="l">
              <a:lnSpc>
                <a:spcPct val="90000"/>
              </a:lnSpc>
              <a:spcBef>
                <a:spcPts val="1000"/>
              </a:spcBef>
              <a:spcAft>
                <a:spcPts val="0"/>
              </a:spcAft>
              <a:buClr>
                <a:schemeClr val="accent1"/>
              </a:buClr>
              <a:buSzPts val="2800"/>
              <a:buFont typeface="Calibri"/>
              <a:buAutoNum type="arabicPeriod"/>
            </a:pPr>
            <a:r>
              <a:rPr b="1" lang="en-US" sz="2800">
                <a:solidFill>
                  <a:schemeClr val="dk2"/>
                </a:solidFill>
              </a:rPr>
              <a:t>Contraceptive and family planning services</a:t>
            </a:r>
            <a:r>
              <a:rPr lang="en-US" sz="2800">
                <a:solidFill>
                  <a:schemeClr val="dk2"/>
                </a:solidFill>
              </a:rPr>
              <a:t> to help women prevent an unwanted pregnancy or practice birth spacing.</a:t>
            </a:r>
            <a:endParaRPr sz="2800">
              <a:solidFill>
                <a:schemeClr val="dk2"/>
              </a:solidFill>
            </a:endParaRPr>
          </a:p>
          <a:p>
            <a:pPr indent="0" lvl="0" marL="0" rtl="0" algn="l">
              <a:lnSpc>
                <a:spcPct val="90000"/>
              </a:lnSpc>
              <a:spcBef>
                <a:spcPts val="1000"/>
              </a:spcBef>
              <a:spcAft>
                <a:spcPts val="0"/>
              </a:spcAft>
              <a:buClr>
                <a:schemeClr val="accent1"/>
              </a:buClr>
              <a:buSzPts val="2800"/>
              <a:buNone/>
            </a:pPr>
            <a:r>
              <a:t/>
            </a:r>
            <a:endParaRPr/>
          </a:p>
        </p:txBody>
      </p:sp>
      <p:sp>
        <p:nvSpPr>
          <p:cNvPr id="371" name="Google Shape;371;p6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3" name="Shape 1073"/>
        <p:cNvGrpSpPr/>
        <p:nvPr/>
      </p:nvGrpSpPr>
      <p:grpSpPr>
        <a:xfrm>
          <a:off x="0" y="0"/>
          <a:ext cx="0" cy="0"/>
          <a:chOff x="0" y="0"/>
          <a:chExt cx="0" cy="0"/>
        </a:xfrm>
      </p:grpSpPr>
      <p:sp>
        <p:nvSpPr>
          <p:cNvPr id="1074" name="Google Shape;1074;p153"/>
          <p:cNvSpPr txBox="1"/>
          <p:nvPr>
            <p:ph type="ctrTitle"/>
          </p:nvPr>
        </p:nvSpPr>
        <p:spPr>
          <a:xfrm>
            <a:off x="777240" y="289117"/>
            <a:ext cx="7772400" cy="1470025"/>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accent2"/>
              </a:buClr>
              <a:buSzPts val="5400"/>
              <a:buFont typeface="Calibri"/>
              <a:buNone/>
            </a:pPr>
            <a:r>
              <a:rPr b="1" lang="en-US">
                <a:solidFill>
                  <a:schemeClr val="dk2"/>
                </a:solidFill>
              </a:rPr>
              <a:t>UNIT 5: </a:t>
            </a:r>
            <a:r>
              <a:rPr b="1" lang="en-US">
                <a:solidFill>
                  <a:schemeClr val="accent1"/>
                </a:solidFill>
              </a:rPr>
              <a:t>UTERINE EVACUATION WITH MEDICAL METHODS</a:t>
            </a:r>
            <a:endParaRPr>
              <a:solidFill>
                <a:schemeClr val="accent1"/>
              </a:solidFill>
            </a:endParaRPr>
          </a:p>
        </p:txBody>
      </p:sp>
      <p:sp>
        <p:nvSpPr>
          <p:cNvPr id="1075" name="Google Shape;1075;p15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pic>
        <p:nvPicPr>
          <p:cNvPr descr="A close-up of a logo&#10;&#10;Description automatically generated with medium confidence" id="1076" name="Google Shape;1076;p153"/>
          <p:cNvPicPr preferRelativeResize="0"/>
          <p:nvPr/>
        </p:nvPicPr>
        <p:blipFill rotWithShape="1">
          <a:blip r:embed="rId3">
            <a:alphaModFix/>
          </a:blip>
          <a:srcRect b="0" l="0" r="0" t="0"/>
          <a:stretch/>
        </p:blipFill>
        <p:spPr>
          <a:xfrm>
            <a:off x="7556938" y="5823145"/>
            <a:ext cx="1202370" cy="597591"/>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0" name="Shape 1080"/>
        <p:cNvGrpSpPr/>
        <p:nvPr/>
      </p:nvGrpSpPr>
      <p:grpSpPr>
        <a:xfrm>
          <a:off x="0" y="0"/>
          <a:ext cx="0" cy="0"/>
          <a:chOff x="0" y="0"/>
          <a:chExt cx="0" cy="0"/>
        </a:xfrm>
      </p:grpSpPr>
      <p:sp>
        <p:nvSpPr>
          <p:cNvPr id="1081" name="Google Shape;1081;p15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Unit 5 objectives</a:t>
            </a:r>
            <a:endParaRPr/>
          </a:p>
        </p:txBody>
      </p:sp>
      <p:sp>
        <p:nvSpPr>
          <p:cNvPr id="1082" name="Google Shape;1082;p154"/>
          <p:cNvSpPr txBox="1"/>
          <p:nvPr>
            <p:ph idx="1" type="body"/>
          </p:nvPr>
        </p:nvSpPr>
        <p:spPr>
          <a:xfrm>
            <a:off x="628650" y="1825625"/>
            <a:ext cx="7661910" cy="43513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rPr lang="en-US" sz="2800">
                <a:solidFill>
                  <a:schemeClr val="dk2"/>
                </a:solidFill>
                <a:latin typeface="Calibri"/>
                <a:ea typeface="Calibri"/>
                <a:cs typeface="Calibri"/>
                <a:sym typeface="Calibri"/>
              </a:rPr>
              <a:t>By the end of this unit, participants will be able to:</a:t>
            </a:r>
            <a:endParaRPr sz="2800">
              <a:solidFill>
                <a:schemeClr val="dk2"/>
              </a:solidFill>
              <a:latin typeface="Calibri"/>
              <a:ea typeface="Calibri"/>
              <a:cs typeface="Calibri"/>
              <a:sym typeface="Calibri"/>
            </a:endParaRPr>
          </a:p>
          <a:p>
            <a:pPr indent="-228600" lvl="0" marL="685800" rtl="0" algn="l">
              <a:lnSpc>
                <a:spcPct val="90000"/>
              </a:lnSpc>
              <a:spcBef>
                <a:spcPts val="600"/>
              </a:spcBef>
              <a:spcAft>
                <a:spcPts val="0"/>
              </a:spcAft>
              <a:buClr>
                <a:schemeClr val="dk1"/>
              </a:buClr>
              <a:buSzPts val="2800"/>
              <a:buFont typeface="Noto Sans Symbols"/>
              <a:buChar char="✔"/>
            </a:pPr>
            <a:r>
              <a:rPr lang="en-US" sz="2800">
                <a:solidFill>
                  <a:schemeClr val="dk2"/>
                </a:solidFill>
                <a:latin typeface="Calibri"/>
                <a:ea typeface="Calibri"/>
                <a:cs typeface="Calibri"/>
                <a:sym typeface="Calibri"/>
              </a:rPr>
              <a:t>Explain recommended mifepristone and/or misoprostol regimens</a:t>
            </a:r>
            <a:endParaRPr/>
          </a:p>
          <a:p>
            <a:pPr indent="-228600" lvl="0" marL="685800" rtl="0" algn="l">
              <a:lnSpc>
                <a:spcPct val="90000"/>
              </a:lnSpc>
              <a:spcBef>
                <a:spcPts val="600"/>
              </a:spcBef>
              <a:spcAft>
                <a:spcPts val="0"/>
              </a:spcAft>
              <a:buClr>
                <a:schemeClr val="dk1"/>
              </a:buClr>
              <a:buSzPts val="2800"/>
              <a:buFont typeface="Noto Sans Symbols"/>
              <a:buChar char="✔"/>
            </a:pPr>
            <a:r>
              <a:rPr lang="en-US" sz="2800">
                <a:solidFill>
                  <a:schemeClr val="dk2"/>
                </a:solidFill>
                <a:latin typeface="Calibri"/>
                <a:ea typeface="Calibri"/>
                <a:cs typeface="Calibri"/>
                <a:sym typeface="Calibri"/>
              </a:rPr>
              <a:t>Explain the essential information to be given to women having uterine evacuation with mifepristone and/or misoprostol</a:t>
            </a:r>
            <a:endParaRPr/>
          </a:p>
          <a:p>
            <a:pPr indent="-228600" lvl="0" marL="685800" rtl="0" algn="l">
              <a:lnSpc>
                <a:spcPct val="90000"/>
              </a:lnSpc>
              <a:spcBef>
                <a:spcPts val="600"/>
              </a:spcBef>
              <a:spcAft>
                <a:spcPts val="0"/>
              </a:spcAft>
              <a:buClr>
                <a:schemeClr val="dk1"/>
              </a:buClr>
              <a:buSzPts val="2800"/>
              <a:buFont typeface="Noto Sans Symbols"/>
              <a:buChar char="✔"/>
            </a:pPr>
            <a:r>
              <a:rPr lang="en-US" sz="2800">
                <a:solidFill>
                  <a:schemeClr val="dk2"/>
                </a:solidFill>
                <a:latin typeface="Calibri"/>
                <a:ea typeface="Calibri"/>
                <a:cs typeface="Calibri"/>
                <a:sym typeface="Calibri"/>
              </a:rPr>
              <a:t>Explain the expected effects, side effects and warning signs of uterine evacuation with mifepristone and/or misoprostol</a:t>
            </a:r>
            <a:endParaRPr sz="2800">
              <a:solidFill>
                <a:schemeClr val="dk2"/>
              </a:solidFill>
              <a:latin typeface="Calibri"/>
              <a:ea typeface="Calibri"/>
              <a:cs typeface="Calibri"/>
              <a:sym typeface="Calibri"/>
            </a:endParaRPr>
          </a:p>
          <a:p>
            <a:pPr indent="-50800" lvl="0" marL="228600" rtl="0" algn="l">
              <a:lnSpc>
                <a:spcPct val="90000"/>
              </a:lnSpc>
              <a:spcBef>
                <a:spcPts val="1600"/>
              </a:spcBef>
              <a:spcAft>
                <a:spcPts val="0"/>
              </a:spcAft>
              <a:buClr>
                <a:schemeClr val="dk1"/>
              </a:buClr>
              <a:buSzPts val="2800"/>
              <a:buFont typeface="Noto Sans Symbols"/>
              <a:buNone/>
            </a:pPr>
            <a:r>
              <a:t/>
            </a:r>
            <a:endParaRPr/>
          </a:p>
        </p:txBody>
      </p:sp>
      <p:sp>
        <p:nvSpPr>
          <p:cNvPr id="1083" name="Google Shape;1083;p15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7" name="Shape 1087"/>
        <p:cNvGrpSpPr/>
        <p:nvPr/>
      </p:nvGrpSpPr>
      <p:grpSpPr>
        <a:xfrm>
          <a:off x="0" y="0"/>
          <a:ext cx="0" cy="0"/>
          <a:chOff x="0" y="0"/>
          <a:chExt cx="0" cy="0"/>
        </a:xfrm>
      </p:grpSpPr>
      <p:sp>
        <p:nvSpPr>
          <p:cNvPr id="1088" name="Google Shape;1088;p15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Unit 5 objectives (cont.)</a:t>
            </a:r>
            <a:endParaRPr/>
          </a:p>
        </p:txBody>
      </p:sp>
      <p:sp>
        <p:nvSpPr>
          <p:cNvPr id="1089" name="Google Shape;1089;p155"/>
          <p:cNvSpPr txBox="1"/>
          <p:nvPr>
            <p:ph idx="1" type="body"/>
          </p:nvPr>
        </p:nvSpPr>
        <p:spPr>
          <a:xfrm>
            <a:off x="628650" y="1825625"/>
            <a:ext cx="7661910" cy="43513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rPr lang="en-US" sz="2800">
                <a:solidFill>
                  <a:schemeClr val="dk2"/>
                </a:solidFill>
                <a:latin typeface="Calibri"/>
                <a:ea typeface="Calibri"/>
                <a:cs typeface="Calibri"/>
                <a:sym typeface="Calibri"/>
              </a:rPr>
              <a:t>By the end of this unit, participants will be able to:</a:t>
            </a:r>
            <a:endParaRPr sz="2800">
              <a:solidFill>
                <a:schemeClr val="dk2"/>
              </a:solidFill>
              <a:latin typeface="Calibri"/>
              <a:ea typeface="Calibri"/>
              <a:cs typeface="Calibri"/>
              <a:sym typeface="Calibri"/>
            </a:endParaRPr>
          </a:p>
          <a:p>
            <a:pPr indent="-228600" lvl="0" marL="685800" rtl="0" algn="l">
              <a:lnSpc>
                <a:spcPct val="90000"/>
              </a:lnSpc>
              <a:spcBef>
                <a:spcPts val="600"/>
              </a:spcBef>
              <a:spcAft>
                <a:spcPts val="0"/>
              </a:spcAft>
              <a:buClr>
                <a:schemeClr val="dk1"/>
              </a:buClr>
              <a:buSzPts val="2800"/>
              <a:buFont typeface="Noto Sans Symbols"/>
              <a:buChar char="✔"/>
            </a:pPr>
            <a:r>
              <a:rPr lang="en-US" sz="2800">
                <a:solidFill>
                  <a:schemeClr val="dk2"/>
                </a:solidFill>
                <a:latin typeface="Calibri"/>
                <a:ea typeface="Calibri"/>
                <a:cs typeface="Calibri"/>
                <a:sym typeface="Calibri"/>
              </a:rPr>
              <a:t>Describe potential complications of uterine evacuation with mifepristone and/or misoprostol, and complication management</a:t>
            </a:r>
            <a:endParaRPr/>
          </a:p>
          <a:p>
            <a:pPr indent="-228600" lvl="0" marL="685800" rtl="0" algn="l">
              <a:lnSpc>
                <a:spcPct val="90000"/>
              </a:lnSpc>
              <a:spcBef>
                <a:spcPts val="600"/>
              </a:spcBef>
              <a:spcAft>
                <a:spcPts val="0"/>
              </a:spcAft>
              <a:buClr>
                <a:schemeClr val="dk1"/>
              </a:buClr>
              <a:buSzPts val="2800"/>
              <a:buFont typeface="Noto Sans Symbols"/>
              <a:buChar char="✔"/>
            </a:pPr>
            <a:r>
              <a:rPr lang="en-US" sz="2800">
                <a:solidFill>
                  <a:schemeClr val="dk2"/>
                </a:solidFill>
                <a:latin typeface="Calibri"/>
                <a:ea typeface="Calibri"/>
                <a:cs typeface="Calibri"/>
                <a:sym typeface="Calibri"/>
              </a:rPr>
              <a:t>Describe post-procedure care and follow-up for uterine evacuation with mifepristone and/or misoprostol</a:t>
            </a:r>
            <a:endParaRPr/>
          </a:p>
        </p:txBody>
      </p:sp>
      <p:sp>
        <p:nvSpPr>
          <p:cNvPr id="1090" name="Google Shape;1090;p15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5" name="Shape 1095"/>
        <p:cNvGrpSpPr/>
        <p:nvPr/>
      </p:nvGrpSpPr>
      <p:grpSpPr>
        <a:xfrm>
          <a:off x="0" y="0"/>
          <a:ext cx="0" cy="0"/>
          <a:chOff x="0" y="0"/>
          <a:chExt cx="0" cy="0"/>
        </a:xfrm>
      </p:grpSpPr>
      <p:sp>
        <p:nvSpPr>
          <p:cNvPr id="1096" name="Google Shape;1096;p156"/>
          <p:cNvSpPr txBox="1"/>
          <p:nvPr>
            <p:ph type="title"/>
          </p:nvPr>
        </p:nvSpPr>
        <p:spPr>
          <a:xfrm>
            <a:off x="628650" y="315736"/>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Steps for uterine evacuation </a:t>
            </a:r>
            <a:br>
              <a:rPr b="1" lang="en-US"/>
            </a:br>
            <a:r>
              <a:rPr b="1" lang="en-US"/>
              <a:t>with medications</a:t>
            </a:r>
            <a:endParaRPr/>
          </a:p>
        </p:txBody>
      </p:sp>
      <p:sp>
        <p:nvSpPr>
          <p:cNvPr id="1097" name="Google Shape;1097;p156"/>
          <p:cNvSpPr txBox="1"/>
          <p:nvPr>
            <p:ph idx="1" type="body"/>
          </p:nvPr>
        </p:nvSpPr>
        <p:spPr>
          <a:xfrm>
            <a:off x="1127375" y="1747891"/>
            <a:ext cx="7505700" cy="3790950"/>
          </a:xfrm>
          <a:prstGeom prst="rect">
            <a:avLst/>
          </a:prstGeom>
          <a:noFill/>
          <a:ln>
            <a:noFill/>
          </a:ln>
        </p:spPr>
        <p:txBody>
          <a:bodyPr anchorCtr="0" anchor="t" bIns="45700" lIns="91425" spcFirstLastPara="1" rIns="91425" wrap="square" tIns="45700">
            <a:noAutofit/>
          </a:bodyPr>
          <a:lstStyle/>
          <a:p>
            <a:pPr indent="-228600" lvl="0" marL="228600" rtl="0" algn="l">
              <a:lnSpc>
                <a:spcPct val="70000"/>
              </a:lnSpc>
              <a:spcBef>
                <a:spcPts val="0"/>
              </a:spcBef>
              <a:spcAft>
                <a:spcPts val="0"/>
              </a:spcAft>
              <a:buClr>
                <a:srgbClr val="1F3864"/>
              </a:buClr>
              <a:buSzPts val="2590"/>
              <a:buChar char="•"/>
            </a:pPr>
            <a:r>
              <a:rPr lang="en-US" sz="2800">
                <a:solidFill>
                  <a:schemeClr val="dk2"/>
                </a:solidFill>
              </a:rPr>
              <a:t>Method options counseling, contraceptive counseling, and informed consent</a:t>
            </a:r>
            <a:endParaRPr sz="2800">
              <a:solidFill>
                <a:schemeClr val="dk2"/>
              </a:solidFill>
            </a:endParaRPr>
          </a:p>
          <a:p>
            <a:pPr indent="-228600" lvl="0" marL="228600" rtl="0" algn="l">
              <a:lnSpc>
                <a:spcPct val="70000"/>
              </a:lnSpc>
              <a:spcBef>
                <a:spcPts val="1000"/>
              </a:spcBef>
              <a:spcAft>
                <a:spcPts val="0"/>
              </a:spcAft>
              <a:buClr>
                <a:srgbClr val="1F3864"/>
              </a:buClr>
              <a:buSzPts val="2590"/>
              <a:buChar char="•"/>
            </a:pPr>
            <a:r>
              <a:rPr lang="en-US" sz="2800">
                <a:solidFill>
                  <a:schemeClr val="dk2"/>
                </a:solidFill>
              </a:rPr>
              <a:t>Clinical assessment</a:t>
            </a:r>
            <a:endParaRPr sz="2800">
              <a:solidFill>
                <a:schemeClr val="dk2"/>
              </a:solidFill>
            </a:endParaRPr>
          </a:p>
          <a:p>
            <a:pPr indent="-228600" lvl="0" marL="228600" rtl="0" algn="l">
              <a:lnSpc>
                <a:spcPct val="70000"/>
              </a:lnSpc>
              <a:spcBef>
                <a:spcPts val="1000"/>
              </a:spcBef>
              <a:spcAft>
                <a:spcPts val="0"/>
              </a:spcAft>
              <a:buClr>
                <a:srgbClr val="1F3864"/>
              </a:buClr>
              <a:buSzPts val="2590"/>
              <a:buChar char="•"/>
            </a:pPr>
            <a:r>
              <a:rPr lang="en-US" sz="2800">
                <a:solidFill>
                  <a:schemeClr val="dk2"/>
                </a:solidFill>
              </a:rPr>
              <a:t>Explain how to use mifepristone and/or misoprostol, and what women should expect after use</a:t>
            </a:r>
            <a:endParaRPr sz="2800">
              <a:solidFill>
                <a:schemeClr val="dk2"/>
              </a:solidFill>
            </a:endParaRPr>
          </a:p>
          <a:p>
            <a:pPr indent="-228600" lvl="0" marL="228600" rtl="0" algn="l">
              <a:lnSpc>
                <a:spcPct val="70000"/>
              </a:lnSpc>
              <a:spcBef>
                <a:spcPts val="1000"/>
              </a:spcBef>
              <a:spcAft>
                <a:spcPts val="0"/>
              </a:spcAft>
              <a:buClr>
                <a:srgbClr val="1F3864"/>
              </a:buClr>
              <a:buSzPts val="2590"/>
              <a:buChar char="•"/>
            </a:pPr>
            <a:r>
              <a:rPr lang="en-US" sz="2800">
                <a:solidFill>
                  <a:schemeClr val="dk2"/>
                </a:solidFill>
              </a:rPr>
              <a:t>Explain warning signs to seek medical care</a:t>
            </a:r>
            <a:endParaRPr sz="2800">
              <a:solidFill>
                <a:schemeClr val="dk2"/>
              </a:solidFill>
            </a:endParaRPr>
          </a:p>
          <a:p>
            <a:pPr indent="-228600" lvl="0" marL="228600" rtl="0" algn="l">
              <a:lnSpc>
                <a:spcPct val="70000"/>
              </a:lnSpc>
              <a:spcBef>
                <a:spcPts val="1000"/>
              </a:spcBef>
              <a:spcAft>
                <a:spcPts val="0"/>
              </a:spcAft>
              <a:buClr>
                <a:srgbClr val="1F3864"/>
              </a:buClr>
              <a:buSzPts val="2590"/>
              <a:buChar char="•"/>
            </a:pPr>
            <a:r>
              <a:rPr lang="en-US" sz="2800">
                <a:solidFill>
                  <a:schemeClr val="dk2"/>
                </a:solidFill>
              </a:rPr>
              <a:t>Dispense, prescribe, or administer medications</a:t>
            </a:r>
            <a:endParaRPr sz="2800">
              <a:solidFill>
                <a:schemeClr val="dk2"/>
              </a:solidFill>
            </a:endParaRPr>
          </a:p>
          <a:p>
            <a:pPr indent="-228600" lvl="0" marL="228600" rtl="0" algn="l">
              <a:lnSpc>
                <a:spcPct val="70000"/>
              </a:lnSpc>
              <a:spcBef>
                <a:spcPts val="1000"/>
              </a:spcBef>
              <a:spcAft>
                <a:spcPts val="0"/>
              </a:spcAft>
              <a:buClr>
                <a:srgbClr val="1F3864"/>
              </a:buClr>
              <a:buSzPts val="2590"/>
              <a:buChar char="•"/>
            </a:pPr>
            <a:r>
              <a:rPr lang="en-US" sz="2800">
                <a:solidFill>
                  <a:schemeClr val="dk2"/>
                </a:solidFill>
              </a:rPr>
              <a:t>Dispense, prescribe, or administer contraception, as appropriate</a:t>
            </a:r>
            <a:endParaRPr sz="2800">
              <a:solidFill>
                <a:schemeClr val="dk2"/>
              </a:solidFill>
            </a:endParaRPr>
          </a:p>
          <a:p>
            <a:pPr indent="-228600" lvl="0" marL="228600" rtl="0" algn="l">
              <a:lnSpc>
                <a:spcPct val="70000"/>
              </a:lnSpc>
              <a:spcBef>
                <a:spcPts val="1000"/>
              </a:spcBef>
              <a:spcAft>
                <a:spcPts val="0"/>
              </a:spcAft>
              <a:buClr>
                <a:srgbClr val="1F3864"/>
              </a:buClr>
              <a:buSzPts val="2590"/>
              <a:buChar char="•"/>
            </a:pPr>
            <a:r>
              <a:rPr lang="en-US" sz="2800">
                <a:solidFill>
                  <a:schemeClr val="dk2"/>
                </a:solidFill>
              </a:rPr>
              <a:t>Arrange follow up when indicated or desired</a:t>
            </a:r>
            <a:endParaRPr sz="2800">
              <a:solidFill>
                <a:schemeClr val="dk2"/>
              </a:solidFill>
            </a:endParaRPr>
          </a:p>
          <a:p>
            <a:pPr indent="-64135" lvl="0" marL="228600" rtl="0" algn="l">
              <a:lnSpc>
                <a:spcPct val="70000"/>
              </a:lnSpc>
              <a:spcBef>
                <a:spcPts val="1000"/>
              </a:spcBef>
              <a:spcAft>
                <a:spcPts val="0"/>
              </a:spcAft>
              <a:buClr>
                <a:schemeClr val="dk1"/>
              </a:buClr>
              <a:buSzPts val="2590"/>
              <a:buNone/>
            </a:pPr>
            <a:r>
              <a:t/>
            </a:r>
            <a:endParaRPr sz="2590">
              <a:solidFill>
                <a:srgbClr val="1F3864"/>
              </a:solidFill>
            </a:endParaRPr>
          </a:p>
          <a:p>
            <a:pPr indent="-64135" lvl="0" marL="228600" rtl="0" algn="l">
              <a:lnSpc>
                <a:spcPct val="70000"/>
              </a:lnSpc>
              <a:spcBef>
                <a:spcPts val="1000"/>
              </a:spcBef>
              <a:spcAft>
                <a:spcPts val="0"/>
              </a:spcAft>
              <a:buClr>
                <a:schemeClr val="dk1"/>
              </a:buClr>
              <a:buSzPts val="2590"/>
              <a:buNone/>
            </a:pPr>
            <a:r>
              <a:t/>
            </a:r>
            <a:endParaRPr sz="2590">
              <a:solidFill>
                <a:srgbClr val="1F3864"/>
              </a:solidFill>
            </a:endParaRPr>
          </a:p>
          <a:p>
            <a:pPr indent="-64135" lvl="0" marL="228600" rtl="0" algn="l">
              <a:lnSpc>
                <a:spcPct val="70000"/>
              </a:lnSpc>
              <a:spcBef>
                <a:spcPts val="1000"/>
              </a:spcBef>
              <a:spcAft>
                <a:spcPts val="0"/>
              </a:spcAft>
              <a:buClr>
                <a:schemeClr val="dk1"/>
              </a:buClr>
              <a:buSzPts val="2590"/>
              <a:buNone/>
            </a:pPr>
            <a:r>
              <a:t/>
            </a:r>
            <a:endParaRPr sz="2590">
              <a:solidFill>
                <a:srgbClr val="1F3864"/>
              </a:solidFill>
            </a:endParaRPr>
          </a:p>
          <a:p>
            <a:pPr indent="-64135" lvl="0" marL="228600" rtl="0" algn="l">
              <a:lnSpc>
                <a:spcPct val="70000"/>
              </a:lnSpc>
              <a:spcBef>
                <a:spcPts val="1000"/>
              </a:spcBef>
              <a:spcAft>
                <a:spcPts val="0"/>
              </a:spcAft>
              <a:buClr>
                <a:schemeClr val="dk1"/>
              </a:buClr>
              <a:buSzPts val="2590"/>
              <a:buNone/>
            </a:pPr>
            <a:r>
              <a:t/>
            </a:r>
            <a:endParaRPr sz="2590">
              <a:solidFill>
                <a:srgbClr val="1F3864"/>
              </a:solidFill>
            </a:endParaRPr>
          </a:p>
          <a:p>
            <a:pPr indent="-64135" lvl="0" marL="228600" rtl="0" algn="l">
              <a:lnSpc>
                <a:spcPct val="70000"/>
              </a:lnSpc>
              <a:spcBef>
                <a:spcPts val="1000"/>
              </a:spcBef>
              <a:spcAft>
                <a:spcPts val="0"/>
              </a:spcAft>
              <a:buClr>
                <a:schemeClr val="dk1"/>
              </a:buClr>
              <a:buSzPts val="2590"/>
              <a:buNone/>
            </a:pPr>
            <a:r>
              <a:t/>
            </a:r>
            <a:endParaRPr sz="2590">
              <a:solidFill>
                <a:srgbClr val="1F3864"/>
              </a:solidFill>
            </a:endParaRPr>
          </a:p>
        </p:txBody>
      </p:sp>
      <p:sp>
        <p:nvSpPr>
          <p:cNvPr id="1098" name="Google Shape;1098;p15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3" name="Shape 1103"/>
        <p:cNvGrpSpPr/>
        <p:nvPr/>
      </p:nvGrpSpPr>
      <p:grpSpPr>
        <a:xfrm>
          <a:off x="0" y="0"/>
          <a:ext cx="0" cy="0"/>
          <a:chOff x="0" y="0"/>
          <a:chExt cx="0" cy="0"/>
        </a:xfrm>
      </p:grpSpPr>
      <p:sp>
        <p:nvSpPr>
          <p:cNvPr id="1104" name="Google Shape;1104;p157"/>
          <p:cNvSpPr txBox="1"/>
          <p:nvPr>
            <p:ph type="title"/>
          </p:nvPr>
        </p:nvSpPr>
        <p:spPr>
          <a:xfrm>
            <a:off x="628650" y="2625787"/>
            <a:ext cx="7600950" cy="994172"/>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1F3864"/>
              </a:buClr>
              <a:buSzPts val="3959"/>
              <a:buFont typeface="Calibri"/>
              <a:buNone/>
            </a:pPr>
            <a:br>
              <a:rPr b="1" lang="en-US">
                <a:solidFill>
                  <a:srgbClr val="1F3864"/>
                </a:solidFill>
              </a:rPr>
            </a:br>
            <a:r>
              <a:rPr b="1" lang="en-US">
                <a:solidFill>
                  <a:schemeClr val="accent1"/>
                </a:solidFill>
              </a:rPr>
              <a:t>HOW TO USE MIFEPRISTONE AND/OR MISOPROSTOL, EXPECTED EFFECTS, SIDE EFFECTS, AND WARNING SIGNS</a:t>
            </a:r>
            <a:br>
              <a:rPr b="1" lang="en-US">
                <a:solidFill>
                  <a:srgbClr val="1F3864"/>
                </a:solidFill>
              </a:rPr>
            </a:br>
            <a:endParaRPr>
              <a:solidFill>
                <a:srgbClr val="1F3864"/>
              </a:solidFill>
            </a:endParaRPr>
          </a:p>
        </p:txBody>
      </p:sp>
      <p:sp>
        <p:nvSpPr>
          <p:cNvPr id="1105" name="Google Shape;1105;p157"/>
          <p:cNvSpPr txBox="1"/>
          <p:nvPr>
            <p:ph idx="12" type="sldNum"/>
          </p:nvPr>
        </p:nvSpPr>
        <p:spPr>
          <a:xfrm>
            <a:off x="2438400" y="6220953"/>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0" name="Shape 1110"/>
        <p:cNvGrpSpPr/>
        <p:nvPr/>
      </p:nvGrpSpPr>
      <p:grpSpPr>
        <a:xfrm>
          <a:off x="0" y="0"/>
          <a:ext cx="0" cy="0"/>
          <a:chOff x="0" y="0"/>
          <a:chExt cx="0" cy="0"/>
        </a:xfrm>
      </p:grpSpPr>
      <p:sp>
        <p:nvSpPr>
          <p:cNvPr id="1111" name="Google Shape;1111;p158"/>
          <p:cNvSpPr txBox="1"/>
          <p:nvPr>
            <p:ph type="title"/>
          </p:nvPr>
        </p:nvSpPr>
        <p:spPr>
          <a:xfrm>
            <a:off x="441789" y="529513"/>
            <a:ext cx="8404259"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3959"/>
              <a:buFont typeface="Calibri"/>
              <a:buNone/>
            </a:pPr>
            <a:r>
              <a:rPr b="1" lang="en-US" sz="4000"/>
              <a:t>Essential information for women using mifepristone and/or misoprostol</a:t>
            </a:r>
            <a:endParaRPr sz="4000"/>
          </a:p>
        </p:txBody>
      </p:sp>
      <p:sp>
        <p:nvSpPr>
          <p:cNvPr id="1112" name="Google Shape;1112;p158"/>
          <p:cNvSpPr txBox="1"/>
          <p:nvPr>
            <p:ph idx="1" type="body"/>
          </p:nvPr>
        </p:nvSpPr>
        <p:spPr>
          <a:xfrm>
            <a:off x="771524" y="2373116"/>
            <a:ext cx="7600950" cy="3527823"/>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n-US" sz="2800">
                <a:solidFill>
                  <a:schemeClr val="dk2"/>
                </a:solidFill>
              </a:rPr>
              <a:t>What pills to take, when, and how to take them</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What the woman may experience, including expected effects, potential side effects, and how to manage them</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Warning signs to seek medical care</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When to follow up, if at all</a:t>
            </a:r>
            <a:endParaRPr sz="2800">
              <a:solidFill>
                <a:schemeClr val="dk2"/>
              </a:solidFill>
            </a:endParaRPr>
          </a:p>
        </p:txBody>
      </p:sp>
      <p:sp>
        <p:nvSpPr>
          <p:cNvPr id="1113" name="Google Shape;1113;p15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18" name="Shape 1118"/>
        <p:cNvGrpSpPr/>
        <p:nvPr/>
      </p:nvGrpSpPr>
      <p:grpSpPr>
        <a:xfrm>
          <a:off x="0" y="0"/>
          <a:ext cx="0" cy="0"/>
          <a:chOff x="0" y="0"/>
          <a:chExt cx="0" cy="0"/>
        </a:xfrm>
      </p:grpSpPr>
      <p:sp>
        <p:nvSpPr>
          <p:cNvPr id="1119" name="Google Shape;1119;p159"/>
          <p:cNvSpPr txBox="1"/>
          <p:nvPr>
            <p:ph type="title"/>
          </p:nvPr>
        </p:nvSpPr>
        <p:spPr>
          <a:xfrm>
            <a:off x="457200" y="273287"/>
            <a:ext cx="8229600" cy="88618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3200"/>
              <a:buFont typeface="Calibri"/>
              <a:buNone/>
            </a:pPr>
            <a:r>
              <a:rPr b="1" lang="en-US" sz="3200"/>
              <a:t>Recommended mifepristone and misoprostol Regimens for induced abortion</a:t>
            </a:r>
            <a:endParaRPr sz="3200"/>
          </a:p>
        </p:txBody>
      </p:sp>
      <p:sp>
        <p:nvSpPr>
          <p:cNvPr id="1120" name="Google Shape;1120;p15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graphicFrame>
        <p:nvGraphicFramePr>
          <p:cNvPr id="1121" name="Google Shape;1121;p159"/>
          <p:cNvGraphicFramePr/>
          <p:nvPr/>
        </p:nvGraphicFramePr>
        <p:xfrm>
          <a:off x="457200" y="1409778"/>
          <a:ext cx="3000000" cy="3000000"/>
        </p:xfrm>
        <a:graphic>
          <a:graphicData uri="http://schemas.openxmlformats.org/drawingml/2006/table">
            <a:tbl>
              <a:tblPr firstRow="1">
                <a:noFill/>
                <a:tableStyleId>{E2CFE5F0-5EB6-40F0-AAEF-F140EEC0736C}</a:tableStyleId>
              </a:tblPr>
              <a:tblGrid>
                <a:gridCol w="1579125"/>
                <a:gridCol w="1658100"/>
                <a:gridCol w="3158275"/>
                <a:gridCol w="1993600"/>
              </a:tblGrid>
              <a:tr h="418750">
                <a:tc gridSpan="4">
                  <a:txBody>
                    <a:bodyPr/>
                    <a:lstStyle/>
                    <a:p>
                      <a:pPr indent="0" lvl="0" marL="0" marR="0" rtl="0" algn="l">
                        <a:lnSpc>
                          <a:spcPct val="100000"/>
                        </a:lnSpc>
                        <a:spcBef>
                          <a:spcPts val="0"/>
                        </a:spcBef>
                        <a:spcAft>
                          <a:spcPts val="0"/>
                        </a:spcAft>
                        <a:buClr>
                          <a:schemeClr val="lt1"/>
                        </a:buClr>
                        <a:buSzPts val="2400"/>
                        <a:buFont typeface="Calibri"/>
                        <a:buNone/>
                      </a:pPr>
                      <a:r>
                        <a:rPr b="1" lang="en-US" sz="2400" u="none" cap="none" strike="noStrike">
                          <a:solidFill>
                            <a:schemeClr val="lt1"/>
                          </a:solidFill>
                          <a:latin typeface="Calibri"/>
                          <a:ea typeface="Calibri"/>
                          <a:cs typeface="Calibri"/>
                          <a:sym typeface="Calibri"/>
                        </a:rPr>
                        <a:t>Mifepristone + Misoprostol</a:t>
                      </a:r>
                      <a:endParaRPr b="1" sz="2400" u="none" cap="none" strike="noStrike">
                        <a:solidFill>
                          <a:schemeClr val="lt1"/>
                        </a:solidFill>
                        <a:latin typeface="Calibri"/>
                        <a:ea typeface="Calibri"/>
                        <a:cs typeface="Calibri"/>
                        <a:sym typeface="Calibri"/>
                      </a:endParaRPr>
                    </a:p>
                  </a:txBody>
                  <a:tcPr marT="45725" marB="45725" marR="91450" marL="91450">
                    <a:lnL cap="flat" cmpd="sng" w="12700">
                      <a:solidFill>
                        <a:srgbClr val="0066FF"/>
                      </a:solidFill>
                      <a:prstDash val="solid"/>
                      <a:round/>
                      <a:headEnd len="sm" w="sm" type="none"/>
                      <a:tailEnd len="sm" w="sm" type="none"/>
                    </a:lnL>
                    <a:lnR cap="flat" cmpd="sng" w="12700">
                      <a:solidFill>
                        <a:srgbClr val="0066FF"/>
                      </a:solidFill>
                      <a:prstDash val="solid"/>
                      <a:round/>
                      <a:headEnd len="sm" w="sm" type="none"/>
                      <a:tailEnd len="sm" w="sm" type="none"/>
                    </a:lnR>
                    <a:lnT cap="flat" cmpd="sng" w="12700">
                      <a:solidFill>
                        <a:srgbClr val="0066FF"/>
                      </a:solidFill>
                      <a:prstDash val="solid"/>
                      <a:round/>
                      <a:headEnd len="sm" w="sm" type="none"/>
                      <a:tailEnd len="sm" w="sm" type="none"/>
                    </a:lnT>
                    <a:lnB cap="flat" cmpd="sng" w="38100">
                      <a:solidFill>
                        <a:srgbClr val="0069AA"/>
                      </a:solidFill>
                      <a:prstDash val="solid"/>
                      <a:round/>
                      <a:headEnd len="sm" w="sm" type="none"/>
                      <a:tailEnd len="sm" w="sm" type="none"/>
                    </a:lnB>
                    <a:solidFill>
                      <a:schemeClr val="accent1"/>
                    </a:solidFill>
                  </a:tcPr>
                </a:tc>
                <a:tc hMerge="1"/>
                <a:tc hMerge="1"/>
                <a:tc hMerge="1"/>
              </a:tr>
              <a:tr h="366000">
                <a:tc gridSpan="4">
                  <a:txBody>
                    <a:bodyPr/>
                    <a:lstStyle/>
                    <a:p>
                      <a:pPr indent="0" lvl="0" marL="0" marR="0" rtl="0" algn="l">
                        <a:lnSpc>
                          <a:spcPct val="100000"/>
                        </a:lnSpc>
                        <a:spcBef>
                          <a:spcPts val="0"/>
                        </a:spcBef>
                        <a:spcAft>
                          <a:spcPts val="0"/>
                        </a:spcAft>
                        <a:buClr>
                          <a:schemeClr val="accent1"/>
                        </a:buClr>
                        <a:buSzPts val="2000"/>
                        <a:buFont typeface="Calibri"/>
                        <a:buNone/>
                      </a:pPr>
                      <a:r>
                        <a:rPr b="1" lang="en-US" sz="2000" u="none" cap="none" strike="noStrike">
                          <a:solidFill>
                            <a:schemeClr val="accent1"/>
                          </a:solidFill>
                          <a:latin typeface="Calibri"/>
                          <a:ea typeface="Calibri"/>
                          <a:cs typeface="Calibri"/>
                          <a:sym typeface="Calibri"/>
                        </a:rPr>
                        <a:t>Up to 12 weeks gestation</a:t>
                      </a:r>
                      <a:endParaRPr b="1" sz="2000" u="none" cap="none" strike="noStrike">
                        <a:solidFill>
                          <a:schemeClr val="accent1"/>
                        </a:solidFill>
                        <a:latin typeface="Calibri"/>
                        <a:ea typeface="Calibri"/>
                        <a:cs typeface="Calibri"/>
                        <a:sym typeface="Calibri"/>
                      </a:endParaRPr>
                    </a:p>
                  </a:txBody>
                  <a:tcPr marT="45725" marB="45725" marR="91450" marL="91450">
                    <a:lnL cap="flat" cmpd="sng" w="12700">
                      <a:solidFill>
                        <a:srgbClr val="0066FF"/>
                      </a:solidFill>
                      <a:prstDash val="solid"/>
                      <a:round/>
                      <a:headEnd len="sm" w="sm" type="none"/>
                      <a:tailEnd len="sm" w="sm" type="none"/>
                    </a:lnL>
                    <a:lnR cap="flat" cmpd="sng" w="12700">
                      <a:solidFill>
                        <a:srgbClr val="0066FF"/>
                      </a:solidFill>
                      <a:prstDash val="solid"/>
                      <a:round/>
                      <a:headEnd len="sm" w="sm" type="none"/>
                      <a:tailEnd len="sm" w="sm" type="none"/>
                    </a:lnR>
                    <a:lnT cap="flat" cmpd="sng" w="38100">
                      <a:solidFill>
                        <a:srgbClr val="0069AA"/>
                      </a:solidFill>
                      <a:prstDash val="solid"/>
                      <a:round/>
                      <a:headEnd len="sm" w="sm" type="none"/>
                      <a:tailEnd len="sm" w="sm" type="none"/>
                    </a:lnT>
                    <a:lnB cap="flat" cmpd="sng" w="12700">
                      <a:solidFill>
                        <a:schemeClr val="dk1"/>
                      </a:solidFill>
                      <a:prstDash val="solid"/>
                      <a:round/>
                      <a:headEnd len="sm" w="sm" type="none"/>
                      <a:tailEnd len="sm" w="sm" type="none"/>
                    </a:lnB>
                    <a:solidFill>
                      <a:srgbClr val="D9DFE9"/>
                    </a:solidFill>
                  </a:tcPr>
                </a:tc>
                <a:tc hMerge="1"/>
                <a:tc hMerge="1"/>
                <a:tc hMerge="1"/>
              </a:tr>
              <a:tr h="642075">
                <a:tc>
                  <a:txBody>
                    <a:bodyPr/>
                    <a:lstStyle/>
                    <a:p>
                      <a:pPr indent="0" lvl="0" marL="0" marR="0" rtl="0" algn="l">
                        <a:lnSpc>
                          <a:spcPct val="100000"/>
                        </a:lnSpc>
                        <a:spcBef>
                          <a:spcPts val="0"/>
                        </a:spcBef>
                        <a:spcAft>
                          <a:spcPts val="0"/>
                        </a:spcAft>
                        <a:buClr>
                          <a:srgbClr val="1F3864"/>
                        </a:buClr>
                        <a:buSzPts val="2000"/>
                        <a:buFont typeface="Calibri"/>
                        <a:buNone/>
                      </a:pPr>
                      <a:r>
                        <a:rPr lang="en-US" sz="2000" u="none" cap="none" strike="noStrike">
                          <a:solidFill>
                            <a:srgbClr val="1F3864"/>
                          </a:solidFill>
                          <a:latin typeface="Calibri"/>
                          <a:ea typeface="Calibri"/>
                          <a:cs typeface="Calibri"/>
                          <a:sym typeface="Calibri"/>
                        </a:rPr>
                        <a:t>Day 1</a:t>
                      </a:r>
                      <a:endParaRPr sz="1800" u="none" cap="none" strike="noStrike">
                        <a:latin typeface="Calibri"/>
                        <a:ea typeface="Calibri"/>
                        <a:cs typeface="Calibri"/>
                        <a:sym typeface="Calibri"/>
                      </a:endParaRPr>
                    </a:p>
                  </a:txBody>
                  <a:tcPr marT="45725" marB="45725" marR="91450" marL="91450">
                    <a:lnL cap="flat" cmpd="sng" w="12700">
                      <a:solidFill>
                        <a:srgbClr val="0066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FFFFFF"/>
                      </a:solidFill>
                      <a:prstDash val="solid"/>
                      <a:round/>
                      <a:headEnd len="sm" w="sm" type="none"/>
                      <a:tailEnd len="sm" w="sm" type="none"/>
                    </a:lnB>
                    <a:solidFill>
                      <a:srgbClr val="FDE0CC"/>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n-US" sz="2000" u="none" cap="none" strike="noStrike">
                          <a:solidFill>
                            <a:srgbClr val="1F3864"/>
                          </a:solidFill>
                          <a:latin typeface="Calibri"/>
                          <a:ea typeface="Calibri"/>
                          <a:cs typeface="Calibri"/>
                          <a:sym typeface="Calibri"/>
                        </a:rPr>
                        <a:t>Mifepristone</a:t>
                      </a:r>
                      <a:endParaRPr sz="1800" u="none" cap="none" strike="noStrike">
                        <a:latin typeface="Calibri"/>
                        <a:ea typeface="Calibri"/>
                        <a:cs typeface="Calibri"/>
                        <a:sym typeface="Calibri"/>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FFFFFF"/>
                      </a:solidFill>
                      <a:prstDash val="solid"/>
                      <a:round/>
                      <a:headEnd len="sm" w="sm" type="none"/>
                      <a:tailEnd len="sm" w="sm" type="none"/>
                    </a:lnB>
                    <a:solidFill>
                      <a:srgbClr val="FDE0CC"/>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n-US" sz="2000" u="none" cap="none" strike="noStrike">
                          <a:solidFill>
                            <a:srgbClr val="1F3864"/>
                          </a:solidFill>
                          <a:latin typeface="Calibri"/>
                          <a:ea typeface="Calibri"/>
                          <a:cs typeface="Calibri"/>
                          <a:sym typeface="Calibri"/>
                        </a:rPr>
                        <a:t>200mg orally</a:t>
                      </a:r>
                      <a:endParaRPr sz="2000" u="none" cap="none" strike="noStrike">
                        <a:solidFill>
                          <a:srgbClr val="1F3864"/>
                        </a:solidFill>
                        <a:latin typeface="Calibri"/>
                        <a:ea typeface="Calibri"/>
                        <a:cs typeface="Calibri"/>
                        <a:sym typeface="Calibri"/>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FFFFFF"/>
                      </a:solidFill>
                      <a:prstDash val="solid"/>
                      <a:round/>
                      <a:headEnd len="sm" w="sm" type="none"/>
                      <a:tailEnd len="sm" w="sm" type="none"/>
                    </a:lnB>
                    <a:solidFill>
                      <a:srgbClr val="FDE0CC"/>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n-US" sz="2000" u="none" cap="none" strike="noStrike">
                          <a:solidFill>
                            <a:srgbClr val="1F3864"/>
                          </a:solidFill>
                          <a:latin typeface="Calibri"/>
                          <a:ea typeface="Calibri"/>
                          <a:cs typeface="Calibri"/>
                          <a:sym typeface="Calibri"/>
                        </a:rPr>
                        <a:t>Single dose</a:t>
                      </a:r>
                      <a:endParaRPr sz="1800" u="none" cap="none" strike="noStrike">
                        <a:latin typeface="Calibri"/>
                        <a:ea typeface="Calibri"/>
                        <a:cs typeface="Calibri"/>
                        <a:sym typeface="Calibri"/>
                      </a:endParaRPr>
                    </a:p>
                  </a:txBody>
                  <a:tcPr marT="45725" marB="45725" marR="91450" marL="91450">
                    <a:lnL cap="flat" cmpd="sng" w="12700">
                      <a:solidFill>
                        <a:srgbClr val="FFFFFF"/>
                      </a:solidFill>
                      <a:prstDash val="solid"/>
                      <a:round/>
                      <a:headEnd len="sm" w="sm" type="none"/>
                      <a:tailEnd len="sm" w="sm" type="none"/>
                    </a:lnL>
                    <a:lnR cap="flat" cmpd="sng" w="12700">
                      <a:solidFill>
                        <a:srgbClr val="0066FF"/>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FFFFFF"/>
                      </a:solidFill>
                      <a:prstDash val="solid"/>
                      <a:round/>
                      <a:headEnd len="sm" w="sm" type="none"/>
                      <a:tailEnd len="sm" w="sm" type="none"/>
                    </a:lnB>
                    <a:solidFill>
                      <a:srgbClr val="FDE0CC"/>
                    </a:solidFill>
                  </a:tcPr>
                </a:tc>
              </a:tr>
              <a:tr h="642075">
                <a:tc>
                  <a:txBody>
                    <a:bodyPr/>
                    <a:lstStyle/>
                    <a:p>
                      <a:pPr indent="0" lvl="0" marL="0" marR="0" rtl="0" algn="l">
                        <a:lnSpc>
                          <a:spcPct val="100000"/>
                        </a:lnSpc>
                        <a:spcBef>
                          <a:spcPts val="0"/>
                        </a:spcBef>
                        <a:spcAft>
                          <a:spcPts val="0"/>
                        </a:spcAft>
                        <a:buClr>
                          <a:srgbClr val="1F3864"/>
                        </a:buClr>
                        <a:buSzPts val="2000"/>
                        <a:buFont typeface="Calibri"/>
                        <a:buNone/>
                      </a:pPr>
                      <a:r>
                        <a:rPr lang="en-US" sz="2000" u="none" cap="none" strike="noStrike">
                          <a:solidFill>
                            <a:srgbClr val="1F3864"/>
                          </a:solidFill>
                          <a:latin typeface="Calibri"/>
                          <a:ea typeface="Calibri"/>
                          <a:cs typeface="Calibri"/>
                          <a:sym typeface="Calibri"/>
                        </a:rPr>
                        <a:t>Day 2-3</a:t>
                      </a:r>
                      <a:endParaRPr sz="1800" u="none" cap="none" strike="noStrike">
                        <a:latin typeface="Calibri"/>
                        <a:ea typeface="Calibri"/>
                        <a:cs typeface="Calibri"/>
                        <a:sym typeface="Calibri"/>
                      </a:endParaRPr>
                    </a:p>
                  </a:txBody>
                  <a:tcPr marT="45725" marB="45725" marR="91450" marL="91450">
                    <a:lnL cap="flat" cmpd="sng" w="12700">
                      <a:solidFill>
                        <a:srgbClr val="0066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004E7F"/>
                      </a:solidFill>
                      <a:prstDash val="solid"/>
                      <a:round/>
                      <a:headEnd len="sm" w="sm" type="none"/>
                      <a:tailEnd len="sm" w="sm" type="none"/>
                    </a:lnB>
                    <a:solidFill>
                      <a:srgbClr val="F8F6EF"/>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n-US" sz="2000" u="none" cap="none" strike="noStrike">
                          <a:solidFill>
                            <a:srgbClr val="1F3864"/>
                          </a:solidFill>
                          <a:latin typeface="Calibri"/>
                          <a:ea typeface="Calibri"/>
                          <a:cs typeface="Calibri"/>
                          <a:sym typeface="Calibri"/>
                        </a:rPr>
                        <a:t>Misoprostol</a:t>
                      </a:r>
                      <a:endParaRPr sz="1800" u="none" cap="none" strike="noStrike">
                        <a:latin typeface="Calibri"/>
                        <a:ea typeface="Calibri"/>
                        <a:cs typeface="Calibri"/>
                        <a:sym typeface="Calibri"/>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004E7F"/>
                      </a:solidFill>
                      <a:prstDash val="solid"/>
                      <a:round/>
                      <a:headEnd len="sm" w="sm" type="none"/>
                      <a:tailEnd len="sm" w="sm" type="none"/>
                    </a:lnB>
                    <a:solidFill>
                      <a:srgbClr val="F8F6EF"/>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n-US" sz="2000" u="none" cap="none" strike="noStrike">
                          <a:solidFill>
                            <a:srgbClr val="1F3864"/>
                          </a:solidFill>
                          <a:latin typeface="Calibri"/>
                          <a:ea typeface="Calibri"/>
                          <a:cs typeface="Calibri"/>
                          <a:sym typeface="Calibri"/>
                        </a:rPr>
                        <a:t>800mcg buccal, SL or PV</a:t>
                      </a:r>
                      <a:endParaRPr sz="2000" u="none" cap="none" strike="noStrike">
                        <a:solidFill>
                          <a:srgbClr val="1F3864"/>
                        </a:solidFill>
                        <a:latin typeface="Calibri"/>
                        <a:ea typeface="Calibri"/>
                        <a:cs typeface="Calibri"/>
                        <a:sym typeface="Calibri"/>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004E7F"/>
                      </a:solidFill>
                      <a:prstDash val="solid"/>
                      <a:round/>
                      <a:headEnd len="sm" w="sm" type="none"/>
                      <a:tailEnd len="sm" w="sm" type="none"/>
                    </a:lnB>
                    <a:solidFill>
                      <a:srgbClr val="F8F6EF"/>
                    </a:solidFill>
                  </a:tcPr>
                </a:tc>
                <a:tc>
                  <a:txBody>
                    <a:bodyPr/>
                    <a:lstStyle/>
                    <a:p>
                      <a:pPr indent="0" lvl="0" marL="0" marR="0" rtl="0" algn="l">
                        <a:lnSpc>
                          <a:spcPct val="100000"/>
                        </a:lnSpc>
                        <a:spcBef>
                          <a:spcPts val="0"/>
                        </a:spcBef>
                        <a:spcAft>
                          <a:spcPts val="0"/>
                        </a:spcAft>
                        <a:buNone/>
                      </a:pPr>
                      <a:r>
                        <a:rPr b="0" i="0" lang="en-US" sz="2000" u="none" cap="none" strike="noStrike">
                          <a:solidFill>
                            <a:srgbClr val="1F3864"/>
                          </a:solidFill>
                          <a:latin typeface="Calibri"/>
                          <a:ea typeface="Calibri"/>
                          <a:cs typeface="Calibri"/>
                          <a:sym typeface="Calibri"/>
                        </a:rPr>
                        <a:t>The dose of misoprostol can be repeated to achieve abortion success</a:t>
                      </a:r>
                      <a:endParaRPr b="0" i="0" sz="2000" u="none" cap="none" strike="noStrike">
                        <a:solidFill>
                          <a:srgbClr val="1F3864"/>
                        </a:solidFill>
                        <a:latin typeface="Calibri"/>
                        <a:ea typeface="Calibri"/>
                        <a:cs typeface="Calibri"/>
                        <a:sym typeface="Calibri"/>
                      </a:endParaRPr>
                    </a:p>
                  </a:txBody>
                  <a:tcPr marT="45725" marB="45725" marR="91450" marL="91450">
                    <a:lnL cap="flat" cmpd="sng" w="12700">
                      <a:solidFill>
                        <a:srgbClr val="FFFFFF"/>
                      </a:solidFill>
                      <a:prstDash val="solid"/>
                      <a:round/>
                      <a:headEnd len="sm" w="sm" type="none"/>
                      <a:tailEnd len="sm" w="sm" type="none"/>
                    </a:lnL>
                    <a:lnR cap="flat" cmpd="sng" w="12700">
                      <a:solidFill>
                        <a:srgbClr val="0066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004E7F"/>
                      </a:solidFill>
                      <a:prstDash val="solid"/>
                      <a:round/>
                      <a:headEnd len="sm" w="sm" type="none"/>
                      <a:tailEnd len="sm" w="sm" type="none"/>
                    </a:lnB>
                    <a:solidFill>
                      <a:srgbClr val="F8F6EF"/>
                    </a:solidFill>
                  </a:tcPr>
                </a:tc>
              </a:tr>
              <a:tr h="366000">
                <a:tc gridSpan="4">
                  <a:txBody>
                    <a:bodyPr/>
                    <a:lstStyle/>
                    <a:p>
                      <a:pPr indent="0" lvl="0" marL="0" marR="0" rtl="0" algn="l">
                        <a:lnSpc>
                          <a:spcPct val="100000"/>
                        </a:lnSpc>
                        <a:spcBef>
                          <a:spcPts val="0"/>
                        </a:spcBef>
                        <a:spcAft>
                          <a:spcPts val="0"/>
                        </a:spcAft>
                        <a:buNone/>
                      </a:pPr>
                      <a:r>
                        <a:rPr b="1" i="0" lang="en-US" sz="2000" u="none" cap="none" strike="noStrike">
                          <a:solidFill>
                            <a:schemeClr val="accent1"/>
                          </a:solidFill>
                          <a:latin typeface="Calibri"/>
                          <a:ea typeface="Calibri"/>
                          <a:cs typeface="Calibri"/>
                          <a:sym typeface="Calibri"/>
                        </a:rPr>
                        <a:t>After 9 weeks gestation</a:t>
                      </a:r>
                      <a:endParaRPr b="1" i="0" sz="2000" u="none" cap="none" strike="noStrike">
                        <a:solidFill>
                          <a:schemeClr val="accent1"/>
                        </a:solidFill>
                        <a:latin typeface="Calibri"/>
                        <a:ea typeface="Calibri"/>
                        <a:cs typeface="Calibri"/>
                        <a:sym typeface="Calibri"/>
                      </a:endParaRPr>
                    </a:p>
                  </a:txBody>
                  <a:tcPr marT="45725" marB="45725" marR="91450" marL="91450">
                    <a:lnL cap="flat" cmpd="sng" w="12700">
                      <a:solidFill>
                        <a:srgbClr val="0066FF"/>
                      </a:solidFill>
                      <a:prstDash val="solid"/>
                      <a:round/>
                      <a:headEnd len="sm" w="sm" type="none"/>
                      <a:tailEnd len="sm" w="sm" type="none"/>
                    </a:lnL>
                    <a:lnR cap="flat" cmpd="sng" w="12700">
                      <a:solidFill>
                        <a:srgbClr val="0066FF"/>
                      </a:solidFill>
                      <a:prstDash val="solid"/>
                      <a:round/>
                      <a:headEnd len="sm" w="sm" type="none"/>
                      <a:tailEnd len="sm" w="sm" type="none"/>
                    </a:lnR>
                    <a:lnT cap="flat" cmpd="sng" w="38100">
                      <a:solidFill>
                        <a:srgbClr val="004E7F"/>
                      </a:solidFill>
                      <a:prstDash val="solid"/>
                      <a:round/>
                      <a:headEnd len="sm" w="sm" type="none"/>
                      <a:tailEnd len="sm" w="sm" type="none"/>
                    </a:lnT>
                    <a:lnB cap="flat" cmpd="sng" w="38100">
                      <a:solidFill>
                        <a:srgbClr val="004E7F"/>
                      </a:solidFill>
                      <a:prstDash val="solid"/>
                      <a:round/>
                      <a:headEnd len="sm" w="sm" type="none"/>
                      <a:tailEnd len="sm" w="sm" type="none"/>
                    </a:lnB>
                    <a:solidFill>
                      <a:srgbClr val="D9DFE9"/>
                    </a:solidFill>
                  </a:tcPr>
                </a:tc>
                <a:tc hMerge="1"/>
                <a:tc hMerge="1"/>
                <a:tc hMerge="1"/>
              </a:tr>
              <a:tr h="366000">
                <a:tc gridSpan="4">
                  <a:txBody>
                    <a:bodyPr/>
                    <a:lstStyle/>
                    <a:p>
                      <a:pPr indent="0" lvl="0" marL="0" marR="0" rtl="0" algn="l">
                        <a:lnSpc>
                          <a:spcPct val="100000"/>
                        </a:lnSpc>
                        <a:spcBef>
                          <a:spcPts val="0"/>
                        </a:spcBef>
                        <a:spcAft>
                          <a:spcPts val="0"/>
                        </a:spcAft>
                        <a:buClr>
                          <a:srgbClr val="1F3864"/>
                        </a:buClr>
                        <a:buSzPts val="2000"/>
                        <a:buFont typeface="Calibri"/>
                        <a:buNone/>
                      </a:pPr>
                      <a:r>
                        <a:rPr b="0" i="0" lang="en-US" sz="2000" u="none" cap="none" strike="noStrike">
                          <a:solidFill>
                            <a:srgbClr val="1F3864"/>
                          </a:solidFill>
                          <a:latin typeface="Calibri"/>
                          <a:ea typeface="Calibri"/>
                          <a:cs typeface="Calibri"/>
                          <a:sym typeface="Calibri"/>
                        </a:rPr>
                        <a:t>Routinely using at least two doses of misoprostol, administered 3-4 hours apart, improves abortion success rates</a:t>
                      </a:r>
                      <a:endParaRPr/>
                    </a:p>
                  </a:txBody>
                  <a:tcPr marT="45725" marB="45725" marR="91450" marL="91450">
                    <a:lnL cap="flat" cmpd="sng" w="12700">
                      <a:solidFill>
                        <a:srgbClr val="0066FF"/>
                      </a:solidFill>
                      <a:prstDash val="solid"/>
                      <a:round/>
                      <a:headEnd len="sm" w="sm" type="none"/>
                      <a:tailEnd len="sm" w="sm" type="none"/>
                    </a:lnL>
                    <a:lnR cap="flat" cmpd="sng" w="12700">
                      <a:solidFill>
                        <a:srgbClr val="0066FF"/>
                      </a:solidFill>
                      <a:prstDash val="solid"/>
                      <a:round/>
                      <a:headEnd len="sm" w="sm" type="none"/>
                      <a:tailEnd len="sm" w="sm" type="none"/>
                    </a:lnR>
                    <a:lnT cap="flat" cmpd="sng" w="38100">
                      <a:solidFill>
                        <a:srgbClr val="004E7F"/>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DE4D0"/>
                    </a:solidFill>
                  </a:tcPr>
                </a:tc>
                <a:tc hMerge="1"/>
                <a:tc hMerge="1"/>
                <a:tc hMerge="1"/>
              </a:tr>
            </a:tbl>
          </a:graphicData>
        </a:graphic>
      </p:graphicFrame>
      <p:cxnSp>
        <p:nvCxnSpPr>
          <p:cNvPr id="1122" name="Google Shape;1122;p159"/>
          <p:cNvCxnSpPr/>
          <p:nvPr/>
        </p:nvCxnSpPr>
        <p:spPr>
          <a:xfrm>
            <a:off x="457200" y="5618063"/>
            <a:ext cx="8389090" cy="0"/>
          </a:xfrm>
          <a:prstGeom prst="straightConnector1">
            <a:avLst/>
          </a:prstGeom>
          <a:noFill/>
          <a:ln cap="flat" cmpd="sng" w="9525">
            <a:solidFill>
              <a:srgbClr val="7EB0DD"/>
            </a:solidFill>
            <a:prstDash val="solid"/>
            <a:round/>
            <a:headEnd len="sm" w="sm" type="none"/>
            <a:tailEnd len="sm" w="sm" type="none"/>
          </a:ln>
        </p:spPr>
      </p:cxn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7" name="Shape 1127"/>
        <p:cNvGrpSpPr/>
        <p:nvPr/>
      </p:nvGrpSpPr>
      <p:grpSpPr>
        <a:xfrm>
          <a:off x="0" y="0"/>
          <a:ext cx="0" cy="0"/>
          <a:chOff x="0" y="0"/>
          <a:chExt cx="0" cy="0"/>
        </a:xfrm>
      </p:grpSpPr>
      <p:sp>
        <p:nvSpPr>
          <p:cNvPr id="1128" name="Google Shape;1128;p160"/>
          <p:cNvSpPr txBox="1"/>
          <p:nvPr>
            <p:ph type="title"/>
          </p:nvPr>
        </p:nvSpPr>
        <p:spPr>
          <a:xfrm>
            <a:off x="539393" y="638549"/>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Mifepristone and misoprostol for medical abortion</a:t>
            </a:r>
            <a:endParaRPr/>
          </a:p>
        </p:txBody>
      </p:sp>
      <p:sp>
        <p:nvSpPr>
          <p:cNvPr id="1129" name="Google Shape;1129;p160"/>
          <p:cNvSpPr txBox="1"/>
          <p:nvPr>
            <p:ph idx="1" type="body"/>
          </p:nvPr>
        </p:nvSpPr>
        <p:spPr>
          <a:xfrm>
            <a:off x="793037" y="1844801"/>
            <a:ext cx="7975956" cy="4351338"/>
          </a:xfrm>
          <a:prstGeom prst="rect">
            <a:avLst/>
          </a:prstGeom>
          <a:noFill/>
          <a:ln>
            <a:noFill/>
          </a:ln>
        </p:spPr>
        <p:txBody>
          <a:bodyPr anchorCtr="0" anchor="t" bIns="45700" lIns="91425" spcFirstLastPara="1" rIns="91425" wrap="square" tIns="45700">
            <a:noAutofit/>
          </a:bodyPr>
          <a:lstStyle/>
          <a:p>
            <a:pPr indent="-342900" lvl="0" marL="342900" rtl="0" algn="l">
              <a:lnSpc>
                <a:spcPct val="107000"/>
              </a:lnSpc>
              <a:spcBef>
                <a:spcPts val="0"/>
              </a:spcBef>
              <a:spcAft>
                <a:spcPts val="0"/>
              </a:spcAft>
              <a:buClr>
                <a:srgbClr val="1F3864"/>
              </a:buClr>
              <a:buSzPts val="2800"/>
              <a:buFont typeface="Arial"/>
              <a:buChar char="•"/>
            </a:pPr>
            <a:r>
              <a:rPr lang="en-US" sz="2800">
                <a:solidFill>
                  <a:schemeClr val="dk2"/>
                </a:solidFill>
                <a:latin typeface="Calibri"/>
                <a:ea typeface="Calibri"/>
                <a:cs typeface="Calibri"/>
                <a:sym typeface="Calibri"/>
              </a:rPr>
              <a:t>Location:</a:t>
            </a:r>
            <a:endParaRPr/>
          </a:p>
          <a:p>
            <a:pPr indent="-342900" lvl="1" marL="800100" rtl="0" algn="l">
              <a:lnSpc>
                <a:spcPct val="107000"/>
              </a:lnSpc>
              <a:spcBef>
                <a:spcPts val="0"/>
              </a:spcBef>
              <a:spcAft>
                <a:spcPts val="0"/>
              </a:spcAft>
              <a:buClr>
                <a:srgbClr val="1F3864"/>
              </a:buClr>
              <a:buSzPts val="2800"/>
              <a:buFont typeface="Arial"/>
              <a:buChar char="•"/>
            </a:pPr>
            <a:r>
              <a:rPr lang="en-US" sz="2600">
                <a:solidFill>
                  <a:schemeClr val="dk2"/>
                </a:solidFill>
                <a:latin typeface="Calibri"/>
                <a:ea typeface="Calibri"/>
                <a:cs typeface="Calibri"/>
                <a:sym typeface="Calibri"/>
              </a:rPr>
              <a:t>Home use of both medications can be offered up to 12 weeks gestation</a:t>
            </a:r>
            <a:endParaRPr sz="2600">
              <a:solidFill>
                <a:schemeClr val="dk2"/>
              </a:solidFill>
              <a:latin typeface="Calibri"/>
              <a:ea typeface="Calibri"/>
              <a:cs typeface="Calibri"/>
              <a:sym typeface="Calibri"/>
            </a:endParaRPr>
          </a:p>
          <a:p>
            <a:pPr indent="-342900" lvl="0" marL="342900" rtl="0" algn="l">
              <a:lnSpc>
                <a:spcPct val="107000"/>
              </a:lnSpc>
              <a:spcBef>
                <a:spcPts val="0"/>
              </a:spcBef>
              <a:spcAft>
                <a:spcPts val="0"/>
              </a:spcAft>
              <a:buClr>
                <a:srgbClr val="1F3864"/>
              </a:buClr>
              <a:buSzPts val="2800"/>
              <a:buFont typeface="Arial"/>
              <a:buChar char="•"/>
            </a:pPr>
            <a:r>
              <a:rPr lang="en-US" sz="2800">
                <a:solidFill>
                  <a:schemeClr val="dk2"/>
                </a:solidFill>
                <a:latin typeface="Calibri"/>
                <a:ea typeface="Calibri"/>
                <a:cs typeface="Calibri"/>
                <a:sym typeface="Calibri"/>
              </a:rPr>
              <a:t>Follow-up not required</a:t>
            </a:r>
            <a:endParaRPr sz="2800">
              <a:solidFill>
                <a:schemeClr val="dk2"/>
              </a:solidFill>
            </a:endParaRPr>
          </a:p>
          <a:p>
            <a:pPr indent="-342900" lvl="0" marL="342900" marR="0" rtl="0" algn="l">
              <a:lnSpc>
                <a:spcPct val="107000"/>
              </a:lnSpc>
              <a:spcBef>
                <a:spcPts val="0"/>
              </a:spcBef>
              <a:spcAft>
                <a:spcPts val="0"/>
              </a:spcAft>
              <a:buClr>
                <a:srgbClr val="1F3864"/>
              </a:buClr>
              <a:buSzPts val="2800"/>
              <a:buFont typeface="Arial"/>
              <a:buChar char="•"/>
            </a:pPr>
            <a:r>
              <a:rPr lang="en-US" sz="2800">
                <a:solidFill>
                  <a:schemeClr val="dk2"/>
                </a:solidFill>
                <a:latin typeface="Calibri"/>
                <a:ea typeface="Calibri"/>
                <a:cs typeface="Calibri"/>
                <a:sym typeface="Calibri"/>
              </a:rPr>
              <a:t>For 10-13 weeks - Typically 2-3 doses of misoprostol needed for expulsion</a:t>
            </a:r>
            <a:endParaRPr sz="2800">
              <a:solidFill>
                <a:schemeClr val="dk2"/>
              </a:solidFill>
            </a:endParaRPr>
          </a:p>
          <a:p>
            <a:pPr indent="-342900" lvl="0" marL="342900" rtl="0" algn="l">
              <a:lnSpc>
                <a:spcPct val="107000"/>
              </a:lnSpc>
              <a:spcBef>
                <a:spcPts val="0"/>
              </a:spcBef>
              <a:spcAft>
                <a:spcPts val="0"/>
              </a:spcAft>
              <a:buClr>
                <a:srgbClr val="1F3864"/>
              </a:buClr>
              <a:buSzPts val="2800"/>
              <a:buFont typeface="Arial"/>
              <a:buChar char="•"/>
            </a:pPr>
            <a:r>
              <a:rPr lang="en-US" sz="2800">
                <a:solidFill>
                  <a:schemeClr val="dk2"/>
                </a:solidFill>
                <a:latin typeface="Calibri"/>
                <a:ea typeface="Calibri"/>
                <a:cs typeface="Calibri"/>
                <a:sym typeface="Calibri"/>
              </a:rPr>
              <a:t>Success rate:</a:t>
            </a:r>
            <a:endParaRPr sz="2800">
              <a:solidFill>
                <a:schemeClr val="dk2"/>
              </a:solidFill>
            </a:endParaRPr>
          </a:p>
          <a:p>
            <a:pPr indent="-285750" lvl="1" marL="742950" rtl="0" algn="l">
              <a:lnSpc>
                <a:spcPct val="107000"/>
              </a:lnSpc>
              <a:spcBef>
                <a:spcPts val="0"/>
              </a:spcBef>
              <a:spcAft>
                <a:spcPts val="0"/>
              </a:spcAft>
              <a:buClr>
                <a:srgbClr val="1F3864"/>
              </a:buClr>
              <a:buSzPts val="2400"/>
              <a:buFont typeface="Arial"/>
              <a:buChar char="•"/>
            </a:pPr>
            <a:r>
              <a:rPr lang="en-US" sz="2600">
                <a:solidFill>
                  <a:schemeClr val="dk2"/>
                </a:solidFill>
                <a:latin typeface="Calibri"/>
                <a:ea typeface="Calibri"/>
                <a:cs typeface="Calibri"/>
                <a:sym typeface="Calibri"/>
              </a:rPr>
              <a:t>Up to 10 weeks – 97%; Continuing pregnancy: 1%</a:t>
            </a:r>
            <a:endParaRPr sz="2600">
              <a:solidFill>
                <a:schemeClr val="dk2"/>
              </a:solidFill>
            </a:endParaRPr>
          </a:p>
          <a:p>
            <a:pPr indent="-285750" lvl="1" marL="742950" rtl="0" algn="l">
              <a:lnSpc>
                <a:spcPct val="107000"/>
              </a:lnSpc>
              <a:spcBef>
                <a:spcPts val="0"/>
              </a:spcBef>
              <a:spcAft>
                <a:spcPts val="0"/>
              </a:spcAft>
              <a:buClr>
                <a:srgbClr val="1F3864"/>
              </a:buClr>
              <a:buSzPts val="2400"/>
              <a:buFont typeface="Arial"/>
              <a:buChar char="•"/>
            </a:pPr>
            <a:r>
              <a:rPr lang="en-US" sz="2600">
                <a:solidFill>
                  <a:schemeClr val="dk2"/>
                </a:solidFill>
                <a:latin typeface="Calibri"/>
                <a:ea typeface="Calibri"/>
                <a:cs typeface="Calibri"/>
                <a:sym typeface="Calibri"/>
              </a:rPr>
              <a:t>10-13 weeks – 96%; Continuing pregnancy: 1-2% </a:t>
            </a:r>
            <a:endParaRPr sz="2600">
              <a:solidFill>
                <a:schemeClr val="dk2"/>
              </a:solidFill>
              <a:latin typeface="Calibri"/>
              <a:ea typeface="Calibri"/>
              <a:cs typeface="Calibri"/>
              <a:sym typeface="Calibri"/>
            </a:endParaRPr>
          </a:p>
          <a:p>
            <a:pPr indent="-50800" lvl="0" marL="228600" rtl="0" algn="l">
              <a:lnSpc>
                <a:spcPct val="90000"/>
              </a:lnSpc>
              <a:spcBef>
                <a:spcPts val="1000"/>
              </a:spcBef>
              <a:spcAft>
                <a:spcPts val="0"/>
              </a:spcAft>
              <a:buClr>
                <a:schemeClr val="dk1"/>
              </a:buClr>
              <a:buSzPts val="2800"/>
              <a:buNone/>
            </a:pPr>
            <a:r>
              <a:t/>
            </a:r>
            <a:endParaRPr>
              <a:solidFill>
                <a:schemeClr val="dk2"/>
              </a:solidFill>
            </a:endParaRPr>
          </a:p>
        </p:txBody>
      </p:sp>
      <p:sp>
        <p:nvSpPr>
          <p:cNvPr id="1130" name="Google Shape;1130;p16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5" name="Shape 1135"/>
        <p:cNvGrpSpPr/>
        <p:nvPr/>
      </p:nvGrpSpPr>
      <p:grpSpPr>
        <a:xfrm>
          <a:off x="0" y="0"/>
          <a:ext cx="0" cy="0"/>
          <a:chOff x="0" y="0"/>
          <a:chExt cx="0" cy="0"/>
        </a:xfrm>
      </p:grpSpPr>
      <p:sp>
        <p:nvSpPr>
          <p:cNvPr id="1136" name="Google Shape;1136;p161"/>
          <p:cNvSpPr txBox="1"/>
          <p:nvPr>
            <p:ph type="title"/>
          </p:nvPr>
        </p:nvSpPr>
        <p:spPr>
          <a:xfrm>
            <a:off x="628650" y="596509"/>
            <a:ext cx="7886700" cy="116175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3959"/>
              <a:buFont typeface="Calibri"/>
              <a:buNone/>
            </a:pPr>
            <a:r>
              <a:rPr b="1" lang="en-US"/>
              <a:t>Recommended misoprostol only Regimens for induced abortion </a:t>
            </a:r>
            <a:endParaRPr/>
          </a:p>
        </p:txBody>
      </p:sp>
      <p:graphicFrame>
        <p:nvGraphicFramePr>
          <p:cNvPr id="1137" name="Google Shape;1137;p161"/>
          <p:cNvGraphicFramePr/>
          <p:nvPr/>
        </p:nvGraphicFramePr>
        <p:xfrm>
          <a:off x="457200" y="2339588"/>
          <a:ext cx="3000000" cy="3000000"/>
        </p:xfrm>
        <a:graphic>
          <a:graphicData uri="http://schemas.openxmlformats.org/drawingml/2006/table">
            <a:tbl>
              <a:tblPr firstRow="1">
                <a:noFill/>
                <a:tableStyleId>{E2CFE5F0-5EB6-40F0-AAEF-F140EEC0736C}</a:tableStyleId>
              </a:tblPr>
              <a:tblGrid>
                <a:gridCol w="470850"/>
                <a:gridCol w="2006225"/>
                <a:gridCol w="3343700"/>
                <a:gridCol w="2408825"/>
              </a:tblGrid>
              <a:tr h="494825">
                <a:tc gridSpan="4">
                  <a:txBody>
                    <a:bodyPr/>
                    <a:lstStyle/>
                    <a:p>
                      <a:pPr indent="0" lvl="0" marL="0" marR="0" rtl="0" algn="l">
                        <a:lnSpc>
                          <a:spcPct val="100000"/>
                        </a:lnSpc>
                        <a:spcBef>
                          <a:spcPts val="0"/>
                        </a:spcBef>
                        <a:spcAft>
                          <a:spcPts val="0"/>
                        </a:spcAft>
                        <a:buClr>
                          <a:schemeClr val="lt1"/>
                        </a:buClr>
                        <a:buSzPts val="2400"/>
                        <a:buFont typeface="Calibri"/>
                        <a:buNone/>
                      </a:pPr>
                      <a:r>
                        <a:rPr b="1" lang="en-US" sz="2400" u="none" cap="none" strike="noStrike">
                          <a:solidFill>
                            <a:schemeClr val="lt1"/>
                          </a:solidFill>
                          <a:latin typeface="Calibri"/>
                          <a:ea typeface="Calibri"/>
                          <a:cs typeface="Calibri"/>
                          <a:sym typeface="Calibri"/>
                        </a:rPr>
                        <a:t>Misoprostol Only</a:t>
                      </a:r>
                      <a:endParaRPr b="1" sz="2400" u="none" cap="none" strike="noStrike">
                        <a:solidFill>
                          <a:schemeClr val="lt1"/>
                        </a:solidFill>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38100">
                      <a:solidFill>
                        <a:srgbClr val="0069AA"/>
                      </a:solidFill>
                      <a:prstDash val="solid"/>
                      <a:round/>
                      <a:headEnd len="sm" w="sm" type="none"/>
                      <a:tailEnd len="sm" w="sm" type="none"/>
                    </a:lnB>
                    <a:solidFill>
                      <a:schemeClr val="accent1">
                        <a:alpha val="98823"/>
                      </a:schemeClr>
                    </a:solidFill>
                  </a:tcPr>
                </a:tc>
                <a:tc hMerge="1"/>
                <a:tc hMerge="1"/>
                <a:tc hMerge="1"/>
              </a:tr>
              <a:tr h="494825">
                <a:tc gridSpan="4">
                  <a:txBody>
                    <a:bodyPr/>
                    <a:lstStyle/>
                    <a:p>
                      <a:pPr indent="0" lvl="0" marL="0" marR="0" rtl="0" algn="l">
                        <a:lnSpc>
                          <a:spcPct val="100000"/>
                        </a:lnSpc>
                        <a:spcBef>
                          <a:spcPts val="0"/>
                        </a:spcBef>
                        <a:spcAft>
                          <a:spcPts val="0"/>
                        </a:spcAft>
                        <a:buClr>
                          <a:schemeClr val="dk2"/>
                        </a:buClr>
                        <a:buSzPts val="2000"/>
                        <a:buFont typeface="Calibri"/>
                        <a:buNone/>
                      </a:pPr>
                      <a:r>
                        <a:rPr b="1" lang="en-US" sz="2000" u="none" cap="none" strike="noStrike">
                          <a:solidFill>
                            <a:schemeClr val="dk2"/>
                          </a:solidFill>
                          <a:latin typeface="Calibri"/>
                          <a:ea typeface="Calibri"/>
                          <a:cs typeface="Calibri"/>
                          <a:sym typeface="Calibri"/>
                        </a:rPr>
                        <a:t>Up to </a:t>
                      </a:r>
                      <a:r>
                        <a:rPr b="1" lang="en-US" sz="2000" u="none" cap="none" strike="noStrike">
                          <a:solidFill>
                            <a:schemeClr val="dk2"/>
                          </a:solidFill>
                          <a:latin typeface="Calibri"/>
                          <a:ea typeface="Calibri"/>
                          <a:cs typeface="Calibri"/>
                          <a:sym typeface="Calibri"/>
                        </a:rPr>
                        <a:t>12</a:t>
                      </a:r>
                      <a:r>
                        <a:rPr b="1" lang="en-US" sz="2000" u="none" cap="none" strike="noStrike">
                          <a:solidFill>
                            <a:schemeClr val="dk2"/>
                          </a:solidFill>
                          <a:latin typeface="Calibri"/>
                          <a:ea typeface="Calibri"/>
                          <a:cs typeface="Calibri"/>
                          <a:sym typeface="Calibri"/>
                        </a:rPr>
                        <a:t> Weeks Gestation</a:t>
                      </a:r>
                      <a:endParaRPr b="1" sz="1800" u="none" cap="none" strike="noStrike">
                        <a:solidFill>
                          <a:schemeClr val="dk2"/>
                        </a:solidFill>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38100">
                      <a:solidFill>
                        <a:srgbClr val="0069AA"/>
                      </a:solidFill>
                      <a:prstDash val="solid"/>
                      <a:round/>
                      <a:headEnd len="sm" w="sm" type="none"/>
                      <a:tailEnd len="sm" w="sm" type="none"/>
                    </a:lnT>
                    <a:lnB cap="flat" cmpd="sng" w="38100">
                      <a:solidFill>
                        <a:srgbClr val="0069AA"/>
                      </a:solidFill>
                      <a:prstDash val="solid"/>
                      <a:round/>
                      <a:headEnd len="sm" w="sm" type="none"/>
                      <a:tailEnd len="sm" w="sm" type="none"/>
                    </a:lnB>
                    <a:solidFill>
                      <a:schemeClr val="accent6">
                        <a:alpha val="98823"/>
                      </a:schemeClr>
                    </a:solidFill>
                  </a:tcPr>
                </a:tc>
                <a:tc hMerge="1"/>
                <a:tc hMerge="1"/>
                <a:tc hMerge="1"/>
              </a:tr>
              <a:tr h="584350">
                <a:tc>
                  <a:txBody>
                    <a:bodyPr/>
                    <a:lstStyle/>
                    <a:p>
                      <a:pPr indent="0" lvl="0" marL="0" marR="0" rtl="0" algn="l">
                        <a:lnSpc>
                          <a:spcPct val="100000"/>
                        </a:lnSpc>
                        <a:spcBef>
                          <a:spcPts val="0"/>
                        </a:spcBef>
                        <a:spcAft>
                          <a:spcPts val="0"/>
                        </a:spcAft>
                        <a:buClr>
                          <a:schemeClr val="dk1"/>
                        </a:buClr>
                        <a:buSzPts val="2000"/>
                        <a:buFont typeface="Calibri"/>
                        <a:buNone/>
                      </a:pPr>
                      <a:r>
                        <a:t/>
                      </a:r>
                      <a:endParaRPr sz="2000" u="none" cap="none" strike="noStrike">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0069AA"/>
                      </a:solidFill>
                      <a:prstDash val="solid"/>
                      <a:round/>
                      <a:headEnd len="sm" w="sm" type="none"/>
                      <a:tailEnd len="sm" w="sm" type="none"/>
                    </a:lnT>
                    <a:lnB cap="flat" cmpd="sng" w="12700">
                      <a:solidFill>
                        <a:srgbClr val="FFFFFF"/>
                      </a:solidFill>
                      <a:prstDash val="solid"/>
                      <a:round/>
                      <a:headEnd len="sm" w="sm" type="none"/>
                      <a:tailEnd len="sm" w="sm" type="none"/>
                    </a:lnB>
                    <a:solidFill>
                      <a:srgbClr val="FBEDE7">
                        <a:alpha val="98823"/>
                      </a:srgbClr>
                    </a:solidFill>
                  </a:tcPr>
                </a:tc>
                <a:tc>
                  <a:txBody>
                    <a:bodyPr/>
                    <a:lstStyle/>
                    <a:p>
                      <a:pPr indent="0" lvl="0" marL="0" marR="0" rtl="0" algn="l">
                        <a:lnSpc>
                          <a:spcPct val="150000"/>
                        </a:lnSpc>
                        <a:spcBef>
                          <a:spcPts val="0"/>
                        </a:spcBef>
                        <a:spcAft>
                          <a:spcPts val="0"/>
                        </a:spcAft>
                        <a:buClr>
                          <a:srgbClr val="1F3864"/>
                        </a:buClr>
                        <a:buSzPts val="2400"/>
                        <a:buFont typeface="Calibri"/>
                        <a:buNone/>
                      </a:pPr>
                      <a:r>
                        <a:rPr lang="en-US" sz="2400" u="none" cap="none" strike="noStrike">
                          <a:solidFill>
                            <a:srgbClr val="1F3864"/>
                          </a:solidFill>
                          <a:latin typeface="Calibri"/>
                          <a:ea typeface="Calibri"/>
                          <a:cs typeface="Calibri"/>
                          <a:sym typeface="Calibri"/>
                        </a:rPr>
                        <a:t>Misoprostol</a:t>
                      </a:r>
                      <a:endParaRPr sz="1800" u="none" cap="none" strike="noStrike">
                        <a:latin typeface="Calibri"/>
                        <a:ea typeface="Calibri"/>
                        <a:cs typeface="Calibri"/>
                        <a:sym typeface="Calibri"/>
                      </a:endParaRPr>
                    </a:p>
                  </a:txBody>
                  <a:tcPr marT="45725" marB="45725" marR="91450" marL="91450">
                    <a:lnL cap="flat" cmpd="sng" w="127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0069AA"/>
                      </a:solidFill>
                      <a:prstDash val="solid"/>
                      <a:round/>
                      <a:headEnd len="sm" w="sm" type="none"/>
                      <a:tailEnd len="sm" w="sm" type="none"/>
                    </a:lnT>
                    <a:lnB cap="flat" cmpd="sng" w="12700">
                      <a:solidFill>
                        <a:srgbClr val="FFFFFF"/>
                      </a:solidFill>
                      <a:prstDash val="solid"/>
                      <a:round/>
                      <a:headEnd len="sm" w="sm" type="none"/>
                      <a:tailEnd len="sm" w="sm" type="none"/>
                    </a:lnB>
                    <a:solidFill>
                      <a:srgbClr val="FBEDE7">
                        <a:alpha val="98823"/>
                      </a:srgbClr>
                    </a:solidFill>
                  </a:tcPr>
                </a:tc>
                <a:tc>
                  <a:txBody>
                    <a:bodyPr/>
                    <a:lstStyle/>
                    <a:p>
                      <a:pPr indent="0" lvl="0" marL="0" marR="0" rtl="0" algn="l">
                        <a:lnSpc>
                          <a:spcPct val="150000"/>
                        </a:lnSpc>
                        <a:spcBef>
                          <a:spcPts val="0"/>
                        </a:spcBef>
                        <a:spcAft>
                          <a:spcPts val="0"/>
                        </a:spcAft>
                        <a:buClr>
                          <a:srgbClr val="1F3864"/>
                        </a:buClr>
                        <a:buSzPts val="2400"/>
                        <a:buFont typeface="Calibri"/>
                        <a:buNone/>
                      </a:pPr>
                      <a:r>
                        <a:rPr lang="en-US" sz="2400" u="none" cap="none" strike="noStrike">
                          <a:solidFill>
                            <a:srgbClr val="1F3864"/>
                          </a:solidFill>
                          <a:latin typeface="Calibri"/>
                          <a:ea typeface="Calibri"/>
                          <a:cs typeface="Calibri"/>
                          <a:sym typeface="Calibri"/>
                        </a:rPr>
                        <a:t>800mcg sublingually</a:t>
                      </a:r>
                      <a:endParaRPr sz="1800" u="none" cap="none" strike="noStrike">
                        <a:latin typeface="Calibri"/>
                        <a:ea typeface="Calibri"/>
                        <a:cs typeface="Calibri"/>
                        <a:sym typeface="Calibri"/>
                      </a:endParaRPr>
                    </a:p>
                  </a:txBody>
                  <a:tcPr marT="45725" marB="45725" marR="91450" marL="91450">
                    <a:lnL cap="flat" cmpd="sng" w="381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0069AA"/>
                      </a:solidFill>
                      <a:prstDash val="solid"/>
                      <a:round/>
                      <a:headEnd len="sm" w="sm" type="none"/>
                      <a:tailEnd len="sm" w="sm" type="none"/>
                    </a:lnT>
                    <a:lnB cap="flat" cmpd="sng" w="12700">
                      <a:solidFill>
                        <a:srgbClr val="FFFFFF"/>
                      </a:solidFill>
                      <a:prstDash val="solid"/>
                      <a:round/>
                      <a:headEnd len="sm" w="sm" type="none"/>
                      <a:tailEnd len="sm" w="sm" type="none"/>
                    </a:lnB>
                    <a:solidFill>
                      <a:srgbClr val="FBEDE7">
                        <a:alpha val="98823"/>
                      </a:srgbClr>
                    </a:solidFill>
                  </a:tcPr>
                </a:tc>
                <a:tc>
                  <a:txBody>
                    <a:bodyPr/>
                    <a:lstStyle/>
                    <a:p>
                      <a:pPr indent="0" lvl="0" marL="0" marR="0" rtl="0" algn="l">
                        <a:lnSpc>
                          <a:spcPct val="150000"/>
                        </a:lnSpc>
                        <a:spcBef>
                          <a:spcPts val="0"/>
                        </a:spcBef>
                        <a:spcAft>
                          <a:spcPts val="0"/>
                        </a:spcAft>
                        <a:buClr>
                          <a:srgbClr val="1F3864"/>
                        </a:buClr>
                        <a:buSzPts val="2400"/>
                        <a:buFont typeface="Calibri"/>
                        <a:buNone/>
                      </a:pPr>
                      <a:r>
                        <a:rPr lang="en-US" sz="2400" u="none" cap="none" strike="noStrike">
                          <a:solidFill>
                            <a:srgbClr val="1F3864"/>
                          </a:solidFill>
                          <a:latin typeface="Calibri"/>
                          <a:ea typeface="Calibri"/>
                          <a:cs typeface="Calibri"/>
                          <a:sym typeface="Calibri"/>
                        </a:rPr>
                        <a:t>Every 3 hours</a:t>
                      </a:r>
                      <a:endParaRPr sz="1800" u="none" cap="none" strike="noStrike">
                        <a:latin typeface="Calibri"/>
                        <a:ea typeface="Calibri"/>
                        <a:cs typeface="Calibri"/>
                        <a:sym typeface="Calibri"/>
                      </a:endParaRPr>
                    </a:p>
                  </a:txBody>
                  <a:tcPr marT="45725" marB="45725" marR="91450" marL="91450">
                    <a:lnL cap="flat" cmpd="sng" w="12700">
                      <a:solidFill>
                        <a:srgbClr val="FFFFFF"/>
                      </a:solidFill>
                      <a:prstDash val="solid"/>
                      <a:round/>
                      <a:headEnd len="sm" w="sm" type="none"/>
                      <a:tailEnd len="sm" w="sm" type="none"/>
                    </a:lnL>
                    <a:lnR cap="flat" cmpd="sng" w="12700">
                      <a:solidFill>
                        <a:schemeClr val="dk1"/>
                      </a:solidFill>
                      <a:prstDash val="solid"/>
                      <a:round/>
                      <a:headEnd len="sm" w="sm" type="none"/>
                      <a:tailEnd len="sm" w="sm" type="none"/>
                    </a:lnR>
                    <a:lnT cap="flat" cmpd="sng" w="38100">
                      <a:solidFill>
                        <a:srgbClr val="0069AA"/>
                      </a:solidFill>
                      <a:prstDash val="solid"/>
                      <a:round/>
                      <a:headEnd len="sm" w="sm" type="none"/>
                      <a:tailEnd len="sm" w="sm" type="none"/>
                    </a:lnT>
                    <a:lnB cap="flat" cmpd="sng" w="12700">
                      <a:solidFill>
                        <a:srgbClr val="FFFFFF"/>
                      </a:solidFill>
                      <a:prstDash val="solid"/>
                      <a:round/>
                      <a:headEnd len="sm" w="sm" type="none"/>
                      <a:tailEnd len="sm" w="sm" type="none"/>
                    </a:lnB>
                    <a:solidFill>
                      <a:srgbClr val="FBEDE7">
                        <a:alpha val="98823"/>
                      </a:srgbClr>
                    </a:solidFill>
                  </a:tcPr>
                </a:tc>
              </a:tr>
              <a:tr h="1133875">
                <a:tc>
                  <a:txBody>
                    <a:bodyPr/>
                    <a:lstStyle/>
                    <a:p>
                      <a:pPr indent="0" lvl="0" marL="0" marR="0" rtl="0" algn="l">
                        <a:lnSpc>
                          <a:spcPct val="100000"/>
                        </a:lnSpc>
                        <a:spcBef>
                          <a:spcPts val="0"/>
                        </a:spcBef>
                        <a:spcAft>
                          <a:spcPts val="0"/>
                        </a:spcAft>
                        <a:buClr>
                          <a:schemeClr val="dk1"/>
                        </a:buClr>
                        <a:buSzPts val="2000"/>
                        <a:buFont typeface="Calibri"/>
                        <a:buNone/>
                      </a:pPr>
                      <a:r>
                        <a:t/>
                      </a:r>
                      <a:endParaRPr sz="2000" u="none" cap="none" strike="noStrike">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BEDE7">
                        <a:alpha val="98823"/>
                      </a:srgbClr>
                    </a:solidFill>
                  </a:tcPr>
                </a:tc>
                <a:tc>
                  <a:txBody>
                    <a:bodyPr/>
                    <a:lstStyle/>
                    <a:p>
                      <a:pPr indent="0" lvl="0" marL="0" marR="0" rtl="0" algn="l">
                        <a:lnSpc>
                          <a:spcPct val="100000"/>
                        </a:lnSpc>
                        <a:spcBef>
                          <a:spcPts val="0"/>
                        </a:spcBef>
                        <a:spcAft>
                          <a:spcPts val="0"/>
                        </a:spcAft>
                        <a:buClr>
                          <a:schemeClr val="dk1"/>
                        </a:buClr>
                        <a:buSzPts val="2400"/>
                        <a:buFont typeface="Calibri"/>
                        <a:buNone/>
                      </a:pPr>
                      <a:r>
                        <a:t/>
                      </a:r>
                      <a:endParaRPr sz="2400" u="none" cap="none" strike="noStrike">
                        <a:solidFill>
                          <a:srgbClr val="1F3864"/>
                        </a:solidFill>
                        <a:latin typeface="Calibri"/>
                        <a:ea typeface="Calibri"/>
                        <a:cs typeface="Calibri"/>
                        <a:sym typeface="Calibri"/>
                      </a:endParaRPr>
                    </a:p>
                  </a:txBody>
                  <a:tcPr marT="45725" marB="45725" marR="91450" marL="91450">
                    <a:lnL cap="flat" cmpd="sng" w="127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BEDE7">
                        <a:alpha val="98823"/>
                      </a:srgbClr>
                    </a:solidFill>
                  </a:tcPr>
                </a:tc>
                <a:tc>
                  <a:txBody>
                    <a:bodyPr/>
                    <a:lstStyle/>
                    <a:p>
                      <a:pPr indent="0" lvl="0" marL="0" marR="0" rtl="0" algn="l">
                        <a:lnSpc>
                          <a:spcPct val="150000"/>
                        </a:lnSpc>
                        <a:spcBef>
                          <a:spcPts val="0"/>
                        </a:spcBef>
                        <a:spcAft>
                          <a:spcPts val="0"/>
                        </a:spcAft>
                        <a:buClr>
                          <a:srgbClr val="1F3864"/>
                        </a:buClr>
                        <a:buSzPts val="2400"/>
                        <a:buFont typeface="Calibri"/>
                        <a:buNone/>
                      </a:pPr>
                      <a:r>
                        <a:rPr lang="en-US" sz="2400" u="none" cap="none" strike="noStrike">
                          <a:solidFill>
                            <a:srgbClr val="1F3864"/>
                          </a:solidFill>
                          <a:latin typeface="Calibri"/>
                          <a:ea typeface="Calibri"/>
                          <a:cs typeface="Calibri"/>
                          <a:sym typeface="Calibri"/>
                        </a:rPr>
                        <a:t>800mcg vaginally</a:t>
                      </a:r>
                      <a:endParaRPr sz="1800" u="none" cap="none" strike="noStrike">
                        <a:latin typeface="Calibri"/>
                        <a:ea typeface="Calibri"/>
                        <a:cs typeface="Calibri"/>
                        <a:sym typeface="Calibri"/>
                      </a:endParaRPr>
                    </a:p>
                    <a:p>
                      <a:pPr indent="0" lvl="0" marL="0" marR="0" rtl="0" algn="l">
                        <a:lnSpc>
                          <a:spcPct val="150000"/>
                        </a:lnSpc>
                        <a:spcBef>
                          <a:spcPts val="0"/>
                        </a:spcBef>
                        <a:spcAft>
                          <a:spcPts val="0"/>
                        </a:spcAft>
                        <a:buClr>
                          <a:srgbClr val="1F3864"/>
                        </a:buClr>
                        <a:buSzPts val="2400"/>
                        <a:buFont typeface="Calibri"/>
                        <a:buNone/>
                      </a:pPr>
                      <a:r>
                        <a:rPr lang="en-US" sz="2400" u="none" cap="none" strike="noStrike">
                          <a:solidFill>
                            <a:srgbClr val="1F3864"/>
                          </a:solidFill>
                          <a:latin typeface="Calibri"/>
                          <a:ea typeface="Calibri"/>
                          <a:cs typeface="Calibri"/>
                          <a:sym typeface="Calibri"/>
                        </a:rPr>
                        <a:t>800mcg buccally</a:t>
                      </a:r>
                      <a:endParaRPr sz="1800" u="none" cap="none" strike="noStrike">
                        <a:latin typeface="Calibri"/>
                        <a:ea typeface="Calibri"/>
                        <a:cs typeface="Calibri"/>
                        <a:sym typeface="Calibri"/>
                      </a:endParaRPr>
                    </a:p>
                  </a:txBody>
                  <a:tcPr marT="45725" marB="45725" marR="91450" marL="91450">
                    <a:lnL cap="flat" cmpd="sng" w="381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BEDE7">
                        <a:alpha val="98823"/>
                      </a:srgbClr>
                    </a:solidFill>
                  </a:tcPr>
                </a:tc>
                <a:tc>
                  <a:txBody>
                    <a:bodyPr/>
                    <a:lstStyle/>
                    <a:p>
                      <a:pPr indent="0" lvl="0" marL="0" marR="0" rtl="0" algn="l">
                        <a:lnSpc>
                          <a:spcPct val="150000"/>
                        </a:lnSpc>
                        <a:spcBef>
                          <a:spcPts val="0"/>
                        </a:spcBef>
                        <a:spcAft>
                          <a:spcPts val="0"/>
                        </a:spcAft>
                        <a:buClr>
                          <a:srgbClr val="1F3864"/>
                        </a:buClr>
                        <a:buSzPts val="2400"/>
                        <a:buFont typeface="Calibri"/>
                        <a:buNone/>
                      </a:pPr>
                      <a:r>
                        <a:rPr lang="en-US" sz="2400" u="none" cap="none" strike="noStrike">
                          <a:solidFill>
                            <a:srgbClr val="1F3864"/>
                          </a:solidFill>
                          <a:latin typeface="Calibri"/>
                          <a:ea typeface="Calibri"/>
                          <a:cs typeface="Calibri"/>
                          <a:sym typeface="Calibri"/>
                        </a:rPr>
                        <a:t>Every 3 hours</a:t>
                      </a:r>
                      <a:endParaRPr sz="1800" u="none" cap="none" strike="noStrike">
                        <a:latin typeface="Calibri"/>
                        <a:ea typeface="Calibri"/>
                        <a:cs typeface="Calibri"/>
                        <a:sym typeface="Calibri"/>
                      </a:endParaRPr>
                    </a:p>
                    <a:p>
                      <a:pPr indent="0" lvl="0" marL="0" marR="0" rtl="0" algn="l">
                        <a:lnSpc>
                          <a:spcPct val="150000"/>
                        </a:lnSpc>
                        <a:spcBef>
                          <a:spcPts val="0"/>
                        </a:spcBef>
                        <a:spcAft>
                          <a:spcPts val="0"/>
                        </a:spcAft>
                        <a:buClr>
                          <a:srgbClr val="1F3864"/>
                        </a:buClr>
                        <a:buSzPts val="2400"/>
                        <a:buFont typeface="Calibri"/>
                        <a:buNone/>
                      </a:pPr>
                      <a:r>
                        <a:rPr lang="en-US" sz="2400" u="none" cap="none" strike="noStrike">
                          <a:solidFill>
                            <a:srgbClr val="1F3864"/>
                          </a:solidFill>
                          <a:latin typeface="Calibri"/>
                          <a:ea typeface="Calibri"/>
                          <a:cs typeface="Calibri"/>
                          <a:sym typeface="Calibri"/>
                        </a:rPr>
                        <a:t>Every 3 hours</a:t>
                      </a:r>
                      <a:endParaRPr sz="1800" u="none" cap="none" strike="noStrike">
                        <a:latin typeface="Calibri"/>
                        <a:ea typeface="Calibri"/>
                        <a:cs typeface="Calibri"/>
                        <a:sym typeface="Calibri"/>
                      </a:endParaRPr>
                    </a:p>
                  </a:txBody>
                  <a:tcPr marT="45725" marB="45725" marR="91450" marL="91450">
                    <a:lnL cap="flat" cmpd="sng" w="12700">
                      <a:solidFill>
                        <a:srgbClr val="FFFFFF"/>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BEDE7">
                        <a:alpha val="98823"/>
                      </a:srgbClr>
                    </a:solidFill>
                  </a:tcPr>
                </a:tc>
              </a:tr>
            </a:tbl>
          </a:graphicData>
        </a:graphic>
      </p:graphicFrame>
      <p:sp>
        <p:nvSpPr>
          <p:cNvPr id="1138" name="Google Shape;1138;p161"/>
          <p:cNvSpPr txBox="1"/>
          <p:nvPr/>
        </p:nvSpPr>
        <p:spPr>
          <a:xfrm>
            <a:off x="2688037" y="3775548"/>
            <a:ext cx="423651"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75B5"/>
              </a:buClr>
              <a:buSzPts val="1600"/>
              <a:buFont typeface="Calibri"/>
              <a:buNone/>
            </a:pPr>
            <a:r>
              <a:rPr b="0" i="1" lang="en-US" sz="1600" u="none" cap="none" strike="noStrike">
                <a:solidFill>
                  <a:srgbClr val="2E75B5"/>
                </a:solidFill>
                <a:latin typeface="Calibri"/>
                <a:ea typeface="Calibri"/>
                <a:cs typeface="Calibri"/>
                <a:sym typeface="Calibri"/>
              </a:rPr>
              <a:t>Or</a:t>
            </a:r>
            <a:endParaRPr b="0" i="0" sz="1800" u="none" cap="none" strike="noStrike">
              <a:solidFill>
                <a:schemeClr val="dk1"/>
              </a:solidFill>
              <a:latin typeface="Calibri"/>
              <a:ea typeface="Calibri"/>
              <a:cs typeface="Calibri"/>
              <a:sym typeface="Calibri"/>
            </a:endParaRPr>
          </a:p>
        </p:txBody>
      </p:sp>
      <p:sp>
        <p:nvSpPr>
          <p:cNvPr id="1139" name="Google Shape;1139;p161"/>
          <p:cNvSpPr txBox="1"/>
          <p:nvPr/>
        </p:nvSpPr>
        <p:spPr>
          <a:xfrm>
            <a:off x="2688036" y="4398185"/>
            <a:ext cx="423651"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75B5"/>
              </a:buClr>
              <a:buSzPts val="1600"/>
              <a:buFont typeface="Calibri"/>
              <a:buNone/>
            </a:pPr>
            <a:r>
              <a:rPr b="0" i="1" lang="en-US" sz="1600" u="none" cap="none" strike="noStrike">
                <a:solidFill>
                  <a:srgbClr val="2E75B5"/>
                </a:solidFill>
                <a:latin typeface="Calibri"/>
                <a:ea typeface="Calibri"/>
                <a:cs typeface="Calibri"/>
                <a:sym typeface="Calibri"/>
              </a:rPr>
              <a:t>Or</a:t>
            </a:r>
            <a:endParaRPr b="0" i="0" sz="1800" u="none" cap="none" strike="noStrike">
              <a:solidFill>
                <a:schemeClr val="dk1"/>
              </a:solidFill>
              <a:latin typeface="Calibri"/>
              <a:ea typeface="Calibri"/>
              <a:cs typeface="Calibri"/>
              <a:sym typeface="Calibri"/>
            </a:endParaRPr>
          </a:p>
        </p:txBody>
      </p:sp>
      <p:sp>
        <p:nvSpPr>
          <p:cNvPr id="1140" name="Google Shape;1140;p16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cxnSp>
        <p:nvCxnSpPr>
          <p:cNvPr id="1141" name="Google Shape;1141;p161"/>
          <p:cNvCxnSpPr/>
          <p:nvPr/>
        </p:nvCxnSpPr>
        <p:spPr>
          <a:xfrm>
            <a:off x="457200" y="5017648"/>
            <a:ext cx="8210550" cy="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6" name="Shape 1146"/>
        <p:cNvGrpSpPr/>
        <p:nvPr/>
      </p:nvGrpSpPr>
      <p:grpSpPr>
        <a:xfrm>
          <a:off x="0" y="0"/>
          <a:ext cx="0" cy="0"/>
          <a:chOff x="0" y="0"/>
          <a:chExt cx="0" cy="0"/>
        </a:xfrm>
      </p:grpSpPr>
      <p:sp>
        <p:nvSpPr>
          <p:cNvPr id="1147" name="Google Shape;1147;p162"/>
          <p:cNvSpPr txBox="1"/>
          <p:nvPr>
            <p:ph type="title"/>
          </p:nvPr>
        </p:nvSpPr>
        <p:spPr>
          <a:xfrm>
            <a:off x="628650" y="419100"/>
            <a:ext cx="8491591"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3959"/>
              <a:buFont typeface="Calibri"/>
              <a:buNone/>
            </a:pPr>
            <a:r>
              <a:rPr b="1" lang="en-US"/>
              <a:t>Misoprostol only for medical abortion &lt; 12 weeks</a:t>
            </a:r>
            <a:endParaRPr/>
          </a:p>
        </p:txBody>
      </p:sp>
      <p:sp>
        <p:nvSpPr>
          <p:cNvPr id="1148" name="Google Shape;1148;p162"/>
          <p:cNvSpPr txBox="1"/>
          <p:nvPr>
            <p:ph idx="1" type="body"/>
          </p:nvPr>
        </p:nvSpPr>
        <p:spPr>
          <a:xfrm>
            <a:off x="895778" y="1905000"/>
            <a:ext cx="7600950" cy="396240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rgbClr val="1F3864"/>
              </a:buClr>
              <a:buSzPts val="2800"/>
              <a:buChar char="•"/>
            </a:pPr>
            <a:r>
              <a:rPr lang="en-US" sz="2800">
                <a:solidFill>
                  <a:schemeClr val="dk2"/>
                </a:solidFill>
              </a:rPr>
              <a:t>Misoprostol 800mcg sublingually, vaginally, or buccally every 3 hours</a:t>
            </a:r>
            <a:endParaRPr sz="2800">
              <a:solidFill>
                <a:schemeClr val="dk2"/>
              </a:solidFill>
            </a:endParaRPr>
          </a:p>
          <a:p>
            <a:pPr indent="-228600" lvl="0" marL="228600" rtl="0" algn="l">
              <a:lnSpc>
                <a:spcPct val="80000"/>
              </a:lnSpc>
              <a:spcBef>
                <a:spcPts val="1000"/>
              </a:spcBef>
              <a:spcAft>
                <a:spcPts val="0"/>
              </a:spcAft>
              <a:buClr>
                <a:srgbClr val="1F3864"/>
              </a:buClr>
              <a:buSzPts val="2800"/>
              <a:buChar char="•"/>
            </a:pPr>
            <a:r>
              <a:rPr lang="en-US" sz="2800">
                <a:solidFill>
                  <a:schemeClr val="dk2"/>
                </a:solidFill>
              </a:rPr>
              <a:t>Typically 2-3 doses of misoprostol needed for expulsion</a:t>
            </a:r>
            <a:endParaRPr sz="2800">
              <a:solidFill>
                <a:schemeClr val="dk2"/>
              </a:solidFill>
            </a:endParaRPr>
          </a:p>
          <a:p>
            <a:pPr indent="-228600" lvl="0" marL="228600" rtl="0" algn="l">
              <a:lnSpc>
                <a:spcPct val="80000"/>
              </a:lnSpc>
              <a:spcBef>
                <a:spcPts val="1000"/>
              </a:spcBef>
              <a:spcAft>
                <a:spcPts val="0"/>
              </a:spcAft>
              <a:buClr>
                <a:srgbClr val="1F3864"/>
              </a:buClr>
              <a:buSzPts val="2800"/>
              <a:buChar char="•"/>
            </a:pPr>
            <a:r>
              <a:rPr lang="en-US" sz="2800">
                <a:solidFill>
                  <a:schemeClr val="dk2"/>
                </a:solidFill>
              </a:rPr>
              <a:t>Location:</a:t>
            </a:r>
            <a:endParaRPr sz="2800">
              <a:solidFill>
                <a:schemeClr val="dk2"/>
              </a:solidFill>
            </a:endParaRPr>
          </a:p>
          <a:p>
            <a:pPr indent="-228600" lvl="1" marL="685800" rtl="0" algn="l">
              <a:lnSpc>
                <a:spcPct val="80000"/>
              </a:lnSpc>
              <a:spcBef>
                <a:spcPts val="500"/>
              </a:spcBef>
              <a:spcAft>
                <a:spcPts val="0"/>
              </a:spcAft>
              <a:buClr>
                <a:srgbClr val="1F3864"/>
              </a:buClr>
              <a:buSzPts val="2400"/>
              <a:buFont typeface="Courier New"/>
              <a:buChar char="o"/>
            </a:pPr>
            <a:r>
              <a:rPr lang="en-US" sz="2600">
                <a:solidFill>
                  <a:schemeClr val="dk2"/>
                </a:solidFill>
              </a:rPr>
              <a:t>Up to 12 weeks: At home or in health facility</a:t>
            </a:r>
            <a:endParaRPr sz="2600">
              <a:solidFill>
                <a:schemeClr val="dk2"/>
              </a:solidFill>
            </a:endParaRPr>
          </a:p>
          <a:p>
            <a:pPr indent="-228600" lvl="0" marL="228600" rtl="0" algn="l">
              <a:lnSpc>
                <a:spcPct val="80000"/>
              </a:lnSpc>
              <a:spcBef>
                <a:spcPts val="1000"/>
              </a:spcBef>
              <a:spcAft>
                <a:spcPts val="0"/>
              </a:spcAft>
              <a:buClr>
                <a:srgbClr val="1F3864"/>
              </a:buClr>
              <a:buSzPts val="2800"/>
              <a:buChar char="•"/>
            </a:pPr>
            <a:r>
              <a:rPr lang="en-US" sz="2800">
                <a:solidFill>
                  <a:schemeClr val="dk2"/>
                </a:solidFill>
              </a:rPr>
              <a:t>Follow up is not required</a:t>
            </a:r>
            <a:endParaRPr sz="2800">
              <a:solidFill>
                <a:schemeClr val="dk2"/>
              </a:solidFill>
            </a:endParaRPr>
          </a:p>
          <a:p>
            <a:pPr indent="-228600" lvl="0" marL="228600" rtl="0" algn="l">
              <a:lnSpc>
                <a:spcPct val="80000"/>
              </a:lnSpc>
              <a:spcBef>
                <a:spcPts val="1000"/>
              </a:spcBef>
              <a:spcAft>
                <a:spcPts val="0"/>
              </a:spcAft>
              <a:buClr>
                <a:srgbClr val="1F3864"/>
              </a:buClr>
              <a:buSzPts val="2800"/>
              <a:buChar char="•"/>
            </a:pPr>
            <a:r>
              <a:rPr lang="en-US" sz="2800">
                <a:solidFill>
                  <a:schemeClr val="dk2"/>
                </a:solidFill>
              </a:rPr>
              <a:t>Success rate: 84-93%; Continuing pregnancy: 3-10%</a:t>
            </a:r>
            <a:endParaRPr sz="2800">
              <a:solidFill>
                <a:schemeClr val="dk2"/>
              </a:solidFill>
            </a:endParaRPr>
          </a:p>
        </p:txBody>
      </p:sp>
      <p:sp>
        <p:nvSpPr>
          <p:cNvPr id="1149" name="Google Shape;1149;p16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64"/>
          <p:cNvSpPr txBox="1"/>
          <p:nvPr>
            <p:ph type="title"/>
          </p:nvPr>
        </p:nvSpPr>
        <p:spPr>
          <a:xfrm>
            <a:off x="704790" y="390144"/>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Elements of PAC (cont.)</a:t>
            </a:r>
            <a:endParaRPr/>
          </a:p>
        </p:txBody>
      </p:sp>
      <p:sp>
        <p:nvSpPr>
          <p:cNvPr id="378" name="Google Shape;378;p64"/>
          <p:cNvSpPr txBox="1"/>
          <p:nvPr>
            <p:ph idx="1" type="body"/>
          </p:nvPr>
        </p:nvSpPr>
        <p:spPr>
          <a:xfrm>
            <a:off x="955222" y="1628376"/>
            <a:ext cx="7886700" cy="4351338"/>
          </a:xfrm>
          <a:prstGeom prst="rect">
            <a:avLst/>
          </a:prstGeom>
          <a:noFill/>
          <a:ln>
            <a:noFill/>
          </a:ln>
        </p:spPr>
        <p:txBody>
          <a:bodyPr anchorCtr="0" anchor="t" bIns="45700" lIns="91425" spcFirstLastPara="1" rIns="91425" wrap="square" tIns="45700">
            <a:noAutofit/>
          </a:bodyPr>
          <a:lstStyle/>
          <a:p>
            <a:pPr indent="-385763" lvl="0" marL="385763" rtl="0" algn="l">
              <a:lnSpc>
                <a:spcPct val="90000"/>
              </a:lnSpc>
              <a:spcBef>
                <a:spcPts val="0"/>
              </a:spcBef>
              <a:spcAft>
                <a:spcPts val="0"/>
              </a:spcAft>
              <a:buClr>
                <a:schemeClr val="accent1"/>
              </a:buClr>
              <a:buSzPts val="2800"/>
              <a:buFont typeface="Calibri"/>
              <a:buAutoNum type="arabicPeriod" startAt="4"/>
            </a:pPr>
            <a:r>
              <a:rPr b="1" lang="en-US" sz="2800">
                <a:solidFill>
                  <a:schemeClr val="dk2"/>
                </a:solidFill>
              </a:rPr>
              <a:t>Reproductive and other health</a:t>
            </a:r>
            <a:r>
              <a:rPr lang="en-US" sz="2800">
                <a:solidFill>
                  <a:schemeClr val="dk2"/>
                </a:solidFill>
              </a:rPr>
              <a:t> </a:t>
            </a:r>
            <a:r>
              <a:rPr b="1" lang="en-US" sz="2800">
                <a:solidFill>
                  <a:schemeClr val="dk2"/>
                </a:solidFill>
              </a:rPr>
              <a:t>services</a:t>
            </a:r>
            <a:r>
              <a:rPr lang="en-US" sz="2800">
                <a:solidFill>
                  <a:schemeClr val="dk2"/>
                </a:solidFill>
              </a:rPr>
              <a:t>, preferably provided on-site or via referrals to other accessible facilities in providers’ networks.</a:t>
            </a:r>
            <a:endParaRPr sz="2800">
              <a:solidFill>
                <a:schemeClr val="dk2"/>
              </a:solidFill>
            </a:endParaRPr>
          </a:p>
          <a:p>
            <a:pPr indent="-385763" lvl="0" marL="385763" rtl="0" algn="l">
              <a:lnSpc>
                <a:spcPct val="90000"/>
              </a:lnSpc>
              <a:spcBef>
                <a:spcPts val="1000"/>
              </a:spcBef>
              <a:spcAft>
                <a:spcPts val="0"/>
              </a:spcAft>
              <a:buClr>
                <a:schemeClr val="accent1"/>
              </a:buClr>
              <a:buSzPts val="2800"/>
              <a:buFont typeface="Calibri"/>
              <a:buAutoNum type="arabicPeriod" startAt="4"/>
            </a:pPr>
            <a:r>
              <a:rPr b="1" lang="en-US" sz="2800">
                <a:solidFill>
                  <a:schemeClr val="dk2"/>
                </a:solidFill>
              </a:rPr>
              <a:t>Community and service provider partnerships</a:t>
            </a:r>
            <a:r>
              <a:rPr lang="en-US" sz="2800">
                <a:solidFill>
                  <a:schemeClr val="dk2"/>
                </a:solidFill>
              </a:rPr>
              <a:t> for prevention of unwanted pregnancies and unsafe abortion, mobilization of resources to help women receive appropriate and timely care for complications from abortion, and ensuring that health services reflect and meet community expectations and needs.</a:t>
            </a:r>
            <a:endParaRPr sz="2800">
              <a:solidFill>
                <a:schemeClr val="dk2"/>
              </a:solidFill>
            </a:endParaRPr>
          </a:p>
          <a:p>
            <a:pPr indent="0" lvl="0" marL="0" rtl="0" algn="l">
              <a:lnSpc>
                <a:spcPct val="90000"/>
              </a:lnSpc>
              <a:spcBef>
                <a:spcPts val="1000"/>
              </a:spcBef>
              <a:spcAft>
                <a:spcPts val="0"/>
              </a:spcAft>
              <a:buClr>
                <a:schemeClr val="accent1"/>
              </a:buClr>
              <a:buSzPts val="2800"/>
              <a:buNone/>
            </a:pPr>
            <a:r>
              <a:t/>
            </a:r>
            <a:endParaRPr sz="2800"/>
          </a:p>
        </p:txBody>
      </p:sp>
      <p:sp>
        <p:nvSpPr>
          <p:cNvPr id="379" name="Google Shape;379;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54" name="Shape 1154"/>
        <p:cNvGrpSpPr/>
        <p:nvPr/>
      </p:nvGrpSpPr>
      <p:grpSpPr>
        <a:xfrm>
          <a:off x="0" y="0"/>
          <a:ext cx="0" cy="0"/>
          <a:chOff x="0" y="0"/>
          <a:chExt cx="0" cy="0"/>
        </a:xfrm>
      </p:grpSpPr>
      <p:sp>
        <p:nvSpPr>
          <p:cNvPr id="1155" name="Google Shape;1155;p163"/>
          <p:cNvSpPr txBox="1"/>
          <p:nvPr>
            <p:ph type="title"/>
          </p:nvPr>
        </p:nvSpPr>
        <p:spPr>
          <a:xfrm>
            <a:off x="457199" y="269446"/>
            <a:ext cx="8229601" cy="1085337"/>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3600"/>
              <a:buFont typeface="Calibri"/>
              <a:buNone/>
            </a:pPr>
            <a:r>
              <a:rPr b="1" lang="en-US" sz="3600"/>
              <a:t>Misoprostol for incomplete and missed abortion &lt; 13 weeks uterine size</a:t>
            </a:r>
            <a:endParaRPr/>
          </a:p>
        </p:txBody>
      </p:sp>
      <p:graphicFrame>
        <p:nvGraphicFramePr>
          <p:cNvPr id="1156" name="Google Shape;1156;p163"/>
          <p:cNvGraphicFramePr/>
          <p:nvPr/>
        </p:nvGraphicFramePr>
        <p:xfrm>
          <a:off x="457200" y="1354510"/>
          <a:ext cx="3000000" cy="3000000"/>
        </p:xfrm>
        <a:graphic>
          <a:graphicData uri="http://schemas.openxmlformats.org/drawingml/2006/table">
            <a:tbl>
              <a:tblPr firstRow="1">
                <a:noFill/>
                <a:tableStyleId>{E2CFE5F0-5EB6-40F0-AAEF-F140EEC0736C}</a:tableStyleId>
              </a:tblPr>
              <a:tblGrid>
                <a:gridCol w="1524000"/>
                <a:gridCol w="1752600"/>
                <a:gridCol w="2895600"/>
                <a:gridCol w="2057400"/>
              </a:tblGrid>
              <a:tr h="370850">
                <a:tc gridSpan="4">
                  <a:txBody>
                    <a:bodyPr/>
                    <a:lstStyle/>
                    <a:p>
                      <a:pPr indent="0" lvl="0" marL="0" marR="0" rtl="0" algn="l">
                        <a:lnSpc>
                          <a:spcPct val="100000"/>
                        </a:lnSpc>
                        <a:spcBef>
                          <a:spcPts val="0"/>
                        </a:spcBef>
                        <a:spcAft>
                          <a:spcPts val="0"/>
                        </a:spcAft>
                        <a:buClr>
                          <a:schemeClr val="dk1"/>
                        </a:buClr>
                        <a:buSzPts val="2200"/>
                        <a:buFont typeface="Calibri"/>
                        <a:buNone/>
                      </a:pPr>
                      <a:r>
                        <a:rPr b="1" lang="en-US" sz="2200" u="none" cap="none" strike="noStrike"/>
                        <a:t>Incomplete Abortion</a:t>
                      </a:r>
                      <a:endParaRPr b="1" sz="2200" u="none" cap="none" strike="noStrike"/>
                    </a:p>
                  </a:txBody>
                  <a:tcPr marT="45725" marB="45725" marR="91450" marL="91450">
                    <a:lnL cap="flat" cmpd="sng" w="12700">
                      <a:solidFill>
                        <a:srgbClr val="0066FF"/>
                      </a:solidFill>
                      <a:prstDash val="solid"/>
                      <a:round/>
                      <a:headEnd len="sm" w="sm" type="none"/>
                      <a:tailEnd len="sm" w="sm" type="none"/>
                    </a:lnL>
                    <a:lnR cap="flat" cmpd="sng" w="12700">
                      <a:solidFill>
                        <a:srgbClr val="0066FF"/>
                      </a:solidFill>
                      <a:prstDash val="solid"/>
                      <a:round/>
                      <a:headEnd len="sm" w="sm" type="none"/>
                      <a:tailEnd len="sm" w="sm" type="none"/>
                    </a:lnR>
                    <a:lnT cap="flat" cmpd="sng" w="12700">
                      <a:solidFill>
                        <a:srgbClr val="0066FF"/>
                      </a:solidFill>
                      <a:prstDash val="solid"/>
                      <a:round/>
                      <a:headEnd len="sm" w="sm" type="none"/>
                      <a:tailEnd len="sm" w="sm" type="none"/>
                    </a:lnT>
                    <a:lnB cap="flat" cmpd="sng" w="38100">
                      <a:solidFill>
                        <a:schemeClr val="dk2"/>
                      </a:solidFill>
                      <a:prstDash val="solid"/>
                      <a:round/>
                      <a:headEnd len="sm" w="sm" type="none"/>
                      <a:tailEnd len="sm" w="sm" type="none"/>
                    </a:lnB>
                    <a:solidFill>
                      <a:srgbClr val="E7B5A6"/>
                    </a:solidFill>
                  </a:tcPr>
                </a:tc>
                <a:tc hMerge="1"/>
                <a:tc hMerge="1"/>
                <a:tc hMerge="1"/>
              </a:tr>
              <a:tr h="370850">
                <a:tc>
                  <a:txBody>
                    <a:bodyPr/>
                    <a:lstStyle/>
                    <a:p>
                      <a:pPr indent="0" lvl="0" marL="0" marR="0" rtl="0" algn="l">
                        <a:lnSpc>
                          <a:spcPct val="100000"/>
                        </a:lnSpc>
                        <a:spcBef>
                          <a:spcPts val="0"/>
                        </a:spcBef>
                        <a:spcAft>
                          <a:spcPts val="0"/>
                        </a:spcAft>
                        <a:buClr>
                          <a:schemeClr val="dk1"/>
                        </a:buClr>
                        <a:buSzPts val="1800"/>
                        <a:buFont typeface="Calibri"/>
                        <a:buNone/>
                      </a:pPr>
                      <a:r>
                        <a:t/>
                      </a:r>
                      <a:endParaRPr sz="1800" u="none" cap="none" strike="noStrike"/>
                    </a:p>
                  </a:txBody>
                  <a:tcPr marT="45725" marB="45725" marR="91450" marL="91450">
                    <a:lnL cap="flat" cmpd="sng" w="12700">
                      <a:solidFill>
                        <a:srgbClr val="0066FF"/>
                      </a:solidFill>
                      <a:prstDash val="solid"/>
                      <a:round/>
                      <a:headEnd len="sm" w="sm" type="none"/>
                      <a:tailEnd len="sm" w="sm" type="none"/>
                    </a:lnL>
                    <a:lnT cap="flat" cmpd="sng" w="38100">
                      <a:solidFill>
                        <a:schemeClr val="dk2"/>
                      </a:solidFill>
                      <a:prstDash val="solid"/>
                      <a:round/>
                      <a:headEnd len="sm" w="sm" type="none"/>
                      <a:tailEnd len="sm" w="sm" type="none"/>
                    </a:lnT>
                    <a:solidFill>
                      <a:srgbClr val="FAF9F9"/>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n-US" sz="2000" u="none" cap="none" strike="noStrike">
                          <a:solidFill>
                            <a:srgbClr val="1F3864"/>
                          </a:solidFill>
                        </a:rPr>
                        <a:t>Misoprostol</a:t>
                      </a:r>
                      <a:endParaRPr sz="1800" u="none" cap="none" strike="noStrike"/>
                    </a:p>
                  </a:txBody>
                  <a:tcPr marT="45725" marB="45725" marR="91450" marL="91450">
                    <a:lnT cap="flat" cmpd="sng" w="38100">
                      <a:solidFill>
                        <a:schemeClr val="dk2"/>
                      </a:solidFill>
                      <a:prstDash val="solid"/>
                      <a:round/>
                      <a:headEnd len="sm" w="sm" type="none"/>
                      <a:tailEnd len="sm" w="sm" type="none"/>
                    </a:lnT>
                    <a:solidFill>
                      <a:srgbClr val="FAF9F9"/>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n-US" sz="2000" u="none" cap="none" strike="noStrike">
                          <a:solidFill>
                            <a:srgbClr val="1F3864"/>
                          </a:solidFill>
                        </a:rPr>
                        <a:t>600mcg orally</a:t>
                      </a:r>
                      <a:endParaRPr sz="1800" u="none" cap="none" strike="noStrike"/>
                    </a:p>
                  </a:txBody>
                  <a:tcPr marT="45725" marB="45725" marR="91450" marL="91450">
                    <a:lnT cap="flat" cmpd="sng" w="38100">
                      <a:solidFill>
                        <a:schemeClr val="dk2"/>
                      </a:solidFill>
                      <a:prstDash val="solid"/>
                      <a:round/>
                      <a:headEnd len="sm" w="sm" type="none"/>
                      <a:tailEnd len="sm" w="sm" type="none"/>
                    </a:lnT>
                    <a:solidFill>
                      <a:srgbClr val="FAF9F9"/>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n-US" sz="2000" u="none" cap="none" strike="noStrike">
                          <a:solidFill>
                            <a:srgbClr val="1F3864"/>
                          </a:solidFill>
                        </a:rPr>
                        <a:t>Single dose</a:t>
                      </a:r>
                      <a:endParaRPr sz="1800" u="none" cap="none" strike="noStrike"/>
                    </a:p>
                  </a:txBody>
                  <a:tcPr marT="45725" marB="45725" marR="91450" marL="91450">
                    <a:lnR cap="flat" cmpd="sng" w="12700">
                      <a:solidFill>
                        <a:srgbClr val="0066FF"/>
                      </a:solidFill>
                      <a:prstDash val="solid"/>
                      <a:round/>
                      <a:headEnd len="sm" w="sm" type="none"/>
                      <a:tailEnd len="sm" w="sm" type="none"/>
                    </a:lnR>
                    <a:lnT cap="flat" cmpd="sng" w="38100">
                      <a:solidFill>
                        <a:schemeClr val="dk2"/>
                      </a:solidFill>
                      <a:prstDash val="solid"/>
                      <a:round/>
                      <a:headEnd len="sm" w="sm" type="none"/>
                      <a:tailEnd len="sm" w="sm" type="none"/>
                    </a:lnT>
                    <a:solidFill>
                      <a:srgbClr val="FAF9F9"/>
                    </a:solidFill>
                  </a:tcPr>
                </a:tc>
              </a:tr>
              <a:tr h="370850">
                <a:tc>
                  <a:txBody>
                    <a:bodyPr/>
                    <a:lstStyle/>
                    <a:p>
                      <a:pPr indent="0" lvl="0" marL="0" marR="0" rtl="0" algn="l">
                        <a:lnSpc>
                          <a:spcPct val="100000"/>
                        </a:lnSpc>
                        <a:spcBef>
                          <a:spcPts val="0"/>
                        </a:spcBef>
                        <a:spcAft>
                          <a:spcPts val="0"/>
                        </a:spcAft>
                        <a:buClr>
                          <a:schemeClr val="dk1"/>
                        </a:buClr>
                        <a:buSzPts val="1800"/>
                        <a:buFont typeface="Calibri"/>
                        <a:buNone/>
                      </a:pPr>
                      <a:r>
                        <a:t/>
                      </a:r>
                      <a:endParaRPr sz="1800" u="none" cap="none" strike="noStrike"/>
                    </a:p>
                  </a:txBody>
                  <a:tcPr marT="45725" marB="45725" marR="91450" marL="91450">
                    <a:lnL cap="flat" cmpd="sng" w="12700">
                      <a:solidFill>
                        <a:srgbClr val="0066FF"/>
                      </a:solidFill>
                      <a:prstDash val="solid"/>
                      <a:round/>
                      <a:headEnd len="sm" w="sm" type="none"/>
                      <a:tailEnd len="sm" w="sm" type="none"/>
                    </a:lnL>
                    <a:solidFill>
                      <a:srgbClr val="FAF9F9"/>
                    </a:solidFill>
                  </a:tcPr>
                </a:tc>
                <a:tc>
                  <a:txBody>
                    <a:bodyPr/>
                    <a:lstStyle/>
                    <a:p>
                      <a:pPr indent="0" lvl="0" marL="0" marR="0" rtl="0" algn="l">
                        <a:lnSpc>
                          <a:spcPct val="100000"/>
                        </a:lnSpc>
                        <a:spcBef>
                          <a:spcPts val="0"/>
                        </a:spcBef>
                        <a:spcAft>
                          <a:spcPts val="0"/>
                        </a:spcAft>
                        <a:buClr>
                          <a:schemeClr val="dk1"/>
                        </a:buClr>
                        <a:buSzPts val="2000"/>
                        <a:buFont typeface="Calibri"/>
                        <a:buNone/>
                      </a:pPr>
                      <a:r>
                        <a:t/>
                      </a:r>
                      <a:endParaRPr sz="2000" u="none" cap="none" strike="noStrike">
                        <a:solidFill>
                          <a:srgbClr val="1F3864"/>
                        </a:solidFill>
                      </a:endParaRPr>
                    </a:p>
                  </a:txBody>
                  <a:tcPr marT="45725" marB="45725" marR="91450" marL="91450">
                    <a:solidFill>
                      <a:srgbClr val="FAF9F9"/>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n-US" sz="2000" u="none" cap="none" strike="noStrike">
                          <a:solidFill>
                            <a:srgbClr val="1F3864"/>
                          </a:solidFill>
                        </a:rPr>
                        <a:t>400mcg sublingually</a:t>
                      </a:r>
                      <a:endParaRPr sz="1800" u="none" cap="none" strike="noStrike"/>
                    </a:p>
                  </a:txBody>
                  <a:tcPr marT="45725" marB="45725" marR="91450" marL="91450">
                    <a:solidFill>
                      <a:srgbClr val="FAF9F9"/>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n-US" sz="2000" u="none" cap="none" strike="noStrike">
                          <a:solidFill>
                            <a:srgbClr val="1F3864"/>
                          </a:solidFill>
                        </a:rPr>
                        <a:t>Single dose</a:t>
                      </a:r>
                      <a:endParaRPr sz="1800" u="none" cap="none" strike="noStrike"/>
                    </a:p>
                  </a:txBody>
                  <a:tcPr marT="45725" marB="45725" marR="91450" marL="91450">
                    <a:lnR cap="flat" cmpd="sng" w="12700">
                      <a:solidFill>
                        <a:srgbClr val="0066FF"/>
                      </a:solidFill>
                      <a:prstDash val="solid"/>
                      <a:round/>
                      <a:headEnd len="sm" w="sm" type="none"/>
                      <a:tailEnd len="sm" w="sm" type="none"/>
                    </a:lnR>
                    <a:solidFill>
                      <a:srgbClr val="FAF9F9"/>
                    </a:solidFill>
                  </a:tcPr>
                </a:tc>
              </a:tr>
              <a:tr h="370850">
                <a:tc>
                  <a:txBody>
                    <a:bodyPr/>
                    <a:lstStyle/>
                    <a:p>
                      <a:pPr indent="0" lvl="0" marL="0" marR="0" rtl="0" algn="l">
                        <a:lnSpc>
                          <a:spcPct val="100000"/>
                        </a:lnSpc>
                        <a:spcBef>
                          <a:spcPts val="0"/>
                        </a:spcBef>
                        <a:spcAft>
                          <a:spcPts val="0"/>
                        </a:spcAft>
                        <a:buClr>
                          <a:schemeClr val="dk1"/>
                        </a:buClr>
                        <a:buSzPts val="1800"/>
                        <a:buFont typeface="Calibri"/>
                        <a:buNone/>
                      </a:pPr>
                      <a:r>
                        <a:t/>
                      </a:r>
                      <a:endParaRPr sz="1800" u="none" cap="none" strike="noStrike"/>
                    </a:p>
                  </a:txBody>
                  <a:tcPr marT="45725" marB="45725" marR="91450" marL="91450">
                    <a:lnL cap="flat" cmpd="sng" w="12700">
                      <a:solidFill>
                        <a:srgbClr val="0066FF"/>
                      </a:solidFill>
                      <a:prstDash val="solid"/>
                      <a:round/>
                      <a:headEnd len="sm" w="sm" type="none"/>
                      <a:tailEnd len="sm" w="sm" type="none"/>
                    </a:lnL>
                    <a:solidFill>
                      <a:srgbClr val="FAF9F9"/>
                    </a:solidFill>
                  </a:tcPr>
                </a:tc>
                <a:tc>
                  <a:txBody>
                    <a:bodyPr/>
                    <a:lstStyle/>
                    <a:p>
                      <a:pPr indent="0" lvl="0" marL="0" marR="0" rtl="0" algn="l">
                        <a:lnSpc>
                          <a:spcPct val="100000"/>
                        </a:lnSpc>
                        <a:spcBef>
                          <a:spcPts val="0"/>
                        </a:spcBef>
                        <a:spcAft>
                          <a:spcPts val="0"/>
                        </a:spcAft>
                        <a:buClr>
                          <a:schemeClr val="dk1"/>
                        </a:buClr>
                        <a:buSzPts val="2000"/>
                        <a:buFont typeface="Calibri"/>
                        <a:buNone/>
                      </a:pPr>
                      <a:r>
                        <a:t/>
                      </a:r>
                      <a:endParaRPr sz="2000" u="none" cap="none" strike="noStrike">
                        <a:solidFill>
                          <a:srgbClr val="1F3864"/>
                        </a:solidFill>
                      </a:endParaRPr>
                    </a:p>
                  </a:txBody>
                  <a:tcPr marT="45725" marB="45725" marR="91450" marL="91450">
                    <a:solidFill>
                      <a:srgbClr val="FAF9F9"/>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n-US" sz="2000" u="none" cap="none" strike="noStrike">
                          <a:solidFill>
                            <a:srgbClr val="1F3864"/>
                          </a:solidFill>
                        </a:rPr>
                        <a:t>400mcg vaginally*</a:t>
                      </a:r>
                      <a:endParaRPr sz="1800" u="none" cap="none" strike="noStrike"/>
                    </a:p>
                  </a:txBody>
                  <a:tcPr marT="45725" marB="45725" marR="91450" marL="91450">
                    <a:solidFill>
                      <a:srgbClr val="FAF9F9"/>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n-US" sz="2000" u="none" cap="none" strike="noStrike">
                          <a:solidFill>
                            <a:srgbClr val="1F3864"/>
                          </a:solidFill>
                        </a:rPr>
                        <a:t>Single dose</a:t>
                      </a:r>
                      <a:endParaRPr sz="1800" u="none" cap="none" strike="noStrike"/>
                    </a:p>
                  </a:txBody>
                  <a:tcPr marT="45725" marB="45725" marR="91450" marL="91450">
                    <a:lnR cap="flat" cmpd="sng" w="12700">
                      <a:solidFill>
                        <a:srgbClr val="0066FF"/>
                      </a:solidFill>
                      <a:prstDash val="solid"/>
                      <a:round/>
                      <a:headEnd len="sm" w="sm" type="none"/>
                      <a:tailEnd len="sm" w="sm" type="none"/>
                    </a:lnR>
                    <a:solidFill>
                      <a:srgbClr val="FAF9F9"/>
                    </a:solidFill>
                  </a:tcPr>
                </a:tc>
              </a:tr>
            </a:tbl>
          </a:graphicData>
        </a:graphic>
      </p:graphicFrame>
      <p:graphicFrame>
        <p:nvGraphicFramePr>
          <p:cNvPr id="1157" name="Google Shape;1157;p163"/>
          <p:cNvGraphicFramePr/>
          <p:nvPr/>
        </p:nvGraphicFramePr>
        <p:xfrm>
          <a:off x="457200" y="3074787"/>
          <a:ext cx="3000000" cy="3000000"/>
        </p:xfrm>
        <a:graphic>
          <a:graphicData uri="http://schemas.openxmlformats.org/drawingml/2006/table">
            <a:tbl>
              <a:tblPr firstRow="1">
                <a:noFill/>
                <a:tableStyleId>{E2CFE5F0-5EB6-40F0-AAEF-F140EEC0736C}</a:tableStyleId>
              </a:tblPr>
              <a:tblGrid>
                <a:gridCol w="1524000"/>
                <a:gridCol w="1752600"/>
                <a:gridCol w="2895600"/>
                <a:gridCol w="2057400"/>
              </a:tblGrid>
              <a:tr h="370850">
                <a:tc gridSpan="4">
                  <a:txBody>
                    <a:bodyPr/>
                    <a:lstStyle/>
                    <a:p>
                      <a:pPr indent="0" lvl="0" marL="0" marR="0" rtl="0" algn="l">
                        <a:lnSpc>
                          <a:spcPct val="100000"/>
                        </a:lnSpc>
                        <a:spcBef>
                          <a:spcPts val="0"/>
                        </a:spcBef>
                        <a:spcAft>
                          <a:spcPts val="0"/>
                        </a:spcAft>
                        <a:buClr>
                          <a:schemeClr val="dk1"/>
                        </a:buClr>
                        <a:buSzPts val="2200"/>
                        <a:buFont typeface="Calibri"/>
                        <a:buNone/>
                      </a:pPr>
                      <a:r>
                        <a:rPr b="1" lang="en-US" sz="2200" u="none" cap="none" strike="noStrike"/>
                        <a:t>Missed Abortion</a:t>
                      </a:r>
                      <a:endParaRPr b="1" sz="2200" u="none" cap="none" strike="noStrike"/>
                    </a:p>
                  </a:txBody>
                  <a:tcPr marT="45725" marB="45725" marR="91450" marL="91450">
                    <a:lnL cap="flat" cmpd="sng" w="12700">
                      <a:solidFill>
                        <a:srgbClr val="0066FF"/>
                      </a:solidFill>
                      <a:prstDash val="solid"/>
                      <a:round/>
                      <a:headEnd len="sm" w="sm" type="none"/>
                      <a:tailEnd len="sm" w="sm" type="none"/>
                    </a:lnL>
                    <a:lnR cap="flat" cmpd="sng" w="12700">
                      <a:solidFill>
                        <a:srgbClr val="0066FF"/>
                      </a:solidFill>
                      <a:prstDash val="solid"/>
                      <a:round/>
                      <a:headEnd len="sm" w="sm" type="none"/>
                      <a:tailEnd len="sm" w="sm" type="none"/>
                    </a:lnR>
                    <a:lnB cap="flat" cmpd="sng" w="38100">
                      <a:solidFill>
                        <a:schemeClr val="dk2"/>
                      </a:solidFill>
                      <a:prstDash val="solid"/>
                      <a:round/>
                      <a:headEnd len="sm" w="sm" type="none"/>
                      <a:tailEnd len="sm" w="sm" type="none"/>
                    </a:lnB>
                    <a:solidFill>
                      <a:srgbClr val="E7B5A6"/>
                    </a:solidFill>
                  </a:tcPr>
                </a:tc>
                <a:tc hMerge="1"/>
                <a:tc hMerge="1"/>
                <a:tc hMerge="1"/>
              </a:tr>
              <a:tr h="370850">
                <a:tc gridSpan="4">
                  <a:txBody>
                    <a:bodyPr/>
                    <a:lstStyle/>
                    <a:p>
                      <a:pPr indent="0" lvl="0" marL="0" marR="0" rtl="0" algn="l">
                        <a:lnSpc>
                          <a:spcPct val="100000"/>
                        </a:lnSpc>
                        <a:spcBef>
                          <a:spcPts val="0"/>
                        </a:spcBef>
                        <a:spcAft>
                          <a:spcPts val="0"/>
                        </a:spcAft>
                        <a:buClr>
                          <a:schemeClr val="dk2"/>
                        </a:buClr>
                        <a:buSzPts val="2000"/>
                        <a:buFont typeface="Calibri"/>
                        <a:buNone/>
                      </a:pPr>
                      <a:r>
                        <a:rPr b="1" lang="en-US" sz="2000" u="none" cap="none" strike="noStrike">
                          <a:solidFill>
                            <a:schemeClr val="dk2"/>
                          </a:solidFill>
                        </a:rPr>
                        <a:t>Mifepristone + Misoprostol</a:t>
                      </a:r>
                      <a:endParaRPr b="1" sz="1800" u="none" cap="none" strike="noStrike">
                        <a:solidFill>
                          <a:schemeClr val="dk2"/>
                        </a:solidFill>
                      </a:endParaRPr>
                    </a:p>
                  </a:txBody>
                  <a:tcPr marT="45725" marB="45725" marR="91450" marL="91450">
                    <a:lnL cap="flat" cmpd="sng" w="12700">
                      <a:solidFill>
                        <a:srgbClr val="0066FF"/>
                      </a:solidFill>
                      <a:prstDash val="solid"/>
                      <a:round/>
                      <a:headEnd len="sm" w="sm" type="none"/>
                      <a:tailEnd len="sm" w="sm" type="none"/>
                    </a:lnL>
                    <a:lnR cap="flat" cmpd="sng" w="12700">
                      <a:solidFill>
                        <a:srgbClr val="0066FF"/>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solidFill>
                      <a:schemeClr val="accent6"/>
                    </a:solidFill>
                  </a:tcPr>
                </a:tc>
                <a:tc hMerge="1"/>
                <a:tc hMerge="1"/>
                <a:tc hMerge="1"/>
              </a:tr>
              <a:tr h="370850">
                <a:tc>
                  <a:txBody>
                    <a:bodyPr/>
                    <a:lstStyle/>
                    <a:p>
                      <a:pPr indent="0" lvl="0" marL="0" marR="0" rtl="0" algn="r">
                        <a:lnSpc>
                          <a:spcPct val="100000"/>
                        </a:lnSpc>
                        <a:spcBef>
                          <a:spcPts val="0"/>
                        </a:spcBef>
                        <a:spcAft>
                          <a:spcPts val="0"/>
                        </a:spcAft>
                        <a:buClr>
                          <a:srgbClr val="1F3864"/>
                        </a:buClr>
                        <a:buSzPts val="2000"/>
                        <a:buFont typeface="Calibri"/>
                        <a:buNone/>
                      </a:pPr>
                      <a:r>
                        <a:rPr lang="en-US" sz="2000" u="none" cap="none" strike="noStrike">
                          <a:solidFill>
                            <a:srgbClr val="1F3864"/>
                          </a:solidFill>
                        </a:rPr>
                        <a:t>Day 1</a:t>
                      </a:r>
                      <a:endParaRPr sz="1800" u="none" cap="none" strike="noStrike"/>
                    </a:p>
                  </a:txBody>
                  <a:tcPr marT="45725" marB="45725" marR="91450" marL="91450">
                    <a:lnL cap="flat" cmpd="sng" w="12700">
                      <a:solidFill>
                        <a:srgbClr val="0066FF"/>
                      </a:solidFill>
                      <a:prstDash val="solid"/>
                      <a:round/>
                      <a:headEnd len="sm" w="sm" type="none"/>
                      <a:tailEnd len="sm" w="sm" type="none"/>
                    </a:lnL>
                    <a:lnT cap="flat" cmpd="sng" w="38100">
                      <a:solidFill>
                        <a:schemeClr val="dk2"/>
                      </a:solidFill>
                      <a:prstDash val="solid"/>
                      <a:round/>
                      <a:headEnd len="sm" w="sm" type="none"/>
                      <a:tailEnd len="sm" w="sm" type="none"/>
                    </a:lnT>
                    <a:solidFill>
                      <a:srgbClr val="FBEDE7"/>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n-US" sz="2000" u="none" cap="none" strike="noStrike">
                          <a:solidFill>
                            <a:srgbClr val="1F3864"/>
                          </a:solidFill>
                        </a:rPr>
                        <a:t>Mifepristone</a:t>
                      </a:r>
                      <a:endParaRPr sz="1800" u="none" cap="none" strike="noStrike"/>
                    </a:p>
                  </a:txBody>
                  <a:tcPr marT="45725" marB="45725" marR="91450" marL="91450">
                    <a:lnT cap="flat" cmpd="sng" w="38100">
                      <a:solidFill>
                        <a:schemeClr val="dk2"/>
                      </a:solidFill>
                      <a:prstDash val="solid"/>
                      <a:round/>
                      <a:headEnd len="sm" w="sm" type="none"/>
                      <a:tailEnd len="sm" w="sm" type="none"/>
                    </a:lnT>
                    <a:solidFill>
                      <a:srgbClr val="FBEDE7"/>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n-US" sz="2000" u="none" cap="none" strike="noStrike">
                          <a:solidFill>
                            <a:srgbClr val="1F3864"/>
                          </a:solidFill>
                        </a:rPr>
                        <a:t>200mg orally</a:t>
                      </a:r>
                      <a:endParaRPr sz="1800" u="none" cap="none" strike="noStrike"/>
                    </a:p>
                  </a:txBody>
                  <a:tcPr marT="45725" marB="45725" marR="91450" marL="91450">
                    <a:lnT cap="flat" cmpd="sng" w="38100">
                      <a:solidFill>
                        <a:schemeClr val="dk2"/>
                      </a:solidFill>
                      <a:prstDash val="solid"/>
                      <a:round/>
                      <a:headEnd len="sm" w="sm" type="none"/>
                      <a:tailEnd len="sm" w="sm" type="none"/>
                    </a:lnT>
                    <a:solidFill>
                      <a:srgbClr val="FBEDE7"/>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n-US" sz="2000" u="none" cap="none" strike="noStrike">
                          <a:solidFill>
                            <a:srgbClr val="1F3864"/>
                          </a:solidFill>
                        </a:rPr>
                        <a:t>Single dose</a:t>
                      </a:r>
                      <a:endParaRPr sz="1800" u="none" cap="none" strike="noStrike"/>
                    </a:p>
                  </a:txBody>
                  <a:tcPr marT="45725" marB="45725" marR="91450" marL="91450">
                    <a:lnR cap="flat" cmpd="sng" w="12700">
                      <a:solidFill>
                        <a:srgbClr val="0066FF"/>
                      </a:solidFill>
                      <a:prstDash val="solid"/>
                      <a:round/>
                      <a:headEnd len="sm" w="sm" type="none"/>
                      <a:tailEnd len="sm" w="sm" type="none"/>
                    </a:lnR>
                    <a:lnT cap="flat" cmpd="sng" w="38100">
                      <a:solidFill>
                        <a:schemeClr val="dk2"/>
                      </a:solidFill>
                      <a:prstDash val="solid"/>
                      <a:round/>
                      <a:headEnd len="sm" w="sm" type="none"/>
                      <a:tailEnd len="sm" w="sm" type="none"/>
                    </a:lnT>
                    <a:solidFill>
                      <a:srgbClr val="FBEDE7"/>
                    </a:solidFill>
                  </a:tcPr>
                </a:tc>
              </a:tr>
              <a:tr h="370850">
                <a:tc>
                  <a:txBody>
                    <a:bodyPr/>
                    <a:lstStyle/>
                    <a:p>
                      <a:pPr indent="0" lvl="0" marL="0" marR="0" rtl="0" algn="r">
                        <a:lnSpc>
                          <a:spcPct val="100000"/>
                        </a:lnSpc>
                        <a:spcBef>
                          <a:spcPts val="0"/>
                        </a:spcBef>
                        <a:spcAft>
                          <a:spcPts val="0"/>
                        </a:spcAft>
                        <a:buClr>
                          <a:srgbClr val="1F3864"/>
                        </a:buClr>
                        <a:buSzPts val="2000"/>
                        <a:buFont typeface="Calibri"/>
                        <a:buNone/>
                      </a:pPr>
                      <a:r>
                        <a:rPr lang="en-US" sz="2000" u="none" cap="none" strike="noStrike">
                          <a:solidFill>
                            <a:srgbClr val="1F3864"/>
                          </a:solidFill>
                        </a:rPr>
                        <a:t>Day 2-3</a:t>
                      </a:r>
                      <a:endParaRPr sz="1800" u="none" cap="none" strike="noStrike"/>
                    </a:p>
                  </a:txBody>
                  <a:tcPr marT="45725" marB="45725" marR="91450" marL="91450">
                    <a:lnL cap="flat" cmpd="sng" w="12700">
                      <a:solidFill>
                        <a:srgbClr val="0066FF"/>
                      </a:solidFill>
                      <a:prstDash val="solid"/>
                      <a:round/>
                      <a:headEnd len="sm" w="sm" type="none"/>
                      <a:tailEnd len="sm" w="sm" type="none"/>
                    </a:lnL>
                    <a:solidFill>
                      <a:srgbClr val="FAF9F9"/>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n-US" sz="2000" u="none" cap="none" strike="noStrike">
                          <a:solidFill>
                            <a:srgbClr val="1F3864"/>
                          </a:solidFill>
                        </a:rPr>
                        <a:t>Misoprostol</a:t>
                      </a:r>
                      <a:endParaRPr sz="1800" u="none" cap="none" strike="noStrike"/>
                    </a:p>
                  </a:txBody>
                  <a:tcPr marT="45725" marB="45725" marR="91450" marL="91450">
                    <a:solidFill>
                      <a:srgbClr val="FAF9F9"/>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n-US" sz="2000" u="none" cap="none" strike="noStrike">
                          <a:solidFill>
                            <a:srgbClr val="1F3864"/>
                          </a:solidFill>
                        </a:rPr>
                        <a:t>800mcg vaginally*</a:t>
                      </a:r>
                      <a:endParaRPr sz="1800" u="none" cap="none" strike="noStrike"/>
                    </a:p>
                  </a:txBody>
                  <a:tcPr marT="45725" marB="45725" marR="91450" marL="91450">
                    <a:solidFill>
                      <a:srgbClr val="FAF9F9"/>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n-US" sz="2000" u="none" cap="none" strike="noStrike">
                          <a:solidFill>
                            <a:srgbClr val="1F3864"/>
                          </a:solidFill>
                        </a:rPr>
                        <a:t>Every 3 hours</a:t>
                      </a:r>
                      <a:endParaRPr sz="1800" u="none" cap="none" strike="noStrike"/>
                    </a:p>
                  </a:txBody>
                  <a:tcPr marT="45725" marB="45725" marR="91450" marL="91450">
                    <a:lnR cap="flat" cmpd="sng" w="12700">
                      <a:solidFill>
                        <a:srgbClr val="0066FF"/>
                      </a:solidFill>
                      <a:prstDash val="solid"/>
                      <a:round/>
                      <a:headEnd len="sm" w="sm" type="none"/>
                      <a:tailEnd len="sm" w="sm" type="none"/>
                    </a:lnR>
                    <a:solidFill>
                      <a:srgbClr val="FAF9F9"/>
                    </a:solidFill>
                  </a:tcPr>
                </a:tc>
              </a:tr>
              <a:tr h="370850">
                <a:tc>
                  <a:txBody>
                    <a:bodyPr/>
                    <a:lstStyle/>
                    <a:p>
                      <a:pPr indent="0" lvl="0" marL="0" marR="0" rtl="0" algn="l">
                        <a:lnSpc>
                          <a:spcPct val="100000"/>
                        </a:lnSpc>
                        <a:spcBef>
                          <a:spcPts val="0"/>
                        </a:spcBef>
                        <a:spcAft>
                          <a:spcPts val="0"/>
                        </a:spcAft>
                        <a:buClr>
                          <a:schemeClr val="dk1"/>
                        </a:buClr>
                        <a:buSzPts val="2000"/>
                        <a:buFont typeface="Calibri"/>
                        <a:buNone/>
                      </a:pPr>
                      <a:r>
                        <a:t/>
                      </a:r>
                      <a:endParaRPr sz="2000" u="none" cap="none" strike="noStrike">
                        <a:solidFill>
                          <a:srgbClr val="1F3864"/>
                        </a:solidFill>
                      </a:endParaRPr>
                    </a:p>
                  </a:txBody>
                  <a:tcPr marT="45725" marB="45725" marR="91450" marL="91450">
                    <a:lnL cap="flat" cmpd="sng" w="12700">
                      <a:solidFill>
                        <a:srgbClr val="0066FF"/>
                      </a:solidFill>
                      <a:prstDash val="solid"/>
                      <a:round/>
                      <a:headEnd len="sm" w="sm" type="none"/>
                      <a:tailEnd len="sm" w="sm" type="none"/>
                    </a:lnL>
                    <a:lnB cap="flat" cmpd="sng" w="38100">
                      <a:solidFill>
                        <a:schemeClr val="dk2"/>
                      </a:solidFill>
                      <a:prstDash val="solid"/>
                      <a:round/>
                      <a:headEnd len="sm" w="sm" type="none"/>
                      <a:tailEnd len="sm" w="sm" type="none"/>
                    </a:lnB>
                    <a:solidFill>
                      <a:srgbClr val="FAF9F9"/>
                    </a:solidFill>
                  </a:tcPr>
                </a:tc>
                <a:tc>
                  <a:txBody>
                    <a:bodyPr/>
                    <a:lstStyle/>
                    <a:p>
                      <a:pPr indent="0" lvl="0" marL="0" marR="0" rtl="0" algn="l">
                        <a:lnSpc>
                          <a:spcPct val="100000"/>
                        </a:lnSpc>
                        <a:spcBef>
                          <a:spcPts val="0"/>
                        </a:spcBef>
                        <a:spcAft>
                          <a:spcPts val="0"/>
                        </a:spcAft>
                        <a:buClr>
                          <a:schemeClr val="dk1"/>
                        </a:buClr>
                        <a:buSzPts val="2000"/>
                        <a:buFont typeface="Calibri"/>
                        <a:buNone/>
                      </a:pPr>
                      <a:r>
                        <a:t/>
                      </a:r>
                      <a:endParaRPr sz="2000" u="none" cap="none" strike="noStrike">
                        <a:solidFill>
                          <a:srgbClr val="1F3864"/>
                        </a:solidFill>
                      </a:endParaRPr>
                    </a:p>
                  </a:txBody>
                  <a:tcPr marT="45725" marB="45725" marR="91450" marL="91450">
                    <a:lnB cap="flat" cmpd="sng" w="38100">
                      <a:solidFill>
                        <a:schemeClr val="dk2"/>
                      </a:solidFill>
                      <a:prstDash val="solid"/>
                      <a:round/>
                      <a:headEnd len="sm" w="sm" type="none"/>
                      <a:tailEnd len="sm" w="sm" type="none"/>
                    </a:lnB>
                    <a:solidFill>
                      <a:srgbClr val="FAF9F9"/>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n-US" sz="2000" u="none" cap="none" strike="noStrike">
                          <a:solidFill>
                            <a:srgbClr val="1F3864"/>
                          </a:solidFill>
                        </a:rPr>
                        <a:t>600mcg sublingually</a:t>
                      </a:r>
                      <a:endParaRPr sz="1800" u="none" cap="none" strike="noStrike"/>
                    </a:p>
                  </a:txBody>
                  <a:tcPr marT="45725" marB="45725" marR="91450" marL="91450">
                    <a:lnB cap="flat" cmpd="sng" w="38100">
                      <a:solidFill>
                        <a:schemeClr val="dk2"/>
                      </a:solidFill>
                      <a:prstDash val="solid"/>
                      <a:round/>
                      <a:headEnd len="sm" w="sm" type="none"/>
                      <a:tailEnd len="sm" w="sm" type="none"/>
                    </a:lnB>
                    <a:solidFill>
                      <a:srgbClr val="FAF9F9"/>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n-US" sz="2000" u="none" cap="none" strike="noStrike">
                          <a:solidFill>
                            <a:srgbClr val="1F3864"/>
                          </a:solidFill>
                        </a:rPr>
                        <a:t>Every 3 hours</a:t>
                      </a:r>
                      <a:endParaRPr sz="1800" u="none" cap="none" strike="noStrike"/>
                    </a:p>
                  </a:txBody>
                  <a:tcPr marT="45725" marB="45725" marR="91450" marL="91450">
                    <a:lnR cap="flat" cmpd="sng" w="12700">
                      <a:solidFill>
                        <a:srgbClr val="0066FF"/>
                      </a:solidFill>
                      <a:prstDash val="solid"/>
                      <a:round/>
                      <a:headEnd len="sm" w="sm" type="none"/>
                      <a:tailEnd len="sm" w="sm" type="none"/>
                    </a:lnR>
                    <a:lnB cap="flat" cmpd="sng" w="38100">
                      <a:solidFill>
                        <a:schemeClr val="dk2"/>
                      </a:solidFill>
                      <a:prstDash val="solid"/>
                      <a:round/>
                      <a:headEnd len="sm" w="sm" type="none"/>
                      <a:tailEnd len="sm" w="sm" type="none"/>
                    </a:lnB>
                    <a:solidFill>
                      <a:srgbClr val="FAF9F9"/>
                    </a:solidFill>
                  </a:tcPr>
                </a:tc>
              </a:tr>
              <a:tr h="370850">
                <a:tc gridSpan="4">
                  <a:txBody>
                    <a:bodyPr/>
                    <a:lstStyle/>
                    <a:p>
                      <a:pPr indent="0" lvl="0" marL="0" marR="0" rtl="0" algn="l">
                        <a:lnSpc>
                          <a:spcPct val="100000"/>
                        </a:lnSpc>
                        <a:spcBef>
                          <a:spcPts val="0"/>
                        </a:spcBef>
                        <a:spcAft>
                          <a:spcPts val="0"/>
                        </a:spcAft>
                        <a:buClr>
                          <a:schemeClr val="dk2"/>
                        </a:buClr>
                        <a:buSzPts val="2000"/>
                        <a:buFont typeface="Calibri"/>
                        <a:buNone/>
                      </a:pPr>
                      <a:r>
                        <a:rPr b="1" lang="en-US" sz="2000" u="none" cap="none" strike="noStrike">
                          <a:solidFill>
                            <a:schemeClr val="dk2"/>
                          </a:solidFill>
                        </a:rPr>
                        <a:t>Misoprostol Only</a:t>
                      </a:r>
                      <a:endParaRPr b="1" sz="1800" u="none" cap="none" strike="noStrike">
                        <a:solidFill>
                          <a:schemeClr val="dk2"/>
                        </a:solidFill>
                      </a:endParaRPr>
                    </a:p>
                  </a:txBody>
                  <a:tcPr marT="45725" marB="45725" marR="91450" marL="91450">
                    <a:lnL cap="flat" cmpd="sng" w="12700">
                      <a:solidFill>
                        <a:srgbClr val="0066FF"/>
                      </a:solidFill>
                      <a:prstDash val="solid"/>
                      <a:round/>
                      <a:headEnd len="sm" w="sm" type="none"/>
                      <a:tailEnd len="sm" w="sm" type="none"/>
                    </a:lnL>
                    <a:lnR cap="flat" cmpd="sng" w="12700">
                      <a:solidFill>
                        <a:srgbClr val="0066FF"/>
                      </a:solidFill>
                      <a:prstDash val="solid"/>
                      <a:round/>
                      <a:headEnd len="sm" w="sm" type="none"/>
                      <a:tailEnd len="sm" w="sm" type="none"/>
                    </a:lnR>
                    <a:lnT cap="flat" cmpd="sng" w="38100">
                      <a:solidFill>
                        <a:schemeClr val="dk2"/>
                      </a:solidFill>
                      <a:prstDash val="solid"/>
                      <a:round/>
                      <a:headEnd len="sm" w="sm" type="none"/>
                      <a:tailEnd len="sm" w="sm" type="none"/>
                    </a:lnT>
                    <a:lnB cap="flat" cmpd="sng" w="38100">
                      <a:solidFill>
                        <a:schemeClr val="dk2"/>
                      </a:solidFill>
                      <a:prstDash val="solid"/>
                      <a:round/>
                      <a:headEnd len="sm" w="sm" type="none"/>
                      <a:tailEnd len="sm" w="sm" type="none"/>
                    </a:lnB>
                    <a:solidFill>
                      <a:schemeClr val="accent6"/>
                    </a:solidFill>
                  </a:tcPr>
                </a:tc>
                <a:tc hMerge="1"/>
                <a:tc hMerge="1"/>
                <a:tc hMerge="1"/>
              </a:tr>
              <a:tr h="370850">
                <a:tc>
                  <a:txBody>
                    <a:bodyPr/>
                    <a:lstStyle/>
                    <a:p>
                      <a:pPr indent="0" lvl="0" marL="0" marR="0" rtl="0" algn="l">
                        <a:lnSpc>
                          <a:spcPct val="100000"/>
                        </a:lnSpc>
                        <a:spcBef>
                          <a:spcPts val="0"/>
                        </a:spcBef>
                        <a:spcAft>
                          <a:spcPts val="0"/>
                        </a:spcAft>
                        <a:buClr>
                          <a:schemeClr val="dk1"/>
                        </a:buClr>
                        <a:buSzPts val="2000"/>
                        <a:buFont typeface="Calibri"/>
                        <a:buNone/>
                      </a:pPr>
                      <a:r>
                        <a:t/>
                      </a:r>
                      <a:endParaRPr sz="2000" u="none" cap="none" strike="noStrike"/>
                    </a:p>
                  </a:txBody>
                  <a:tcPr marT="45725" marB="45725" marR="91450" marL="91450">
                    <a:lnL cap="flat" cmpd="sng" w="12700">
                      <a:solidFill>
                        <a:srgbClr val="0066FF"/>
                      </a:solidFill>
                      <a:prstDash val="solid"/>
                      <a:round/>
                      <a:headEnd len="sm" w="sm" type="none"/>
                      <a:tailEnd len="sm" w="sm" type="none"/>
                    </a:lnL>
                    <a:lnT cap="flat" cmpd="sng" w="38100">
                      <a:solidFill>
                        <a:schemeClr val="dk2"/>
                      </a:solidFill>
                      <a:prstDash val="solid"/>
                      <a:round/>
                      <a:headEnd len="sm" w="sm" type="none"/>
                      <a:tailEnd len="sm" w="sm" type="none"/>
                    </a:lnT>
                    <a:solidFill>
                      <a:srgbClr val="FAF9F9"/>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n-US" sz="2000" u="none" cap="none" strike="noStrike">
                          <a:solidFill>
                            <a:srgbClr val="1F3864"/>
                          </a:solidFill>
                        </a:rPr>
                        <a:t>Misoprostol</a:t>
                      </a:r>
                      <a:endParaRPr sz="1800" u="none" cap="none" strike="noStrike"/>
                    </a:p>
                  </a:txBody>
                  <a:tcPr marT="45725" marB="45725" marR="91450" marL="91450">
                    <a:lnR cap="flat" cmpd="sng" w="38100">
                      <a:solidFill>
                        <a:schemeClr val="lt1"/>
                      </a:solidFill>
                      <a:prstDash val="solid"/>
                      <a:round/>
                      <a:headEnd len="sm" w="sm" type="none"/>
                      <a:tailEnd len="sm" w="sm" type="none"/>
                    </a:lnR>
                    <a:lnT cap="flat" cmpd="sng" w="38100">
                      <a:solidFill>
                        <a:schemeClr val="dk2"/>
                      </a:solidFill>
                      <a:prstDash val="solid"/>
                      <a:round/>
                      <a:headEnd len="sm" w="sm" type="none"/>
                      <a:tailEnd len="sm" w="sm" type="none"/>
                    </a:lnT>
                    <a:solidFill>
                      <a:srgbClr val="FAF9F9"/>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n-US" sz="2000" u="none" cap="none" strike="noStrike">
                          <a:solidFill>
                            <a:srgbClr val="1F3864"/>
                          </a:solidFill>
                        </a:rPr>
                        <a:t>800mcg vaginally*</a:t>
                      </a:r>
                      <a:endParaRPr sz="1800" u="none" cap="none" strike="noStrike"/>
                    </a:p>
                  </a:txBody>
                  <a:tcPr marT="45725" marB="45725" marR="91450" marL="91450">
                    <a:lnL cap="flat" cmpd="sng" w="38100">
                      <a:solidFill>
                        <a:schemeClr val="lt1"/>
                      </a:solidFill>
                      <a:prstDash val="solid"/>
                      <a:round/>
                      <a:headEnd len="sm" w="sm" type="none"/>
                      <a:tailEnd len="sm" w="sm" type="none"/>
                    </a:lnL>
                    <a:lnT cap="flat" cmpd="sng" w="38100">
                      <a:solidFill>
                        <a:schemeClr val="dk2"/>
                      </a:solidFill>
                      <a:prstDash val="solid"/>
                      <a:round/>
                      <a:headEnd len="sm" w="sm" type="none"/>
                      <a:tailEnd len="sm" w="sm" type="none"/>
                    </a:lnT>
                    <a:solidFill>
                      <a:srgbClr val="FAF9F9"/>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n-US" sz="2000" u="none" cap="none" strike="noStrike">
                          <a:solidFill>
                            <a:srgbClr val="1F3864"/>
                          </a:solidFill>
                        </a:rPr>
                        <a:t>Every 3 hours</a:t>
                      </a:r>
                      <a:endParaRPr sz="1800" u="none" cap="none" strike="noStrike"/>
                    </a:p>
                  </a:txBody>
                  <a:tcPr marT="45725" marB="45725" marR="91450" marL="91450">
                    <a:lnR cap="flat" cmpd="sng" w="12700">
                      <a:solidFill>
                        <a:srgbClr val="0066FF"/>
                      </a:solidFill>
                      <a:prstDash val="solid"/>
                      <a:round/>
                      <a:headEnd len="sm" w="sm" type="none"/>
                      <a:tailEnd len="sm" w="sm" type="none"/>
                    </a:lnR>
                    <a:lnT cap="flat" cmpd="sng" w="38100">
                      <a:solidFill>
                        <a:schemeClr val="dk2"/>
                      </a:solidFill>
                      <a:prstDash val="solid"/>
                      <a:round/>
                      <a:headEnd len="sm" w="sm" type="none"/>
                      <a:tailEnd len="sm" w="sm" type="none"/>
                    </a:lnT>
                    <a:solidFill>
                      <a:srgbClr val="FAF9F9"/>
                    </a:solidFill>
                  </a:tcPr>
                </a:tc>
              </a:tr>
              <a:tr h="370850">
                <a:tc>
                  <a:txBody>
                    <a:bodyPr/>
                    <a:lstStyle/>
                    <a:p>
                      <a:pPr indent="0" lvl="0" marL="0" marR="0" rtl="0" algn="l">
                        <a:lnSpc>
                          <a:spcPct val="100000"/>
                        </a:lnSpc>
                        <a:spcBef>
                          <a:spcPts val="0"/>
                        </a:spcBef>
                        <a:spcAft>
                          <a:spcPts val="0"/>
                        </a:spcAft>
                        <a:buClr>
                          <a:schemeClr val="dk1"/>
                        </a:buClr>
                        <a:buSzPts val="2000"/>
                        <a:buFont typeface="Calibri"/>
                        <a:buNone/>
                      </a:pPr>
                      <a:r>
                        <a:t/>
                      </a:r>
                      <a:endParaRPr sz="2000" u="none" cap="none" strike="noStrike"/>
                    </a:p>
                  </a:txBody>
                  <a:tcPr marT="45725" marB="45725" marR="91450" marL="91450">
                    <a:lnL cap="flat" cmpd="sng" w="12700">
                      <a:solidFill>
                        <a:srgbClr val="0066FF"/>
                      </a:solidFill>
                      <a:prstDash val="solid"/>
                      <a:round/>
                      <a:headEnd len="sm" w="sm" type="none"/>
                      <a:tailEnd len="sm" w="sm" type="none"/>
                    </a:lnL>
                    <a:lnB cap="flat" cmpd="sng" w="12700">
                      <a:solidFill>
                        <a:srgbClr val="0066FF"/>
                      </a:solidFill>
                      <a:prstDash val="solid"/>
                      <a:round/>
                      <a:headEnd len="sm" w="sm" type="none"/>
                      <a:tailEnd len="sm" w="sm" type="none"/>
                    </a:lnB>
                    <a:solidFill>
                      <a:srgbClr val="FAF9F9"/>
                    </a:solidFill>
                  </a:tcPr>
                </a:tc>
                <a:tc>
                  <a:txBody>
                    <a:bodyPr/>
                    <a:lstStyle/>
                    <a:p>
                      <a:pPr indent="0" lvl="0" marL="0" marR="0" rtl="0" algn="l">
                        <a:lnSpc>
                          <a:spcPct val="100000"/>
                        </a:lnSpc>
                        <a:spcBef>
                          <a:spcPts val="0"/>
                        </a:spcBef>
                        <a:spcAft>
                          <a:spcPts val="0"/>
                        </a:spcAft>
                        <a:buClr>
                          <a:schemeClr val="dk1"/>
                        </a:buClr>
                        <a:buSzPts val="2000"/>
                        <a:buFont typeface="Calibri"/>
                        <a:buNone/>
                      </a:pPr>
                      <a:r>
                        <a:t/>
                      </a:r>
                      <a:endParaRPr sz="2000" u="none" cap="none" strike="noStrike">
                        <a:solidFill>
                          <a:srgbClr val="1F3864"/>
                        </a:solidFill>
                      </a:endParaRPr>
                    </a:p>
                  </a:txBody>
                  <a:tcPr marT="45725" marB="45725" marR="91450" marL="91450">
                    <a:lnB cap="flat" cmpd="sng" w="12700">
                      <a:solidFill>
                        <a:srgbClr val="0066FF"/>
                      </a:solidFill>
                      <a:prstDash val="solid"/>
                      <a:round/>
                      <a:headEnd len="sm" w="sm" type="none"/>
                      <a:tailEnd len="sm" w="sm" type="none"/>
                    </a:lnB>
                    <a:solidFill>
                      <a:srgbClr val="FAF9F9"/>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n-US" sz="2000" u="none" cap="none" strike="noStrike">
                          <a:solidFill>
                            <a:srgbClr val="1F3864"/>
                          </a:solidFill>
                        </a:rPr>
                        <a:t>600mcg sublingually</a:t>
                      </a:r>
                      <a:endParaRPr sz="1800" u="none" cap="none" strike="noStrike"/>
                    </a:p>
                  </a:txBody>
                  <a:tcPr marT="45725" marB="45725" marR="91450" marL="91450">
                    <a:lnB cap="flat" cmpd="sng" w="12700">
                      <a:solidFill>
                        <a:srgbClr val="0066FF"/>
                      </a:solidFill>
                      <a:prstDash val="solid"/>
                      <a:round/>
                      <a:headEnd len="sm" w="sm" type="none"/>
                      <a:tailEnd len="sm" w="sm" type="none"/>
                    </a:lnB>
                    <a:solidFill>
                      <a:srgbClr val="FAF9F9"/>
                    </a:solidFill>
                  </a:tcPr>
                </a:tc>
                <a:tc>
                  <a:txBody>
                    <a:bodyPr/>
                    <a:lstStyle/>
                    <a:p>
                      <a:pPr indent="0" lvl="0" marL="0" marR="0" rtl="0" algn="l">
                        <a:lnSpc>
                          <a:spcPct val="100000"/>
                        </a:lnSpc>
                        <a:spcBef>
                          <a:spcPts val="0"/>
                        </a:spcBef>
                        <a:spcAft>
                          <a:spcPts val="0"/>
                        </a:spcAft>
                        <a:buClr>
                          <a:srgbClr val="1F3864"/>
                        </a:buClr>
                        <a:buSzPts val="2000"/>
                        <a:buFont typeface="Calibri"/>
                        <a:buNone/>
                      </a:pPr>
                      <a:r>
                        <a:rPr lang="en-US" sz="2000" u="none" cap="none" strike="noStrike">
                          <a:solidFill>
                            <a:srgbClr val="1F3864"/>
                          </a:solidFill>
                        </a:rPr>
                        <a:t>Every 3 hours</a:t>
                      </a:r>
                      <a:endParaRPr sz="1800" u="none" cap="none" strike="noStrike"/>
                    </a:p>
                  </a:txBody>
                  <a:tcPr marT="45725" marB="45725" marR="91450" marL="91450">
                    <a:lnR cap="flat" cmpd="sng" w="12700">
                      <a:solidFill>
                        <a:srgbClr val="0066FF"/>
                      </a:solidFill>
                      <a:prstDash val="solid"/>
                      <a:round/>
                      <a:headEnd len="sm" w="sm" type="none"/>
                      <a:tailEnd len="sm" w="sm" type="none"/>
                    </a:lnR>
                    <a:lnB cap="flat" cmpd="sng" w="12700">
                      <a:solidFill>
                        <a:srgbClr val="0066FF"/>
                      </a:solidFill>
                      <a:prstDash val="solid"/>
                      <a:round/>
                      <a:headEnd len="sm" w="sm" type="none"/>
                      <a:tailEnd len="sm" w="sm" type="none"/>
                    </a:lnB>
                    <a:solidFill>
                      <a:srgbClr val="FAF9F9"/>
                    </a:solidFill>
                  </a:tcPr>
                </a:tc>
              </a:tr>
            </a:tbl>
          </a:graphicData>
        </a:graphic>
      </p:graphicFrame>
      <p:sp>
        <p:nvSpPr>
          <p:cNvPr id="1158" name="Google Shape;1158;p163"/>
          <p:cNvSpPr txBox="1"/>
          <p:nvPr/>
        </p:nvSpPr>
        <p:spPr>
          <a:xfrm>
            <a:off x="3347769" y="6356350"/>
            <a:ext cx="2946779" cy="307777"/>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1F3864"/>
              </a:buClr>
              <a:buSzPts val="1400"/>
              <a:buFont typeface="Arial"/>
              <a:buNone/>
            </a:pPr>
            <a:r>
              <a:rPr b="0" i="0" lang="en-US" sz="1400" u="none" cap="none" strike="noStrike">
                <a:solidFill>
                  <a:srgbClr val="1F3864"/>
                </a:solidFill>
                <a:latin typeface="Arial"/>
                <a:ea typeface="Arial"/>
                <a:cs typeface="Arial"/>
                <a:sym typeface="Arial"/>
              </a:rPr>
              <a:t>*</a:t>
            </a:r>
            <a:r>
              <a:rPr b="0" i="0" lang="en-US" sz="1400" u="none" cap="none" strike="noStrike">
                <a:solidFill>
                  <a:srgbClr val="1F3864"/>
                </a:solidFill>
                <a:latin typeface="Calibri"/>
                <a:ea typeface="Calibri"/>
                <a:cs typeface="Calibri"/>
                <a:sym typeface="Calibri"/>
              </a:rPr>
              <a:t>in the absence of vaginal bleeding</a:t>
            </a:r>
            <a:endParaRPr b="0" i="0" sz="1800" u="none" cap="none" strike="noStrike">
              <a:solidFill>
                <a:schemeClr val="dk1"/>
              </a:solidFill>
              <a:latin typeface="Calibri"/>
              <a:ea typeface="Calibri"/>
              <a:cs typeface="Calibri"/>
              <a:sym typeface="Calibri"/>
            </a:endParaRPr>
          </a:p>
        </p:txBody>
      </p:sp>
      <p:sp>
        <p:nvSpPr>
          <p:cNvPr id="1159" name="Google Shape;1159;p163"/>
          <p:cNvSpPr txBox="1"/>
          <p:nvPr/>
        </p:nvSpPr>
        <p:spPr>
          <a:xfrm>
            <a:off x="4953000" y="6477000"/>
            <a:ext cx="4114800"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800"/>
              <a:buFont typeface="Arial"/>
              <a:buNone/>
            </a:pPr>
            <a:r>
              <a:rPr b="0" i="0" lang="en-US" sz="1800" u="none" cap="none" strike="noStrike">
                <a:solidFill>
                  <a:srgbClr val="FFFFFF"/>
                </a:solidFill>
                <a:latin typeface="Arial"/>
                <a:ea typeface="Arial"/>
                <a:cs typeface="Arial"/>
                <a:sym typeface="Arial"/>
              </a:rPr>
              <a:t>*in the absence of vaginal bleeding</a:t>
            </a:r>
            <a:endParaRPr b="0" i="0" sz="1800" u="none" cap="none" strike="noStrike">
              <a:solidFill>
                <a:schemeClr val="dk1"/>
              </a:solidFill>
              <a:latin typeface="Calibri"/>
              <a:ea typeface="Calibri"/>
              <a:cs typeface="Calibri"/>
              <a:sym typeface="Calibri"/>
            </a:endParaRPr>
          </a:p>
        </p:txBody>
      </p:sp>
      <p:sp>
        <p:nvSpPr>
          <p:cNvPr id="1160" name="Google Shape;1160;p163"/>
          <p:cNvSpPr txBox="1"/>
          <p:nvPr/>
        </p:nvSpPr>
        <p:spPr>
          <a:xfrm>
            <a:off x="3465957" y="1992973"/>
            <a:ext cx="423651"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75B5"/>
              </a:buClr>
              <a:buSzPts val="1600"/>
              <a:buFont typeface="Calibri"/>
              <a:buNone/>
            </a:pPr>
            <a:r>
              <a:rPr b="0" i="1" lang="en-US" sz="1600" u="none" cap="none" strike="noStrike">
                <a:solidFill>
                  <a:srgbClr val="2E75B5"/>
                </a:solidFill>
                <a:latin typeface="Calibri"/>
                <a:ea typeface="Calibri"/>
                <a:cs typeface="Calibri"/>
                <a:sym typeface="Calibri"/>
              </a:rPr>
              <a:t>Or</a:t>
            </a:r>
            <a:endParaRPr b="0" i="0" sz="1800" u="none" cap="none" strike="noStrike">
              <a:solidFill>
                <a:schemeClr val="dk1"/>
              </a:solidFill>
              <a:latin typeface="Calibri"/>
              <a:ea typeface="Calibri"/>
              <a:cs typeface="Calibri"/>
              <a:sym typeface="Calibri"/>
            </a:endParaRPr>
          </a:p>
        </p:txBody>
      </p:sp>
      <p:sp>
        <p:nvSpPr>
          <p:cNvPr id="1161" name="Google Shape;1161;p163"/>
          <p:cNvSpPr txBox="1"/>
          <p:nvPr/>
        </p:nvSpPr>
        <p:spPr>
          <a:xfrm>
            <a:off x="3465958" y="2434411"/>
            <a:ext cx="423651"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75B5"/>
              </a:buClr>
              <a:buSzPts val="1600"/>
              <a:buFont typeface="Calibri"/>
              <a:buNone/>
            </a:pPr>
            <a:r>
              <a:rPr b="0" i="1" lang="en-US" sz="1600" u="none" cap="none" strike="noStrike">
                <a:solidFill>
                  <a:srgbClr val="2E75B5"/>
                </a:solidFill>
                <a:latin typeface="Calibri"/>
                <a:ea typeface="Calibri"/>
                <a:cs typeface="Calibri"/>
                <a:sym typeface="Calibri"/>
              </a:rPr>
              <a:t>Or</a:t>
            </a:r>
            <a:endParaRPr b="0" i="0" sz="1800" u="none" cap="none" strike="noStrike">
              <a:solidFill>
                <a:schemeClr val="dk1"/>
              </a:solidFill>
              <a:latin typeface="Calibri"/>
              <a:ea typeface="Calibri"/>
              <a:cs typeface="Calibri"/>
              <a:sym typeface="Calibri"/>
            </a:endParaRPr>
          </a:p>
        </p:txBody>
      </p:sp>
      <p:sp>
        <p:nvSpPr>
          <p:cNvPr id="1162" name="Google Shape;1162;p163"/>
          <p:cNvSpPr txBox="1"/>
          <p:nvPr/>
        </p:nvSpPr>
        <p:spPr>
          <a:xfrm>
            <a:off x="3465959" y="4358147"/>
            <a:ext cx="423651"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75B5"/>
              </a:buClr>
              <a:buSzPts val="1600"/>
              <a:buFont typeface="Calibri"/>
              <a:buNone/>
            </a:pPr>
            <a:r>
              <a:rPr b="0" i="1" lang="en-US" sz="1600" u="none" cap="none" strike="noStrike">
                <a:solidFill>
                  <a:srgbClr val="2E75B5"/>
                </a:solidFill>
                <a:latin typeface="Calibri"/>
                <a:ea typeface="Calibri"/>
                <a:cs typeface="Calibri"/>
                <a:sym typeface="Calibri"/>
              </a:rPr>
              <a:t>Or</a:t>
            </a:r>
            <a:endParaRPr b="0" i="0" sz="1800" u="none" cap="none" strike="noStrike">
              <a:solidFill>
                <a:schemeClr val="dk1"/>
              </a:solidFill>
              <a:latin typeface="Calibri"/>
              <a:ea typeface="Calibri"/>
              <a:cs typeface="Calibri"/>
              <a:sym typeface="Calibri"/>
            </a:endParaRPr>
          </a:p>
        </p:txBody>
      </p:sp>
      <p:sp>
        <p:nvSpPr>
          <p:cNvPr id="1163" name="Google Shape;1163;p163"/>
          <p:cNvSpPr txBox="1"/>
          <p:nvPr/>
        </p:nvSpPr>
        <p:spPr>
          <a:xfrm>
            <a:off x="3465961" y="5567576"/>
            <a:ext cx="423651"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75B5"/>
              </a:buClr>
              <a:buSzPts val="1600"/>
              <a:buFont typeface="Calibri"/>
              <a:buNone/>
            </a:pPr>
            <a:r>
              <a:rPr b="0" i="1" lang="en-US" sz="1600" u="none" cap="none" strike="noStrike">
                <a:solidFill>
                  <a:srgbClr val="2E75B5"/>
                </a:solidFill>
                <a:latin typeface="Calibri"/>
                <a:ea typeface="Calibri"/>
                <a:cs typeface="Calibri"/>
                <a:sym typeface="Calibri"/>
              </a:rPr>
              <a:t>Or</a:t>
            </a:r>
            <a:endParaRPr b="0" i="0" sz="1800" u="none" cap="none" strike="noStrike">
              <a:solidFill>
                <a:schemeClr val="dk1"/>
              </a:solidFill>
              <a:latin typeface="Calibri"/>
              <a:ea typeface="Calibri"/>
              <a:cs typeface="Calibri"/>
              <a:sym typeface="Calibri"/>
            </a:endParaRPr>
          </a:p>
        </p:txBody>
      </p:sp>
      <p:sp>
        <p:nvSpPr>
          <p:cNvPr id="1164" name="Google Shape;1164;p16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9" name="Shape 1169"/>
        <p:cNvGrpSpPr/>
        <p:nvPr/>
      </p:nvGrpSpPr>
      <p:grpSpPr>
        <a:xfrm>
          <a:off x="0" y="0"/>
          <a:ext cx="0" cy="0"/>
          <a:chOff x="0" y="0"/>
          <a:chExt cx="0" cy="0"/>
        </a:xfrm>
      </p:grpSpPr>
      <p:sp>
        <p:nvSpPr>
          <p:cNvPr id="1170" name="Google Shape;1170;p164"/>
          <p:cNvSpPr txBox="1"/>
          <p:nvPr>
            <p:ph type="title"/>
          </p:nvPr>
        </p:nvSpPr>
        <p:spPr>
          <a:xfrm>
            <a:off x="540727" y="864396"/>
            <a:ext cx="8328611" cy="99417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3959"/>
              <a:buFont typeface="Calibri"/>
              <a:buNone/>
            </a:pPr>
            <a:r>
              <a:rPr b="1" lang="en-US"/>
              <a:t>Misoprostol for incomplete abortion &lt; 13 weeks uterine size</a:t>
            </a:r>
            <a:endParaRPr/>
          </a:p>
        </p:txBody>
      </p:sp>
      <p:sp>
        <p:nvSpPr>
          <p:cNvPr id="1171" name="Google Shape;1171;p164"/>
          <p:cNvSpPr txBox="1"/>
          <p:nvPr>
            <p:ph idx="1" type="body"/>
          </p:nvPr>
        </p:nvSpPr>
        <p:spPr>
          <a:xfrm>
            <a:off x="771525" y="2534469"/>
            <a:ext cx="7600950" cy="3263504"/>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3200"/>
              <a:buChar char="•"/>
            </a:pPr>
            <a:r>
              <a:rPr lang="en-US" sz="2800">
                <a:solidFill>
                  <a:schemeClr val="dk2"/>
                </a:solidFill>
              </a:rPr>
              <a:t>Misoprostol 600 mcg orally, 400 mcg sublingually, or in the absence of vaginal bleeding, 400mcg vaginally in a single dose</a:t>
            </a:r>
            <a:endParaRPr sz="2800">
              <a:solidFill>
                <a:schemeClr val="dk2"/>
              </a:solidFill>
            </a:endParaRPr>
          </a:p>
          <a:p>
            <a:pPr indent="-228600" lvl="0" marL="228600" rtl="0" algn="l">
              <a:lnSpc>
                <a:spcPct val="90000"/>
              </a:lnSpc>
              <a:spcBef>
                <a:spcPts val="1000"/>
              </a:spcBef>
              <a:spcAft>
                <a:spcPts val="0"/>
              </a:spcAft>
              <a:buClr>
                <a:srgbClr val="1F3864"/>
              </a:buClr>
              <a:buSzPts val="3200"/>
              <a:buChar char="•"/>
            </a:pPr>
            <a:r>
              <a:rPr lang="en-US" sz="2800">
                <a:solidFill>
                  <a:schemeClr val="dk2"/>
                </a:solidFill>
              </a:rPr>
              <a:t>Location: May be used at home or in the health facility</a:t>
            </a:r>
            <a:endParaRPr sz="2800">
              <a:solidFill>
                <a:schemeClr val="dk2"/>
              </a:solidFill>
            </a:endParaRPr>
          </a:p>
          <a:p>
            <a:pPr indent="-228600" lvl="0" marL="228600" rtl="0" algn="l">
              <a:lnSpc>
                <a:spcPct val="90000"/>
              </a:lnSpc>
              <a:spcBef>
                <a:spcPts val="1000"/>
              </a:spcBef>
              <a:spcAft>
                <a:spcPts val="0"/>
              </a:spcAft>
              <a:buClr>
                <a:srgbClr val="1F3864"/>
              </a:buClr>
              <a:buSzPts val="3200"/>
              <a:buChar char="•"/>
            </a:pPr>
            <a:r>
              <a:rPr lang="en-US" sz="2800">
                <a:solidFill>
                  <a:schemeClr val="dk2"/>
                </a:solidFill>
              </a:rPr>
              <a:t>Effectiveness rate: 91-99%</a:t>
            </a:r>
            <a:endParaRPr sz="2800">
              <a:solidFill>
                <a:schemeClr val="dk2"/>
              </a:solidFill>
            </a:endParaRPr>
          </a:p>
          <a:p>
            <a:pPr indent="0" lvl="0" marL="0" rtl="0" algn="l">
              <a:lnSpc>
                <a:spcPct val="90000"/>
              </a:lnSpc>
              <a:spcBef>
                <a:spcPts val="1000"/>
              </a:spcBef>
              <a:spcAft>
                <a:spcPts val="0"/>
              </a:spcAft>
              <a:buClr>
                <a:schemeClr val="dk1"/>
              </a:buClr>
              <a:buSzPts val="2800"/>
              <a:buNone/>
            </a:pPr>
            <a:r>
              <a:t/>
            </a:r>
            <a:endParaRPr>
              <a:solidFill>
                <a:srgbClr val="1F3864"/>
              </a:solidFill>
            </a:endParaRPr>
          </a:p>
        </p:txBody>
      </p:sp>
      <p:sp>
        <p:nvSpPr>
          <p:cNvPr id="1172" name="Google Shape;1172;p1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7" name="Shape 1177"/>
        <p:cNvGrpSpPr/>
        <p:nvPr/>
      </p:nvGrpSpPr>
      <p:grpSpPr>
        <a:xfrm>
          <a:off x="0" y="0"/>
          <a:ext cx="0" cy="0"/>
          <a:chOff x="0" y="0"/>
          <a:chExt cx="0" cy="0"/>
        </a:xfrm>
      </p:grpSpPr>
      <p:sp>
        <p:nvSpPr>
          <p:cNvPr id="1178" name="Google Shape;1178;p165"/>
          <p:cNvSpPr txBox="1"/>
          <p:nvPr>
            <p:ph type="title"/>
          </p:nvPr>
        </p:nvSpPr>
        <p:spPr>
          <a:xfrm>
            <a:off x="457200" y="141074"/>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4400"/>
              <a:buFont typeface="Calibri"/>
              <a:buNone/>
            </a:pPr>
            <a:r>
              <a:rPr b="1" lang="en-US"/>
              <a:t>Vaginal administration</a:t>
            </a:r>
            <a:endParaRPr/>
          </a:p>
        </p:txBody>
      </p:sp>
      <p:sp>
        <p:nvSpPr>
          <p:cNvPr id="1179" name="Google Shape;1179;p165"/>
          <p:cNvSpPr txBox="1"/>
          <p:nvPr/>
        </p:nvSpPr>
        <p:spPr>
          <a:xfrm>
            <a:off x="4616404" y="1109218"/>
            <a:ext cx="4311839" cy="5009498"/>
          </a:xfrm>
          <a:prstGeom prst="rect">
            <a:avLst/>
          </a:prstGeom>
          <a:noFill/>
          <a:ln>
            <a:noFill/>
          </a:ln>
        </p:spPr>
        <p:txBody>
          <a:bodyPr anchorCtr="0" anchor="t" bIns="45700" lIns="91425" spcFirstLastPara="1" rIns="91425" wrap="square" tIns="45700">
            <a:noAutofit/>
          </a:bodyPr>
          <a:lstStyle/>
          <a:p>
            <a:pPr indent="-214313" lvl="0" marL="214313" marR="0" rtl="0" algn="l">
              <a:lnSpc>
                <a:spcPct val="100000"/>
              </a:lnSpc>
              <a:spcBef>
                <a:spcPts val="0"/>
              </a:spcBef>
              <a:spcAft>
                <a:spcPts val="0"/>
              </a:spcAft>
              <a:buClr>
                <a:schemeClr val="dk2"/>
              </a:buClr>
              <a:buSzPts val="2400"/>
              <a:buFont typeface="Arial"/>
              <a:buChar char="•"/>
            </a:pPr>
            <a:r>
              <a:rPr b="0" i="0" lang="en-US" sz="2500" u="none" cap="none" strike="noStrike">
                <a:solidFill>
                  <a:schemeClr val="dk2"/>
                </a:solidFill>
                <a:latin typeface="Calibri"/>
                <a:ea typeface="Calibri"/>
                <a:cs typeface="Calibri"/>
                <a:sym typeface="Calibri"/>
              </a:rPr>
              <a:t>Advise the woman to empty her bladder</a:t>
            </a:r>
            <a:endParaRPr b="0" i="0" sz="2500" u="none" cap="none" strike="noStrike">
              <a:solidFill>
                <a:schemeClr val="dk1"/>
              </a:solidFill>
              <a:latin typeface="Calibri"/>
              <a:ea typeface="Calibri"/>
              <a:cs typeface="Calibri"/>
              <a:sym typeface="Calibri"/>
            </a:endParaRPr>
          </a:p>
          <a:p>
            <a:pPr indent="-214313" lvl="0" marL="214313" marR="0" rtl="0" algn="l">
              <a:lnSpc>
                <a:spcPct val="100000"/>
              </a:lnSpc>
              <a:spcBef>
                <a:spcPts val="450"/>
              </a:spcBef>
              <a:spcAft>
                <a:spcPts val="0"/>
              </a:spcAft>
              <a:buClr>
                <a:schemeClr val="dk2"/>
              </a:buClr>
              <a:buSzPts val="2400"/>
              <a:buFont typeface="Arial"/>
              <a:buChar char="•"/>
            </a:pPr>
            <a:r>
              <a:rPr b="0" i="0" lang="en-US" sz="2500" u="none" cap="none" strike="noStrike">
                <a:solidFill>
                  <a:schemeClr val="dk2"/>
                </a:solidFill>
                <a:latin typeface="Calibri"/>
                <a:ea typeface="Calibri"/>
                <a:cs typeface="Calibri"/>
                <a:sym typeface="Calibri"/>
              </a:rPr>
              <a:t>If a clinician is inserting pills, wash hands and put on clean gloves</a:t>
            </a:r>
            <a:endParaRPr b="0" i="0" sz="2500" u="none" cap="none" strike="noStrike">
              <a:solidFill>
                <a:schemeClr val="dk1"/>
              </a:solidFill>
              <a:latin typeface="Calibri"/>
              <a:ea typeface="Calibri"/>
              <a:cs typeface="Calibri"/>
              <a:sym typeface="Calibri"/>
            </a:endParaRPr>
          </a:p>
          <a:p>
            <a:pPr indent="-214313" lvl="0" marL="214313" marR="0" rtl="0" algn="l">
              <a:lnSpc>
                <a:spcPct val="100000"/>
              </a:lnSpc>
              <a:spcBef>
                <a:spcPts val="450"/>
              </a:spcBef>
              <a:spcAft>
                <a:spcPts val="0"/>
              </a:spcAft>
              <a:buClr>
                <a:schemeClr val="dk2"/>
              </a:buClr>
              <a:buSzPts val="2400"/>
              <a:buFont typeface="Arial"/>
              <a:buChar char="•"/>
            </a:pPr>
            <a:r>
              <a:rPr b="0" i="0" lang="en-US" sz="2500" u="none" cap="none" strike="noStrike">
                <a:solidFill>
                  <a:schemeClr val="dk2"/>
                </a:solidFill>
                <a:latin typeface="Calibri"/>
                <a:ea typeface="Calibri"/>
                <a:cs typeface="Calibri"/>
                <a:sym typeface="Calibri"/>
              </a:rPr>
              <a:t>Insert all misoprostol pills </a:t>
            </a:r>
            <a:endParaRPr b="0" i="0" sz="2500" u="none" cap="none" strike="noStrike">
              <a:solidFill>
                <a:schemeClr val="dk1"/>
              </a:solidFill>
              <a:latin typeface="Calibri"/>
              <a:ea typeface="Calibri"/>
              <a:cs typeface="Calibri"/>
              <a:sym typeface="Calibri"/>
            </a:endParaRPr>
          </a:p>
          <a:p>
            <a:pPr indent="-214313" lvl="0" marL="214313" marR="0" rtl="0" algn="l">
              <a:lnSpc>
                <a:spcPct val="100000"/>
              </a:lnSpc>
              <a:spcBef>
                <a:spcPts val="450"/>
              </a:spcBef>
              <a:spcAft>
                <a:spcPts val="0"/>
              </a:spcAft>
              <a:buClr>
                <a:schemeClr val="dk2"/>
              </a:buClr>
              <a:buSzPts val="2400"/>
              <a:buFont typeface="Arial"/>
              <a:buChar char="•"/>
            </a:pPr>
            <a:r>
              <a:rPr b="0" i="0" lang="en-US" sz="2500" u="none" cap="none" strike="noStrike">
                <a:solidFill>
                  <a:schemeClr val="dk2"/>
                </a:solidFill>
                <a:latin typeface="Calibri"/>
                <a:ea typeface="Calibri"/>
                <a:cs typeface="Calibri"/>
                <a:sym typeface="Calibri"/>
              </a:rPr>
              <a:t>Push pills into the vagina as far as possible; they do not need to be in a special place</a:t>
            </a:r>
            <a:endParaRPr b="0" i="0" sz="2500" u="none" cap="none" strike="noStrike">
              <a:solidFill>
                <a:schemeClr val="dk1"/>
              </a:solidFill>
              <a:latin typeface="Calibri"/>
              <a:ea typeface="Calibri"/>
              <a:cs typeface="Calibri"/>
              <a:sym typeface="Calibri"/>
            </a:endParaRPr>
          </a:p>
          <a:p>
            <a:pPr indent="-214313" lvl="0" marL="214313" marR="0" rtl="0" algn="l">
              <a:lnSpc>
                <a:spcPct val="100000"/>
              </a:lnSpc>
              <a:spcBef>
                <a:spcPts val="450"/>
              </a:spcBef>
              <a:spcAft>
                <a:spcPts val="0"/>
              </a:spcAft>
              <a:buClr>
                <a:schemeClr val="dk2"/>
              </a:buClr>
              <a:buSzPts val="2400"/>
              <a:buFont typeface="Arial"/>
              <a:buChar char="•"/>
            </a:pPr>
            <a:r>
              <a:rPr b="0" i="0" lang="en-US" sz="2500" u="none" cap="none" strike="noStrike">
                <a:solidFill>
                  <a:schemeClr val="dk2"/>
                </a:solidFill>
                <a:latin typeface="Calibri"/>
                <a:ea typeface="Calibri"/>
                <a:cs typeface="Calibri"/>
                <a:sym typeface="Calibri"/>
              </a:rPr>
              <a:t>After 30 minutes the medicine has been adequately absorbed</a:t>
            </a:r>
            <a:endParaRPr b="0" i="0" sz="2500" u="none" cap="none" strike="noStrike">
              <a:solidFill>
                <a:schemeClr val="dk1"/>
              </a:solidFill>
              <a:latin typeface="Calibri"/>
              <a:ea typeface="Calibri"/>
              <a:cs typeface="Calibri"/>
              <a:sym typeface="Calibri"/>
            </a:endParaRPr>
          </a:p>
          <a:p>
            <a:pPr indent="-214313" lvl="0" marL="214313" marR="0" rtl="0" algn="l">
              <a:lnSpc>
                <a:spcPct val="100000"/>
              </a:lnSpc>
              <a:spcBef>
                <a:spcPts val="450"/>
              </a:spcBef>
              <a:spcAft>
                <a:spcPts val="0"/>
              </a:spcAft>
              <a:buClr>
                <a:schemeClr val="dk2"/>
              </a:buClr>
              <a:buSzPts val="2400"/>
              <a:buFont typeface="Arial"/>
              <a:buChar char="•"/>
            </a:pPr>
            <a:r>
              <a:rPr b="0" i="0" lang="en-US" sz="2500" u="none" cap="none" strike="noStrike">
                <a:solidFill>
                  <a:schemeClr val="dk2"/>
                </a:solidFill>
                <a:latin typeface="Calibri"/>
                <a:ea typeface="Calibri"/>
                <a:cs typeface="Calibri"/>
                <a:sym typeface="Calibri"/>
              </a:rPr>
              <a:t>Fragments of pills may remain</a:t>
            </a:r>
            <a:endParaRPr b="0" i="0" sz="2500" u="none" cap="none" strike="noStrike">
              <a:solidFill>
                <a:schemeClr val="dk1"/>
              </a:solidFill>
              <a:latin typeface="Calibri"/>
              <a:ea typeface="Calibri"/>
              <a:cs typeface="Calibri"/>
              <a:sym typeface="Calibri"/>
            </a:endParaRPr>
          </a:p>
        </p:txBody>
      </p:sp>
      <p:pic>
        <p:nvPicPr>
          <p:cNvPr descr="Drawing showing a woman inserting pills into her own vagina. " id="1180" name="Google Shape;1180;p165"/>
          <p:cNvPicPr preferRelativeResize="0"/>
          <p:nvPr>
            <p:ph idx="2" type="body"/>
          </p:nvPr>
        </p:nvPicPr>
        <p:blipFill rotWithShape="1">
          <a:blip r:embed="rId3">
            <a:alphaModFix/>
          </a:blip>
          <a:srcRect b="0" l="0" r="0" t="0"/>
          <a:stretch/>
        </p:blipFill>
        <p:spPr>
          <a:xfrm>
            <a:off x="698643" y="1284074"/>
            <a:ext cx="1984440" cy="2861690"/>
          </a:xfrm>
          <a:prstGeom prst="rect">
            <a:avLst/>
          </a:prstGeom>
          <a:noFill/>
          <a:ln>
            <a:noFill/>
          </a:ln>
        </p:spPr>
      </p:pic>
      <p:pic>
        <p:nvPicPr>
          <p:cNvPr descr="Drawing showing a hand with a glove inserting 4 pills into a vagina. " id="1181" name="Google Shape;1181;p165"/>
          <p:cNvPicPr preferRelativeResize="0"/>
          <p:nvPr>
            <p:ph idx="1" type="body"/>
          </p:nvPr>
        </p:nvPicPr>
        <p:blipFill rotWithShape="1">
          <a:blip r:embed="rId4">
            <a:alphaModFix/>
          </a:blip>
          <a:srcRect b="0" l="0" r="0" t="0"/>
          <a:stretch/>
        </p:blipFill>
        <p:spPr>
          <a:xfrm>
            <a:off x="1266777" y="3393031"/>
            <a:ext cx="3541529" cy="3026469"/>
          </a:xfrm>
          <a:prstGeom prst="rect">
            <a:avLst/>
          </a:prstGeom>
          <a:noFill/>
          <a:ln>
            <a:noFill/>
          </a:ln>
        </p:spPr>
      </p:pic>
      <p:sp>
        <p:nvSpPr>
          <p:cNvPr id="1182" name="Google Shape;1182;p1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7" name="Shape 1187"/>
        <p:cNvGrpSpPr/>
        <p:nvPr/>
      </p:nvGrpSpPr>
      <p:grpSpPr>
        <a:xfrm>
          <a:off x="0" y="0"/>
          <a:ext cx="0" cy="0"/>
          <a:chOff x="0" y="0"/>
          <a:chExt cx="0" cy="0"/>
        </a:xfrm>
      </p:grpSpPr>
      <p:sp>
        <p:nvSpPr>
          <p:cNvPr id="1188" name="Google Shape;1188;p166"/>
          <p:cNvSpPr txBox="1"/>
          <p:nvPr>
            <p:ph type="title"/>
          </p:nvPr>
        </p:nvSpPr>
        <p:spPr>
          <a:xfrm>
            <a:off x="457200" y="54909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4400"/>
              <a:buFont typeface="Calibri"/>
              <a:buNone/>
            </a:pPr>
            <a:r>
              <a:rPr b="1" lang="en-US"/>
              <a:t>Buccal administration</a:t>
            </a:r>
            <a:endParaRPr/>
          </a:p>
        </p:txBody>
      </p:sp>
      <p:sp>
        <p:nvSpPr>
          <p:cNvPr id="1189" name="Google Shape;1189;p166"/>
          <p:cNvSpPr txBox="1"/>
          <p:nvPr>
            <p:ph idx="1" type="body"/>
          </p:nvPr>
        </p:nvSpPr>
        <p:spPr>
          <a:xfrm>
            <a:off x="906052" y="2353372"/>
            <a:ext cx="38862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2"/>
              </a:buClr>
              <a:buSzPts val="2800"/>
              <a:buChar char="•"/>
            </a:pPr>
            <a:r>
              <a:rPr lang="en-US">
                <a:solidFill>
                  <a:schemeClr val="dk2"/>
                </a:solidFill>
              </a:rPr>
              <a:t>Place pills between the cheek and the gum</a:t>
            </a:r>
            <a:endParaRPr/>
          </a:p>
          <a:p>
            <a:pPr indent="-228600" lvl="0" marL="228600" rtl="0" algn="l">
              <a:lnSpc>
                <a:spcPct val="90000"/>
              </a:lnSpc>
              <a:spcBef>
                <a:spcPts val="1000"/>
              </a:spcBef>
              <a:spcAft>
                <a:spcPts val="0"/>
              </a:spcAft>
              <a:buClr>
                <a:schemeClr val="dk2"/>
              </a:buClr>
              <a:buSzPts val="2800"/>
              <a:buChar char="•"/>
            </a:pPr>
            <a:r>
              <a:rPr lang="en-US">
                <a:solidFill>
                  <a:schemeClr val="dk2"/>
                </a:solidFill>
              </a:rPr>
              <a:t>After 30 minutes, swallow any remaining pill fragments</a:t>
            </a:r>
            <a:endParaRPr/>
          </a:p>
        </p:txBody>
      </p:sp>
      <p:pic>
        <p:nvPicPr>
          <p:cNvPr descr="Drawing of an open mouth showing pills between cheeks and gums on either side. " id="1190" name="Google Shape;1190;p166"/>
          <p:cNvPicPr preferRelativeResize="0"/>
          <p:nvPr>
            <p:ph idx="2" type="body"/>
          </p:nvPr>
        </p:nvPicPr>
        <p:blipFill rotWithShape="1">
          <a:blip r:embed="rId3">
            <a:alphaModFix/>
          </a:blip>
          <a:srcRect b="0" l="0" r="0" t="0"/>
          <a:stretch/>
        </p:blipFill>
        <p:spPr>
          <a:xfrm>
            <a:off x="5284700" y="2188985"/>
            <a:ext cx="3230649" cy="3548418"/>
          </a:xfrm>
          <a:prstGeom prst="rect">
            <a:avLst/>
          </a:prstGeom>
          <a:noFill/>
          <a:ln>
            <a:noFill/>
          </a:ln>
        </p:spPr>
      </p:pic>
      <p:sp>
        <p:nvSpPr>
          <p:cNvPr id="1191" name="Google Shape;1191;p1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6" name="Shape 1196"/>
        <p:cNvGrpSpPr/>
        <p:nvPr/>
      </p:nvGrpSpPr>
      <p:grpSpPr>
        <a:xfrm>
          <a:off x="0" y="0"/>
          <a:ext cx="0" cy="0"/>
          <a:chOff x="0" y="0"/>
          <a:chExt cx="0" cy="0"/>
        </a:xfrm>
      </p:grpSpPr>
      <p:sp>
        <p:nvSpPr>
          <p:cNvPr id="1197" name="Google Shape;1197;p167"/>
          <p:cNvSpPr txBox="1"/>
          <p:nvPr>
            <p:ph type="title"/>
          </p:nvPr>
        </p:nvSpPr>
        <p:spPr>
          <a:xfrm>
            <a:off x="457200" y="449299"/>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4400"/>
              <a:buFont typeface="Calibri"/>
              <a:buNone/>
            </a:pPr>
            <a:r>
              <a:rPr b="1" lang="en-US"/>
              <a:t>Sublingual administration</a:t>
            </a:r>
            <a:endParaRPr/>
          </a:p>
        </p:txBody>
      </p:sp>
      <p:sp>
        <p:nvSpPr>
          <p:cNvPr id="1198" name="Google Shape;1198;p167"/>
          <p:cNvSpPr txBox="1"/>
          <p:nvPr>
            <p:ph idx="1" type="body"/>
          </p:nvPr>
        </p:nvSpPr>
        <p:spPr>
          <a:xfrm>
            <a:off x="947149" y="2216213"/>
            <a:ext cx="38862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2"/>
              </a:buClr>
              <a:buSzPts val="2800"/>
              <a:buChar char="•"/>
            </a:pPr>
            <a:r>
              <a:rPr lang="en-US">
                <a:solidFill>
                  <a:schemeClr val="dk2"/>
                </a:solidFill>
              </a:rPr>
              <a:t>Place pills under the tongue </a:t>
            </a:r>
            <a:endParaRPr/>
          </a:p>
          <a:p>
            <a:pPr indent="-228600" lvl="0" marL="228600" rtl="0" algn="l">
              <a:lnSpc>
                <a:spcPct val="90000"/>
              </a:lnSpc>
              <a:spcBef>
                <a:spcPts val="1000"/>
              </a:spcBef>
              <a:spcAft>
                <a:spcPts val="0"/>
              </a:spcAft>
              <a:buClr>
                <a:schemeClr val="dk2"/>
              </a:buClr>
              <a:buSzPts val="2800"/>
              <a:buChar char="•"/>
            </a:pPr>
            <a:r>
              <a:rPr lang="en-US">
                <a:solidFill>
                  <a:schemeClr val="dk2"/>
                </a:solidFill>
              </a:rPr>
              <a:t>After 30 minutes, swallow any remaining pill fragments</a:t>
            </a:r>
            <a:endParaRPr/>
          </a:p>
        </p:txBody>
      </p:sp>
      <p:pic>
        <p:nvPicPr>
          <p:cNvPr descr="Drawing of an open mouth showing 4 pils placed under tongue. " id="1199" name="Google Shape;1199;p167"/>
          <p:cNvPicPr preferRelativeResize="0"/>
          <p:nvPr>
            <p:ph idx="2" type="body"/>
          </p:nvPr>
        </p:nvPicPr>
        <p:blipFill rotWithShape="1">
          <a:blip r:embed="rId3">
            <a:alphaModFix/>
          </a:blip>
          <a:srcRect b="0" l="0" r="0" t="0"/>
          <a:stretch/>
        </p:blipFill>
        <p:spPr>
          <a:xfrm>
            <a:off x="5336275" y="2216213"/>
            <a:ext cx="3179074" cy="3493962"/>
          </a:xfrm>
          <a:prstGeom prst="rect">
            <a:avLst/>
          </a:prstGeom>
          <a:noFill/>
          <a:ln>
            <a:noFill/>
          </a:ln>
        </p:spPr>
      </p:pic>
      <p:sp>
        <p:nvSpPr>
          <p:cNvPr id="1200" name="Google Shape;1200;p1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5" name="Shape 1205"/>
        <p:cNvGrpSpPr/>
        <p:nvPr/>
      </p:nvGrpSpPr>
      <p:grpSpPr>
        <a:xfrm>
          <a:off x="0" y="0"/>
          <a:ext cx="0" cy="0"/>
          <a:chOff x="0" y="0"/>
          <a:chExt cx="0" cy="0"/>
        </a:xfrm>
      </p:grpSpPr>
      <p:sp>
        <p:nvSpPr>
          <p:cNvPr id="1206" name="Google Shape;1206;p168"/>
          <p:cNvSpPr txBox="1"/>
          <p:nvPr>
            <p:ph type="title"/>
          </p:nvPr>
        </p:nvSpPr>
        <p:spPr>
          <a:xfrm>
            <a:off x="806522" y="779002"/>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Explain expected effects of mifepristone</a:t>
            </a:r>
            <a:endParaRPr/>
          </a:p>
        </p:txBody>
      </p:sp>
      <p:sp>
        <p:nvSpPr>
          <p:cNvPr id="1207" name="Google Shape;1207;p168"/>
          <p:cNvSpPr txBox="1"/>
          <p:nvPr>
            <p:ph idx="1" type="body"/>
          </p:nvPr>
        </p:nvSpPr>
        <p:spPr>
          <a:xfrm>
            <a:off x="1029342" y="2564901"/>
            <a:ext cx="7323548" cy="3263504"/>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700"/>
              <a:buChar char="•"/>
            </a:pPr>
            <a:r>
              <a:rPr lang="en-US" sz="2800">
                <a:solidFill>
                  <a:schemeClr val="dk2"/>
                </a:solidFill>
              </a:rPr>
              <a:t>Most women will feel no change after taking the pill</a:t>
            </a:r>
            <a:endParaRPr sz="2800">
              <a:solidFill>
                <a:schemeClr val="dk2"/>
              </a:solidFill>
            </a:endParaRPr>
          </a:p>
          <a:p>
            <a:pPr indent="-228600" lvl="0" marL="228600" rtl="0" algn="l">
              <a:lnSpc>
                <a:spcPct val="90000"/>
              </a:lnSpc>
              <a:spcBef>
                <a:spcPts val="1000"/>
              </a:spcBef>
              <a:spcAft>
                <a:spcPts val="0"/>
              </a:spcAft>
              <a:buClr>
                <a:srgbClr val="1F3864"/>
              </a:buClr>
              <a:buSzPts val="2700"/>
              <a:buChar char="•"/>
            </a:pPr>
            <a:r>
              <a:rPr lang="en-US" sz="2800">
                <a:solidFill>
                  <a:schemeClr val="dk2"/>
                </a:solidFill>
              </a:rPr>
              <a:t>Some women (8-25%) will begin bleeding before taking the next pill (misoprostol)</a:t>
            </a:r>
            <a:endParaRPr sz="2800">
              <a:solidFill>
                <a:schemeClr val="dk2"/>
              </a:solidFill>
            </a:endParaRPr>
          </a:p>
          <a:p>
            <a:pPr indent="-57150" lvl="0" marL="228600" rtl="0" algn="l">
              <a:lnSpc>
                <a:spcPct val="90000"/>
              </a:lnSpc>
              <a:spcBef>
                <a:spcPts val="1000"/>
              </a:spcBef>
              <a:spcAft>
                <a:spcPts val="0"/>
              </a:spcAft>
              <a:buClr>
                <a:schemeClr val="dk1"/>
              </a:buClr>
              <a:buSzPts val="2700"/>
              <a:buNone/>
            </a:pPr>
            <a:r>
              <a:t/>
            </a:r>
            <a:endParaRPr sz="2700">
              <a:solidFill>
                <a:schemeClr val="dk2"/>
              </a:solidFill>
            </a:endParaRPr>
          </a:p>
        </p:txBody>
      </p:sp>
      <p:sp>
        <p:nvSpPr>
          <p:cNvPr id="1208" name="Google Shape;1208;p1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3" name="Shape 1213"/>
        <p:cNvGrpSpPr/>
        <p:nvPr/>
      </p:nvGrpSpPr>
      <p:grpSpPr>
        <a:xfrm>
          <a:off x="0" y="0"/>
          <a:ext cx="0" cy="0"/>
          <a:chOff x="0" y="0"/>
          <a:chExt cx="0" cy="0"/>
        </a:xfrm>
      </p:grpSpPr>
      <p:sp>
        <p:nvSpPr>
          <p:cNvPr id="1214" name="Google Shape;1214;p169"/>
          <p:cNvSpPr txBox="1"/>
          <p:nvPr>
            <p:ph type="title"/>
          </p:nvPr>
        </p:nvSpPr>
        <p:spPr>
          <a:xfrm>
            <a:off x="863993" y="967335"/>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Explain expected effects of misoprostol</a:t>
            </a:r>
            <a:endParaRPr/>
          </a:p>
        </p:txBody>
      </p:sp>
      <p:sp>
        <p:nvSpPr>
          <p:cNvPr id="1215" name="Google Shape;1215;p169"/>
          <p:cNvSpPr txBox="1"/>
          <p:nvPr>
            <p:ph idx="1" type="body"/>
          </p:nvPr>
        </p:nvSpPr>
        <p:spPr>
          <a:xfrm>
            <a:off x="1018106" y="2624138"/>
            <a:ext cx="7600950" cy="3263504"/>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700"/>
              <a:buChar char="•"/>
            </a:pPr>
            <a:r>
              <a:rPr lang="en-US" sz="2800">
                <a:solidFill>
                  <a:schemeClr val="dk2"/>
                </a:solidFill>
              </a:rPr>
              <a:t>Bleeding</a:t>
            </a:r>
            <a:endParaRPr sz="2800">
              <a:solidFill>
                <a:schemeClr val="dk2"/>
              </a:solidFill>
            </a:endParaRPr>
          </a:p>
          <a:p>
            <a:pPr indent="-228600" lvl="0" marL="228600" rtl="0" algn="l">
              <a:lnSpc>
                <a:spcPct val="90000"/>
              </a:lnSpc>
              <a:spcBef>
                <a:spcPts val="1000"/>
              </a:spcBef>
              <a:spcAft>
                <a:spcPts val="0"/>
              </a:spcAft>
              <a:buClr>
                <a:srgbClr val="1F3864"/>
              </a:buClr>
              <a:buSzPts val="2700"/>
              <a:buChar char="•"/>
            </a:pPr>
            <a:r>
              <a:rPr lang="en-US" sz="2800">
                <a:solidFill>
                  <a:schemeClr val="dk2"/>
                </a:solidFill>
              </a:rPr>
              <a:t>Pain/Cramping</a:t>
            </a:r>
            <a:endParaRPr sz="2800">
              <a:solidFill>
                <a:schemeClr val="dk2"/>
              </a:solidFill>
            </a:endParaRPr>
          </a:p>
        </p:txBody>
      </p:sp>
      <p:sp>
        <p:nvSpPr>
          <p:cNvPr id="1216" name="Google Shape;1216;p1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1" name="Shape 1221"/>
        <p:cNvGrpSpPr/>
        <p:nvPr/>
      </p:nvGrpSpPr>
      <p:grpSpPr>
        <a:xfrm>
          <a:off x="0" y="0"/>
          <a:ext cx="0" cy="0"/>
          <a:chOff x="0" y="0"/>
          <a:chExt cx="0" cy="0"/>
        </a:xfrm>
      </p:grpSpPr>
      <p:sp>
        <p:nvSpPr>
          <p:cNvPr id="1222" name="Google Shape;1222;p170"/>
          <p:cNvSpPr txBox="1"/>
          <p:nvPr>
            <p:ph type="title"/>
          </p:nvPr>
        </p:nvSpPr>
        <p:spPr>
          <a:xfrm>
            <a:off x="457200" y="449299"/>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Explain expected effects: Bleeding</a:t>
            </a:r>
            <a:endParaRPr/>
          </a:p>
        </p:txBody>
      </p:sp>
      <p:sp>
        <p:nvSpPr>
          <p:cNvPr id="1223" name="Google Shape;1223;p170"/>
          <p:cNvSpPr txBox="1"/>
          <p:nvPr>
            <p:ph idx="1" type="body"/>
          </p:nvPr>
        </p:nvSpPr>
        <p:spPr>
          <a:xfrm>
            <a:off x="771525" y="1988640"/>
            <a:ext cx="7600950" cy="3799284"/>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n-US" sz="2800">
                <a:solidFill>
                  <a:schemeClr val="dk2"/>
                </a:solidFill>
              </a:rPr>
              <a:t>Usually heavier than a menstrual period and accompanied by passage of blood clots</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Usually starts within 1-3 hours of taking misoprostol</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Usually decreases after pregnancy/products of conception expel</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Can continue for several weeks</a:t>
            </a:r>
            <a:endParaRPr sz="2800">
              <a:solidFill>
                <a:schemeClr val="dk2"/>
              </a:solidFill>
            </a:endParaRPr>
          </a:p>
        </p:txBody>
      </p:sp>
      <p:sp>
        <p:nvSpPr>
          <p:cNvPr id="1224" name="Google Shape;1224;p1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8" name="Shape 1228"/>
        <p:cNvGrpSpPr/>
        <p:nvPr/>
      </p:nvGrpSpPr>
      <p:grpSpPr>
        <a:xfrm>
          <a:off x="0" y="0"/>
          <a:ext cx="0" cy="0"/>
          <a:chOff x="0" y="0"/>
          <a:chExt cx="0" cy="0"/>
        </a:xfrm>
      </p:grpSpPr>
      <p:sp>
        <p:nvSpPr>
          <p:cNvPr id="1229" name="Google Shape;1229;p171"/>
          <p:cNvSpPr txBox="1"/>
          <p:nvPr>
            <p:ph type="title"/>
          </p:nvPr>
        </p:nvSpPr>
        <p:spPr>
          <a:xfrm>
            <a:off x="724329" y="623960"/>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Explain expected effects: Pain/Cramping</a:t>
            </a:r>
            <a:endParaRPr/>
          </a:p>
        </p:txBody>
      </p:sp>
      <p:sp>
        <p:nvSpPr>
          <p:cNvPr id="1230" name="Google Shape;1230;p171"/>
          <p:cNvSpPr txBox="1"/>
          <p:nvPr>
            <p:ph idx="1" type="body"/>
          </p:nvPr>
        </p:nvSpPr>
        <p:spPr>
          <a:xfrm>
            <a:off x="1090025" y="2114229"/>
            <a:ext cx="7498208" cy="4024311"/>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n-US" sz="2800">
                <a:solidFill>
                  <a:schemeClr val="dk2"/>
                </a:solidFill>
              </a:rPr>
              <a:t>Varies greatly among women</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May be stronger than what is experienced during menses</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Can begin within 30 minutes of taking misoprostol</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Occurs during uterine contraction and when pregnancy/products of conception expel</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Diminishes after expulsion</a:t>
            </a:r>
            <a:endParaRPr sz="2800">
              <a:solidFill>
                <a:schemeClr val="dk2"/>
              </a:solidFill>
            </a:endParaRPr>
          </a:p>
        </p:txBody>
      </p:sp>
      <p:sp>
        <p:nvSpPr>
          <p:cNvPr id="1231" name="Google Shape;1231;p1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6" name="Shape 1236"/>
        <p:cNvGrpSpPr/>
        <p:nvPr/>
      </p:nvGrpSpPr>
      <p:grpSpPr>
        <a:xfrm>
          <a:off x="0" y="0"/>
          <a:ext cx="0" cy="0"/>
          <a:chOff x="0" y="0"/>
          <a:chExt cx="0" cy="0"/>
        </a:xfrm>
      </p:grpSpPr>
      <p:sp>
        <p:nvSpPr>
          <p:cNvPr id="1237" name="Google Shape;1237;p172"/>
          <p:cNvSpPr txBox="1"/>
          <p:nvPr>
            <p:ph type="title"/>
          </p:nvPr>
        </p:nvSpPr>
        <p:spPr>
          <a:xfrm>
            <a:off x="816795" y="685605"/>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Managing Pain/Cramping</a:t>
            </a:r>
            <a:endParaRPr/>
          </a:p>
        </p:txBody>
      </p:sp>
      <p:sp>
        <p:nvSpPr>
          <p:cNvPr id="1238" name="Google Shape;1238;p172"/>
          <p:cNvSpPr txBox="1"/>
          <p:nvPr>
            <p:ph idx="1" type="body"/>
          </p:nvPr>
        </p:nvSpPr>
        <p:spPr>
          <a:xfrm>
            <a:off x="1008793" y="2050284"/>
            <a:ext cx="7600950" cy="3693777"/>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n-US" sz="2800">
                <a:solidFill>
                  <a:srgbClr val="1F3864"/>
                </a:solidFill>
              </a:rPr>
              <a:t>Non-steroidal anti-inflammatory drugs (NSAIDs) are recommended:</a:t>
            </a:r>
            <a:endParaRPr sz="2800"/>
          </a:p>
          <a:p>
            <a:pPr indent="-228600" lvl="1" marL="685800" rtl="0" algn="l">
              <a:lnSpc>
                <a:spcPct val="90000"/>
              </a:lnSpc>
              <a:spcBef>
                <a:spcPts val="500"/>
              </a:spcBef>
              <a:spcAft>
                <a:spcPts val="0"/>
              </a:spcAft>
              <a:buClr>
                <a:srgbClr val="1F3864"/>
              </a:buClr>
              <a:buSzPts val="2400"/>
              <a:buChar char="•"/>
            </a:pPr>
            <a:r>
              <a:rPr lang="en-US" sz="2600">
                <a:solidFill>
                  <a:srgbClr val="1F3864"/>
                </a:solidFill>
              </a:rPr>
              <a:t>May be taken with misoprostol; OR</a:t>
            </a:r>
            <a:endParaRPr sz="2600"/>
          </a:p>
          <a:p>
            <a:pPr indent="-228600" lvl="1" marL="685800" rtl="0" algn="l">
              <a:lnSpc>
                <a:spcPct val="90000"/>
              </a:lnSpc>
              <a:spcBef>
                <a:spcPts val="500"/>
              </a:spcBef>
              <a:spcAft>
                <a:spcPts val="0"/>
              </a:spcAft>
              <a:buClr>
                <a:srgbClr val="1F3864"/>
              </a:buClr>
              <a:buSzPts val="2400"/>
              <a:buChar char="•"/>
            </a:pPr>
            <a:r>
              <a:rPr lang="en-US" sz="2600">
                <a:solidFill>
                  <a:srgbClr val="1F3864"/>
                </a:solidFill>
              </a:rPr>
              <a:t>May be taken when cramping begins</a:t>
            </a:r>
            <a:endParaRPr sz="2600"/>
          </a:p>
          <a:p>
            <a:pPr indent="-228600" lvl="0" marL="228600" rtl="0" algn="l">
              <a:lnSpc>
                <a:spcPct val="90000"/>
              </a:lnSpc>
              <a:spcBef>
                <a:spcPts val="1000"/>
              </a:spcBef>
              <a:spcAft>
                <a:spcPts val="0"/>
              </a:spcAft>
              <a:buClr>
                <a:srgbClr val="1F3864"/>
              </a:buClr>
              <a:buSzPts val="2800"/>
              <a:buChar char="•"/>
            </a:pPr>
            <a:r>
              <a:rPr lang="en-US" sz="2800">
                <a:solidFill>
                  <a:srgbClr val="1F3864"/>
                </a:solidFill>
              </a:rPr>
              <a:t>Narcotic analgesics may be helpful</a:t>
            </a:r>
            <a:endParaRPr sz="2800"/>
          </a:p>
          <a:p>
            <a:pPr indent="-228600" lvl="0" marL="228600" rtl="0" algn="l">
              <a:lnSpc>
                <a:spcPct val="90000"/>
              </a:lnSpc>
              <a:spcBef>
                <a:spcPts val="1000"/>
              </a:spcBef>
              <a:spcAft>
                <a:spcPts val="0"/>
              </a:spcAft>
              <a:buClr>
                <a:srgbClr val="1F3864"/>
              </a:buClr>
              <a:buSzPts val="2800"/>
              <a:buChar char="•"/>
            </a:pPr>
            <a:r>
              <a:rPr lang="en-US" sz="2800">
                <a:solidFill>
                  <a:srgbClr val="1F3864"/>
                </a:solidFill>
              </a:rPr>
              <a:t>Nonpharmacologic treatment, such as a hot water bottle applied to the abdomen or lower back, may be helpful</a:t>
            </a:r>
            <a:endParaRPr sz="2800"/>
          </a:p>
        </p:txBody>
      </p:sp>
      <p:sp>
        <p:nvSpPr>
          <p:cNvPr id="1239" name="Google Shape;1239;p1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65"/>
          <p:cNvSpPr txBox="1"/>
          <p:nvPr>
            <p:ph type="title"/>
          </p:nvPr>
        </p:nvSpPr>
        <p:spPr>
          <a:xfrm>
            <a:off x="1808251" y="2301411"/>
            <a:ext cx="6496853" cy="1311389"/>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1F3864"/>
              </a:buClr>
              <a:buSzPts val="6000"/>
              <a:buFont typeface="Calibri"/>
              <a:buNone/>
            </a:pPr>
            <a:r>
              <a:rPr b="1" lang="en-US" sz="4400">
                <a:solidFill>
                  <a:schemeClr val="accent1"/>
                </a:solidFill>
              </a:rPr>
              <a:t>VALUES</a:t>
            </a:r>
            <a:r>
              <a:rPr b="1" lang="en-US" sz="4400"/>
              <a:t> </a:t>
            </a:r>
            <a:r>
              <a:rPr b="1" lang="en-US" sz="4400">
                <a:solidFill>
                  <a:schemeClr val="accent1"/>
                </a:solidFill>
              </a:rPr>
              <a:t>CLARIFICATION</a:t>
            </a:r>
            <a:r>
              <a:rPr b="1" lang="en-US" sz="4400"/>
              <a:t> </a:t>
            </a:r>
            <a:endParaRPr sz="4400"/>
          </a:p>
        </p:txBody>
      </p:sp>
      <p:sp>
        <p:nvSpPr>
          <p:cNvPr id="386" name="Google Shape;386;p65"/>
          <p:cNvSpPr txBox="1"/>
          <p:nvPr>
            <p:ph idx="12" type="sldNum"/>
          </p:nvPr>
        </p:nvSpPr>
        <p:spPr>
          <a:xfrm>
            <a:off x="2639541" y="6188976"/>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4" name="Shape 1244"/>
        <p:cNvGrpSpPr/>
        <p:nvPr/>
      </p:nvGrpSpPr>
      <p:grpSpPr>
        <a:xfrm>
          <a:off x="0" y="0"/>
          <a:ext cx="0" cy="0"/>
          <a:chOff x="0" y="0"/>
          <a:chExt cx="0" cy="0"/>
        </a:xfrm>
      </p:grpSpPr>
      <p:sp>
        <p:nvSpPr>
          <p:cNvPr id="1245" name="Google Shape;1245;p173"/>
          <p:cNvSpPr txBox="1"/>
          <p:nvPr>
            <p:ph type="title"/>
          </p:nvPr>
        </p:nvSpPr>
        <p:spPr>
          <a:xfrm>
            <a:off x="632824" y="399305"/>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Explain potential side effects</a:t>
            </a:r>
            <a:endParaRPr/>
          </a:p>
        </p:txBody>
      </p:sp>
      <p:sp>
        <p:nvSpPr>
          <p:cNvPr id="1246" name="Google Shape;1246;p173"/>
          <p:cNvSpPr txBox="1"/>
          <p:nvPr>
            <p:ph idx="1" type="body"/>
          </p:nvPr>
        </p:nvSpPr>
        <p:spPr>
          <a:xfrm>
            <a:off x="1084887" y="1542305"/>
            <a:ext cx="7426289" cy="4043361"/>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n-US" sz="2800">
                <a:solidFill>
                  <a:schemeClr val="dk2"/>
                </a:solidFill>
              </a:rPr>
              <a:t>Fever/Chills</a:t>
            </a:r>
            <a:endParaRPr sz="2800">
              <a:solidFill>
                <a:schemeClr val="dk2"/>
              </a:solidFill>
            </a:endParaRPr>
          </a:p>
          <a:p>
            <a:pPr indent="-228600" lvl="1" marL="685800" rtl="0" algn="l">
              <a:lnSpc>
                <a:spcPct val="90000"/>
              </a:lnSpc>
              <a:spcBef>
                <a:spcPts val="500"/>
              </a:spcBef>
              <a:spcAft>
                <a:spcPts val="0"/>
              </a:spcAft>
              <a:buClr>
                <a:srgbClr val="1F3864"/>
              </a:buClr>
              <a:buSzPts val="2400"/>
              <a:buChar char="•"/>
            </a:pPr>
            <a:r>
              <a:rPr lang="en-US" sz="2600">
                <a:solidFill>
                  <a:schemeClr val="dk2"/>
                </a:solidFill>
              </a:rPr>
              <a:t>Chills are common with misoprostol use</a:t>
            </a:r>
            <a:endParaRPr sz="2600">
              <a:solidFill>
                <a:schemeClr val="dk2"/>
              </a:solidFill>
            </a:endParaRPr>
          </a:p>
          <a:p>
            <a:pPr indent="-228600" lvl="1" marL="685800" rtl="0" algn="l">
              <a:lnSpc>
                <a:spcPct val="90000"/>
              </a:lnSpc>
              <a:spcBef>
                <a:spcPts val="500"/>
              </a:spcBef>
              <a:spcAft>
                <a:spcPts val="0"/>
              </a:spcAft>
              <a:buClr>
                <a:srgbClr val="1F3864"/>
              </a:buClr>
              <a:buSzPts val="2400"/>
              <a:buChar char="•"/>
            </a:pPr>
            <a:r>
              <a:rPr lang="en-US" sz="2600">
                <a:solidFill>
                  <a:schemeClr val="dk2"/>
                </a:solidFill>
              </a:rPr>
              <a:t>Fever is less common and does not necessarily indicate infection</a:t>
            </a:r>
            <a:endParaRPr sz="26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Nausea/Vomiting</a:t>
            </a:r>
            <a:endParaRPr sz="2800">
              <a:solidFill>
                <a:schemeClr val="dk2"/>
              </a:solidFill>
            </a:endParaRPr>
          </a:p>
          <a:p>
            <a:pPr indent="-228600" lvl="1" marL="685800" rtl="0" algn="l">
              <a:lnSpc>
                <a:spcPct val="90000"/>
              </a:lnSpc>
              <a:spcBef>
                <a:spcPts val="500"/>
              </a:spcBef>
              <a:spcAft>
                <a:spcPts val="0"/>
              </a:spcAft>
              <a:buClr>
                <a:srgbClr val="1F3864"/>
              </a:buClr>
              <a:buSzPts val="2400"/>
              <a:buChar char="•"/>
            </a:pPr>
            <a:r>
              <a:rPr lang="en-US" sz="2600">
                <a:solidFill>
                  <a:schemeClr val="dk2"/>
                </a:solidFill>
              </a:rPr>
              <a:t>Typically passes within a few hours of misoprostol use</a:t>
            </a:r>
            <a:endParaRPr sz="2600">
              <a:solidFill>
                <a:schemeClr val="dk2"/>
              </a:solidFill>
            </a:endParaRPr>
          </a:p>
          <a:p>
            <a:pPr indent="-228600" lvl="1" marL="685800" rtl="0" algn="l">
              <a:lnSpc>
                <a:spcPct val="90000"/>
              </a:lnSpc>
              <a:spcBef>
                <a:spcPts val="500"/>
              </a:spcBef>
              <a:spcAft>
                <a:spcPts val="0"/>
              </a:spcAft>
              <a:buClr>
                <a:srgbClr val="1F3864"/>
              </a:buClr>
              <a:buSzPts val="2400"/>
              <a:buChar char="•"/>
            </a:pPr>
            <a:r>
              <a:rPr lang="en-US" sz="2600">
                <a:solidFill>
                  <a:schemeClr val="dk2"/>
                </a:solidFill>
              </a:rPr>
              <a:t>An antiemetic can be used</a:t>
            </a:r>
            <a:endParaRPr sz="26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Diarrhea</a:t>
            </a:r>
            <a:endParaRPr sz="2800">
              <a:solidFill>
                <a:schemeClr val="dk2"/>
              </a:solidFill>
            </a:endParaRPr>
          </a:p>
          <a:p>
            <a:pPr indent="-228600" lvl="1" marL="685800" rtl="0" algn="l">
              <a:lnSpc>
                <a:spcPct val="90000"/>
              </a:lnSpc>
              <a:spcBef>
                <a:spcPts val="500"/>
              </a:spcBef>
              <a:spcAft>
                <a:spcPts val="0"/>
              </a:spcAft>
              <a:buClr>
                <a:srgbClr val="1F3864"/>
              </a:buClr>
              <a:buSzPts val="2400"/>
              <a:buChar char="•"/>
            </a:pPr>
            <a:r>
              <a:rPr lang="en-US" sz="2600">
                <a:solidFill>
                  <a:schemeClr val="dk2"/>
                </a:solidFill>
              </a:rPr>
              <a:t>Typically resolves within a day of misoprostol use</a:t>
            </a:r>
            <a:endParaRPr sz="2600">
              <a:solidFill>
                <a:schemeClr val="dk2"/>
              </a:solidFill>
            </a:endParaRPr>
          </a:p>
        </p:txBody>
      </p:sp>
      <p:sp>
        <p:nvSpPr>
          <p:cNvPr id="1247" name="Google Shape;1247;p1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2" name="Shape 1252"/>
        <p:cNvGrpSpPr/>
        <p:nvPr/>
      </p:nvGrpSpPr>
      <p:grpSpPr>
        <a:xfrm>
          <a:off x="0" y="0"/>
          <a:ext cx="0" cy="0"/>
          <a:chOff x="0" y="0"/>
          <a:chExt cx="0" cy="0"/>
        </a:xfrm>
      </p:grpSpPr>
      <p:sp>
        <p:nvSpPr>
          <p:cNvPr id="1253" name="Google Shape;1253;p174"/>
          <p:cNvSpPr txBox="1"/>
          <p:nvPr>
            <p:ph type="title"/>
          </p:nvPr>
        </p:nvSpPr>
        <p:spPr>
          <a:xfrm>
            <a:off x="457200" y="574924"/>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Explain recovery after misoprostol</a:t>
            </a:r>
            <a:endParaRPr/>
          </a:p>
        </p:txBody>
      </p:sp>
      <p:sp>
        <p:nvSpPr>
          <p:cNvPr id="1254" name="Google Shape;1254;p174"/>
          <p:cNvSpPr txBox="1"/>
          <p:nvPr>
            <p:ph idx="1" type="body"/>
          </p:nvPr>
        </p:nvSpPr>
        <p:spPr>
          <a:xfrm>
            <a:off x="844407" y="1860802"/>
            <a:ext cx="7600950" cy="4005261"/>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n-US" sz="2800">
                <a:solidFill>
                  <a:schemeClr val="dk2"/>
                </a:solidFill>
              </a:rPr>
              <a:t>Usually she starts feeling better the day after misoprostol</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Typically, pregnancy symptoms abate over the next week</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Bleeding and cramping may be significant at first, but then diminish</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For most women, bleeding lasts around 2 weeks; in some cases, it can last more than a month</a:t>
            </a:r>
            <a:endParaRPr sz="2800">
              <a:solidFill>
                <a:schemeClr val="dk2"/>
              </a:solidFill>
            </a:endParaRPr>
          </a:p>
        </p:txBody>
      </p:sp>
      <p:sp>
        <p:nvSpPr>
          <p:cNvPr id="1255" name="Google Shape;1255;p1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0" name="Shape 1260"/>
        <p:cNvGrpSpPr/>
        <p:nvPr/>
      </p:nvGrpSpPr>
      <p:grpSpPr>
        <a:xfrm>
          <a:off x="0" y="0"/>
          <a:ext cx="0" cy="0"/>
          <a:chOff x="0" y="0"/>
          <a:chExt cx="0" cy="0"/>
        </a:xfrm>
      </p:grpSpPr>
      <p:sp>
        <p:nvSpPr>
          <p:cNvPr id="1261" name="Google Shape;1261;p175"/>
          <p:cNvSpPr txBox="1"/>
          <p:nvPr>
            <p:ph type="title"/>
          </p:nvPr>
        </p:nvSpPr>
        <p:spPr>
          <a:xfrm>
            <a:off x="765425" y="338264"/>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Explain warning signs</a:t>
            </a:r>
            <a:endParaRPr/>
          </a:p>
        </p:txBody>
      </p:sp>
      <p:sp>
        <p:nvSpPr>
          <p:cNvPr id="1262" name="Google Shape;1262;p175"/>
          <p:cNvSpPr txBox="1"/>
          <p:nvPr>
            <p:ph idx="1" type="body"/>
          </p:nvPr>
        </p:nvSpPr>
        <p:spPr>
          <a:xfrm>
            <a:off x="1173180" y="1388269"/>
            <a:ext cx="7600950" cy="4081461"/>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2"/>
              </a:buClr>
              <a:buSzPts val="2400"/>
              <a:buChar char="•"/>
            </a:pPr>
            <a:r>
              <a:rPr b="1" lang="en-US" sz="2600">
                <a:solidFill>
                  <a:schemeClr val="accent1"/>
                </a:solidFill>
              </a:rPr>
              <a:t>Excessive bleeding</a:t>
            </a:r>
            <a:r>
              <a:rPr b="1" lang="en-US" sz="2600">
                <a:solidFill>
                  <a:schemeClr val="dk2"/>
                </a:solidFill>
              </a:rPr>
              <a:t>: </a:t>
            </a:r>
            <a:r>
              <a:rPr lang="en-US" sz="2600">
                <a:solidFill>
                  <a:schemeClr val="dk2"/>
                </a:solidFill>
              </a:rPr>
              <a:t>Soaking more than 2 thick pads per hour for 2 consecutive hours; bleeding with lightheadedness or dizziness</a:t>
            </a:r>
            <a:endParaRPr sz="2600"/>
          </a:p>
          <a:p>
            <a:pPr indent="-228600" lvl="0" marL="228600" rtl="0" algn="l">
              <a:lnSpc>
                <a:spcPct val="90000"/>
              </a:lnSpc>
              <a:spcBef>
                <a:spcPts val="1000"/>
              </a:spcBef>
              <a:spcAft>
                <a:spcPts val="0"/>
              </a:spcAft>
              <a:buClr>
                <a:schemeClr val="dk2"/>
              </a:buClr>
              <a:buSzPts val="2400"/>
              <a:buChar char="•"/>
            </a:pPr>
            <a:r>
              <a:rPr b="1" lang="en-US" sz="2600">
                <a:solidFill>
                  <a:schemeClr val="accent1"/>
                </a:solidFill>
              </a:rPr>
              <a:t>Severe pain</a:t>
            </a:r>
            <a:r>
              <a:rPr lang="en-US" sz="2600">
                <a:solidFill>
                  <a:schemeClr val="accent1"/>
                </a:solidFill>
              </a:rPr>
              <a:t> </a:t>
            </a:r>
            <a:r>
              <a:rPr lang="en-US" sz="2600">
                <a:solidFill>
                  <a:schemeClr val="dk2"/>
                </a:solidFill>
              </a:rPr>
              <a:t>any day after the day misoprostol is taken</a:t>
            </a:r>
            <a:endParaRPr sz="2600"/>
          </a:p>
          <a:p>
            <a:pPr indent="-228600" lvl="0" marL="228600" rtl="0" algn="l">
              <a:lnSpc>
                <a:spcPct val="90000"/>
              </a:lnSpc>
              <a:spcBef>
                <a:spcPts val="1000"/>
              </a:spcBef>
              <a:spcAft>
                <a:spcPts val="0"/>
              </a:spcAft>
              <a:buClr>
                <a:schemeClr val="dk2"/>
              </a:buClr>
              <a:buSzPts val="2400"/>
              <a:buChar char="•"/>
            </a:pPr>
            <a:r>
              <a:rPr b="1" lang="en-US" sz="2600">
                <a:solidFill>
                  <a:schemeClr val="accent1"/>
                </a:solidFill>
              </a:rPr>
              <a:t>Fever</a:t>
            </a:r>
            <a:r>
              <a:rPr lang="en-US" sz="2600">
                <a:solidFill>
                  <a:schemeClr val="dk2"/>
                </a:solidFill>
              </a:rPr>
              <a:t> of 38˚C/100.4˚F or higher any day after the day misoprostol is taken</a:t>
            </a:r>
            <a:endParaRPr sz="2600"/>
          </a:p>
          <a:p>
            <a:pPr indent="-228600" lvl="0" marL="228600" rtl="0" algn="l">
              <a:lnSpc>
                <a:spcPct val="90000"/>
              </a:lnSpc>
              <a:spcBef>
                <a:spcPts val="1000"/>
              </a:spcBef>
              <a:spcAft>
                <a:spcPts val="0"/>
              </a:spcAft>
              <a:buClr>
                <a:schemeClr val="dk2"/>
              </a:buClr>
              <a:buSzPts val="2400"/>
              <a:buChar char="•"/>
            </a:pPr>
            <a:r>
              <a:rPr b="1" lang="en-US" sz="2600">
                <a:solidFill>
                  <a:schemeClr val="accent1"/>
                </a:solidFill>
              </a:rPr>
              <a:t>Foul smelling vaginal discharge</a:t>
            </a:r>
            <a:endParaRPr sz="2600">
              <a:solidFill>
                <a:schemeClr val="accent1"/>
              </a:solidFill>
            </a:endParaRPr>
          </a:p>
          <a:p>
            <a:pPr indent="-228600" lvl="0" marL="228600" rtl="0" algn="l">
              <a:lnSpc>
                <a:spcPct val="90000"/>
              </a:lnSpc>
              <a:spcBef>
                <a:spcPts val="1000"/>
              </a:spcBef>
              <a:spcAft>
                <a:spcPts val="0"/>
              </a:spcAft>
              <a:buClr>
                <a:schemeClr val="dk2"/>
              </a:buClr>
              <a:buSzPts val="2400"/>
              <a:buChar char="•"/>
            </a:pPr>
            <a:r>
              <a:rPr b="1" lang="en-US" sz="2600">
                <a:solidFill>
                  <a:schemeClr val="accent1"/>
                </a:solidFill>
              </a:rPr>
              <a:t>Persistent severe nausea or vomiting </a:t>
            </a:r>
            <a:r>
              <a:rPr lang="en-US" sz="2600">
                <a:solidFill>
                  <a:schemeClr val="dk2"/>
                </a:solidFill>
              </a:rPr>
              <a:t>any day after the day misoprostol is taken</a:t>
            </a:r>
            <a:endParaRPr sz="2600"/>
          </a:p>
          <a:p>
            <a:pPr indent="-228600" lvl="0" marL="228600" rtl="0" algn="l">
              <a:lnSpc>
                <a:spcPct val="90000"/>
              </a:lnSpc>
              <a:spcBef>
                <a:spcPts val="1000"/>
              </a:spcBef>
              <a:spcAft>
                <a:spcPts val="0"/>
              </a:spcAft>
              <a:buClr>
                <a:schemeClr val="dk2"/>
              </a:buClr>
              <a:buSzPts val="2400"/>
              <a:buChar char="•"/>
            </a:pPr>
            <a:r>
              <a:rPr b="1" lang="en-US" sz="2600">
                <a:solidFill>
                  <a:schemeClr val="accent1"/>
                </a:solidFill>
              </a:rPr>
              <a:t>No bleeding </a:t>
            </a:r>
            <a:r>
              <a:rPr lang="en-US" sz="2600">
                <a:solidFill>
                  <a:schemeClr val="dk2"/>
                </a:solidFill>
              </a:rPr>
              <a:t>within 1-2 days of taking misoprostol</a:t>
            </a:r>
            <a:endParaRPr sz="2600"/>
          </a:p>
        </p:txBody>
      </p:sp>
      <p:sp>
        <p:nvSpPr>
          <p:cNvPr id="1263" name="Google Shape;1263;p1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8" name="Shape 1268"/>
        <p:cNvGrpSpPr/>
        <p:nvPr/>
      </p:nvGrpSpPr>
      <p:grpSpPr>
        <a:xfrm>
          <a:off x="0" y="0"/>
          <a:ext cx="0" cy="0"/>
          <a:chOff x="0" y="0"/>
          <a:chExt cx="0" cy="0"/>
        </a:xfrm>
      </p:grpSpPr>
      <p:sp>
        <p:nvSpPr>
          <p:cNvPr id="1269" name="Google Shape;1269;p176"/>
          <p:cNvSpPr txBox="1"/>
          <p:nvPr>
            <p:ph type="title"/>
          </p:nvPr>
        </p:nvSpPr>
        <p:spPr>
          <a:xfrm>
            <a:off x="653372" y="846138"/>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Possible complications</a:t>
            </a:r>
            <a:endParaRPr/>
          </a:p>
        </p:txBody>
      </p:sp>
      <p:sp>
        <p:nvSpPr>
          <p:cNvPr id="1270" name="Google Shape;1270;p176"/>
          <p:cNvSpPr txBox="1"/>
          <p:nvPr>
            <p:ph idx="1" type="body"/>
          </p:nvPr>
        </p:nvSpPr>
        <p:spPr>
          <a:xfrm>
            <a:off x="967697" y="2503228"/>
            <a:ext cx="7600950" cy="3263504"/>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n-US" sz="2800">
                <a:solidFill>
                  <a:schemeClr val="dk2"/>
                </a:solidFill>
              </a:rPr>
              <a:t>Very heavy bleeding/hemorrhage</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Infection</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Symptomatic retained products of conception</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Medication failure</a:t>
            </a:r>
            <a:endParaRPr sz="2800">
              <a:solidFill>
                <a:schemeClr val="dk2"/>
              </a:solidFill>
            </a:endParaRPr>
          </a:p>
        </p:txBody>
      </p:sp>
      <p:sp>
        <p:nvSpPr>
          <p:cNvPr id="1271" name="Google Shape;1271;p17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6" name="Shape 1276"/>
        <p:cNvGrpSpPr/>
        <p:nvPr/>
      </p:nvGrpSpPr>
      <p:grpSpPr>
        <a:xfrm>
          <a:off x="0" y="0"/>
          <a:ext cx="0" cy="0"/>
          <a:chOff x="0" y="0"/>
          <a:chExt cx="0" cy="0"/>
        </a:xfrm>
      </p:grpSpPr>
      <p:sp>
        <p:nvSpPr>
          <p:cNvPr id="1277" name="Google Shape;1277;p177"/>
          <p:cNvSpPr txBox="1"/>
          <p:nvPr>
            <p:ph type="title"/>
          </p:nvPr>
        </p:nvSpPr>
        <p:spPr>
          <a:xfrm>
            <a:off x="771525" y="3429000"/>
            <a:ext cx="7600950" cy="994172"/>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1F3864"/>
              </a:buClr>
              <a:buSzPts val="3959"/>
              <a:buFont typeface="Calibri"/>
              <a:buNone/>
            </a:pPr>
            <a:r>
              <a:rPr b="1" lang="en-US" sz="3959">
                <a:solidFill>
                  <a:schemeClr val="accent1"/>
                </a:solidFill>
              </a:rPr>
              <a:t>PROVIDING UTERINE EVACUATION WITH MIFEPRISTONE AND/OR MISOPROSTOL:</a:t>
            </a:r>
            <a:br>
              <a:rPr b="1" lang="en-US" sz="3959">
                <a:solidFill>
                  <a:schemeClr val="accent1"/>
                </a:solidFill>
              </a:rPr>
            </a:br>
            <a:br>
              <a:rPr b="1" lang="en-US" sz="3959">
                <a:solidFill>
                  <a:schemeClr val="accent1"/>
                </a:solidFill>
              </a:rPr>
            </a:br>
            <a:r>
              <a:rPr b="1" lang="en-US" sz="3959">
                <a:solidFill>
                  <a:schemeClr val="accent1"/>
                </a:solidFill>
              </a:rPr>
              <a:t>DEMONSTRATION &amp; ROLE-PLAYS</a:t>
            </a:r>
            <a:br>
              <a:rPr b="1" lang="en-US" sz="3959"/>
            </a:br>
            <a:br>
              <a:rPr b="1" lang="en-US" sz="3959"/>
            </a:br>
            <a:endParaRPr sz="3959"/>
          </a:p>
        </p:txBody>
      </p:sp>
      <p:sp>
        <p:nvSpPr>
          <p:cNvPr id="1278" name="Google Shape;1278;p177"/>
          <p:cNvSpPr txBox="1"/>
          <p:nvPr>
            <p:ph idx="12" type="sldNum"/>
          </p:nvPr>
        </p:nvSpPr>
        <p:spPr>
          <a:xfrm>
            <a:off x="2679842" y="6236757"/>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3" name="Shape 1283"/>
        <p:cNvGrpSpPr/>
        <p:nvPr/>
      </p:nvGrpSpPr>
      <p:grpSpPr>
        <a:xfrm>
          <a:off x="0" y="0"/>
          <a:ext cx="0" cy="0"/>
          <a:chOff x="0" y="0"/>
          <a:chExt cx="0" cy="0"/>
        </a:xfrm>
      </p:grpSpPr>
      <p:sp>
        <p:nvSpPr>
          <p:cNvPr id="1284" name="Google Shape;1284;p178"/>
          <p:cNvSpPr txBox="1"/>
          <p:nvPr>
            <p:ph type="title"/>
          </p:nvPr>
        </p:nvSpPr>
        <p:spPr>
          <a:xfrm>
            <a:off x="628650" y="2625787"/>
            <a:ext cx="7600950" cy="994172"/>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1F3864"/>
              </a:buClr>
              <a:buSzPts val="3959"/>
              <a:buFont typeface="Calibri"/>
              <a:buNone/>
            </a:pPr>
            <a:r>
              <a:rPr b="1" lang="en-US">
                <a:solidFill>
                  <a:schemeClr val="accent1"/>
                </a:solidFill>
              </a:rPr>
              <a:t>FOLLOW-UP OF UTERINE EVACUATION WITH MIFEPRISTONE AND/OR MISOPROSTOL</a:t>
            </a:r>
            <a:endParaRPr>
              <a:solidFill>
                <a:schemeClr val="accent1"/>
              </a:solidFill>
            </a:endParaRPr>
          </a:p>
        </p:txBody>
      </p:sp>
      <p:sp>
        <p:nvSpPr>
          <p:cNvPr id="1285" name="Google Shape;1285;p178"/>
          <p:cNvSpPr txBox="1"/>
          <p:nvPr>
            <p:ph idx="12" type="sldNum"/>
          </p:nvPr>
        </p:nvSpPr>
        <p:spPr>
          <a:xfrm>
            <a:off x="2679843" y="629840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0" name="Shape 1290"/>
        <p:cNvGrpSpPr/>
        <p:nvPr/>
      </p:nvGrpSpPr>
      <p:grpSpPr>
        <a:xfrm>
          <a:off x="0" y="0"/>
          <a:ext cx="0" cy="0"/>
          <a:chOff x="0" y="0"/>
          <a:chExt cx="0" cy="0"/>
        </a:xfrm>
      </p:grpSpPr>
      <p:sp>
        <p:nvSpPr>
          <p:cNvPr id="1291" name="Google Shape;1291;p179"/>
          <p:cNvSpPr txBox="1"/>
          <p:nvPr>
            <p:ph type="title"/>
          </p:nvPr>
        </p:nvSpPr>
        <p:spPr>
          <a:xfrm>
            <a:off x="631861" y="673619"/>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Is follow-up care needed?</a:t>
            </a:r>
            <a:endParaRPr/>
          </a:p>
        </p:txBody>
      </p:sp>
      <p:sp>
        <p:nvSpPr>
          <p:cNvPr id="1292" name="Google Shape;1292;p179"/>
          <p:cNvSpPr txBox="1"/>
          <p:nvPr>
            <p:ph idx="1" type="body"/>
          </p:nvPr>
        </p:nvSpPr>
        <p:spPr>
          <a:xfrm>
            <a:off x="771525" y="2182727"/>
            <a:ext cx="7600950" cy="4252911"/>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n-US" sz="2800">
                <a:solidFill>
                  <a:schemeClr val="dk2"/>
                </a:solidFill>
              </a:rPr>
              <a:t>Not required after medical abortion with mifepristone and misoprostol or with misoprostol alone</a:t>
            </a:r>
            <a:endParaRPr/>
          </a:p>
          <a:p>
            <a:pPr indent="-228600" lvl="0" marL="228600" rtl="0" algn="l">
              <a:lnSpc>
                <a:spcPct val="90000"/>
              </a:lnSpc>
              <a:spcBef>
                <a:spcPts val="0"/>
              </a:spcBef>
              <a:spcAft>
                <a:spcPts val="0"/>
              </a:spcAft>
              <a:buClr>
                <a:srgbClr val="1F3864"/>
              </a:buClr>
              <a:buSzPts val="2800"/>
              <a:buChar char="•"/>
            </a:pPr>
            <a:r>
              <a:rPr lang="en-US" sz="2800">
                <a:solidFill>
                  <a:schemeClr val="dk2"/>
                </a:solidFill>
              </a:rPr>
              <a:t>Not required after misoprostol treatment for incomplete abortion, but should be offered</a:t>
            </a:r>
            <a:endParaRPr/>
          </a:p>
          <a:p>
            <a:pPr indent="-228600" lvl="0" marL="228600" rtl="0" algn="l">
              <a:lnSpc>
                <a:spcPct val="90000"/>
              </a:lnSpc>
              <a:spcBef>
                <a:spcPts val="0"/>
              </a:spcBef>
              <a:spcAft>
                <a:spcPts val="0"/>
              </a:spcAft>
              <a:buClr>
                <a:srgbClr val="1F3864"/>
              </a:buClr>
              <a:buSzPts val="2800"/>
              <a:buChar char="•"/>
            </a:pPr>
            <a:r>
              <a:rPr lang="en-US" sz="2800">
                <a:solidFill>
                  <a:schemeClr val="dk2"/>
                </a:solidFill>
              </a:rPr>
              <a:t>Make an appointment if the woman desires follow-up</a:t>
            </a:r>
            <a:endParaRPr/>
          </a:p>
        </p:txBody>
      </p:sp>
      <p:sp>
        <p:nvSpPr>
          <p:cNvPr id="1293" name="Google Shape;1293;p17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8" name="Shape 1298"/>
        <p:cNvGrpSpPr/>
        <p:nvPr/>
      </p:nvGrpSpPr>
      <p:grpSpPr>
        <a:xfrm>
          <a:off x="0" y="0"/>
          <a:ext cx="0" cy="0"/>
          <a:chOff x="0" y="0"/>
          <a:chExt cx="0" cy="0"/>
        </a:xfrm>
      </p:grpSpPr>
      <p:sp>
        <p:nvSpPr>
          <p:cNvPr id="1299" name="Google Shape;1299;p180"/>
          <p:cNvSpPr txBox="1"/>
          <p:nvPr>
            <p:ph type="title"/>
          </p:nvPr>
        </p:nvSpPr>
        <p:spPr>
          <a:xfrm>
            <a:off x="717585" y="292422"/>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Follow-up visit </a:t>
            </a:r>
            <a:r>
              <a:rPr lang="en-US"/>
              <a:t>(if necessary)</a:t>
            </a:r>
            <a:endParaRPr b="1"/>
          </a:p>
        </p:txBody>
      </p:sp>
      <p:sp>
        <p:nvSpPr>
          <p:cNvPr id="1300" name="Google Shape;1300;p180"/>
          <p:cNvSpPr txBox="1"/>
          <p:nvPr>
            <p:ph idx="1" type="body"/>
          </p:nvPr>
        </p:nvSpPr>
        <p:spPr>
          <a:xfrm>
            <a:off x="1085850" y="1538289"/>
            <a:ext cx="7493071" cy="4252911"/>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n-US" sz="2800">
                <a:solidFill>
                  <a:schemeClr val="dk2"/>
                </a:solidFill>
              </a:rPr>
              <a:t>Inquire about the woman’s experience with uterine evacuation</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Examine the woman’s overall health status</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Confirm success of uterine evacuation</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Assess and treat any complications</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Review any laboratory tests</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Provide contraception if desired; ensure initiated method is meeting woman’s needs</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Refer for additional services</a:t>
            </a:r>
            <a:endParaRPr sz="2800">
              <a:solidFill>
                <a:schemeClr val="dk2"/>
              </a:solidFill>
            </a:endParaRPr>
          </a:p>
        </p:txBody>
      </p:sp>
      <p:sp>
        <p:nvSpPr>
          <p:cNvPr id="1301" name="Google Shape;1301;p18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6" name="Shape 1306"/>
        <p:cNvGrpSpPr/>
        <p:nvPr/>
      </p:nvGrpSpPr>
      <p:grpSpPr>
        <a:xfrm>
          <a:off x="0" y="0"/>
          <a:ext cx="0" cy="0"/>
          <a:chOff x="0" y="0"/>
          <a:chExt cx="0" cy="0"/>
        </a:xfrm>
      </p:grpSpPr>
      <p:sp>
        <p:nvSpPr>
          <p:cNvPr id="1307" name="Google Shape;1307;p181"/>
          <p:cNvSpPr txBox="1"/>
          <p:nvPr>
            <p:ph type="title"/>
          </p:nvPr>
        </p:nvSpPr>
        <p:spPr>
          <a:xfrm>
            <a:off x="333911" y="633711"/>
            <a:ext cx="86868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sz="4200"/>
              <a:t>Confirm success of uterine evacuation</a:t>
            </a:r>
            <a:endParaRPr sz="4200"/>
          </a:p>
        </p:txBody>
      </p:sp>
      <p:sp>
        <p:nvSpPr>
          <p:cNvPr id="1308" name="Google Shape;1308;p181"/>
          <p:cNvSpPr txBox="1"/>
          <p:nvPr>
            <p:ph idx="1" type="body"/>
          </p:nvPr>
        </p:nvSpPr>
        <p:spPr>
          <a:xfrm>
            <a:off x="864954" y="1834917"/>
            <a:ext cx="7886699" cy="3950277"/>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400"/>
              <a:buChar char="•"/>
            </a:pPr>
            <a:r>
              <a:rPr lang="en-US" sz="2800">
                <a:solidFill>
                  <a:schemeClr val="dk2"/>
                </a:solidFill>
              </a:rPr>
              <a:t>Ask the woman if she:</a:t>
            </a:r>
            <a:endParaRPr sz="2800">
              <a:solidFill>
                <a:schemeClr val="dk2"/>
              </a:solidFill>
            </a:endParaRPr>
          </a:p>
          <a:p>
            <a:pPr indent="-228600" lvl="1" marL="685800" rtl="0" algn="l">
              <a:lnSpc>
                <a:spcPct val="90000"/>
              </a:lnSpc>
              <a:spcBef>
                <a:spcPts val="500"/>
              </a:spcBef>
              <a:spcAft>
                <a:spcPts val="0"/>
              </a:spcAft>
              <a:buClr>
                <a:srgbClr val="1F3864"/>
              </a:buClr>
              <a:buSzPts val="2400"/>
              <a:buFont typeface="Courier New"/>
              <a:buChar char="o"/>
            </a:pPr>
            <a:r>
              <a:rPr lang="en-US" sz="2600">
                <a:solidFill>
                  <a:schemeClr val="dk2"/>
                </a:solidFill>
              </a:rPr>
              <a:t>thinks she expelled the pregnancy</a:t>
            </a:r>
            <a:endParaRPr sz="2600">
              <a:solidFill>
                <a:schemeClr val="dk2"/>
              </a:solidFill>
            </a:endParaRPr>
          </a:p>
          <a:p>
            <a:pPr indent="-228600" lvl="1" marL="685800" rtl="0" algn="l">
              <a:lnSpc>
                <a:spcPct val="90000"/>
              </a:lnSpc>
              <a:spcBef>
                <a:spcPts val="500"/>
              </a:spcBef>
              <a:spcAft>
                <a:spcPts val="0"/>
              </a:spcAft>
              <a:buClr>
                <a:srgbClr val="1F3864"/>
              </a:buClr>
              <a:buSzPts val="2400"/>
              <a:buFont typeface="Courier New"/>
              <a:buChar char="o"/>
            </a:pPr>
            <a:r>
              <a:rPr lang="en-US" sz="2600">
                <a:solidFill>
                  <a:schemeClr val="dk2"/>
                </a:solidFill>
              </a:rPr>
              <a:t>had bleeding at least as heavy as her period after using medicines, and if she passed blood clots</a:t>
            </a:r>
            <a:endParaRPr sz="2600">
              <a:solidFill>
                <a:schemeClr val="dk2"/>
              </a:solidFill>
            </a:endParaRPr>
          </a:p>
          <a:p>
            <a:pPr indent="-228600" lvl="1" marL="685800" rtl="0" algn="l">
              <a:lnSpc>
                <a:spcPct val="90000"/>
              </a:lnSpc>
              <a:spcBef>
                <a:spcPts val="500"/>
              </a:spcBef>
              <a:spcAft>
                <a:spcPts val="0"/>
              </a:spcAft>
              <a:buClr>
                <a:srgbClr val="1F3864"/>
              </a:buClr>
              <a:buSzPts val="2400"/>
              <a:buFont typeface="Courier New"/>
              <a:buChar char="o"/>
            </a:pPr>
            <a:r>
              <a:rPr lang="en-US" sz="2600">
                <a:solidFill>
                  <a:schemeClr val="dk2"/>
                </a:solidFill>
              </a:rPr>
              <a:t>ever felt pregnant, and if she still feels pregnant now</a:t>
            </a:r>
            <a:endParaRPr sz="2600">
              <a:solidFill>
                <a:schemeClr val="dk2"/>
              </a:solidFill>
            </a:endParaRPr>
          </a:p>
          <a:p>
            <a:pPr indent="-228600" lvl="0" marL="228600" rtl="0" algn="l">
              <a:lnSpc>
                <a:spcPct val="90000"/>
              </a:lnSpc>
              <a:spcBef>
                <a:spcPts val="1000"/>
              </a:spcBef>
              <a:spcAft>
                <a:spcPts val="0"/>
              </a:spcAft>
              <a:buClr>
                <a:srgbClr val="1F3864"/>
              </a:buClr>
              <a:buSzPts val="2400"/>
              <a:buChar char="•"/>
            </a:pPr>
            <a:r>
              <a:rPr lang="en-US" sz="2800">
                <a:solidFill>
                  <a:schemeClr val="dk2"/>
                </a:solidFill>
              </a:rPr>
              <a:t>Review what pregnancy symptoms she had, and how they have changed, if at all</a:t>
            </a:r>
            <a:endParaRPr sz="2800">
              <a:solidFill>
                <a:schemeClr val="dk2"/>
              </a:solidFill>
            </a:endParaRPr>
          </a:p>
          <a:p>
            <a:pPr indent="-228600" lvl="0" marL="228600" rtl="0" algn="l">
              <a:lnSpc>
                <a:spcPct val="90000"/>
              </a:lnSpc>
              <a:spcBef>
                <a:spcPts val="1000"/>
              </a:spcBef>
              <a:spcAft>
                <a:spcPts val="0"/>
              </a:spcAft>
              <a:buClr>
                <a:srgbClr val="1F3864"/>
              </a:buClr>
              <a:buSzPts val="2400"/>
              <a:buChar char="•"/>
            </a:pPr>
            <a:r>
              <a:rPr lang="en-US" sz="2800">
                <a:solidFill>
                  <a:schemeClr val="dk2"/>
                </a:solidFill>
              </a:rPr>
              <a:t>Review how she used the medicine</a:t>
            </a:r>
            <a:endParaRPr sz="2800">
              <a:solidFill>
                <a:schemeClr val="dk2"/>
              </a:solidFill>
            </a:endParaRPr>
          </a:p>
        </p:txBody>
      </p:sp>
      <p:sp>
        <p:nvSpPr>
          <p:cNvPr id="1309" name="Google Shape;1309;p18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4" name="Shape 1314"/>
        <p:cNvGrpSpPr/>
        <p:nvPr/>
      </p:nvGrpSpPr>
      <p:grpSpPr>
        <a:xfrm>
          <a:off x="0" y="0"/>
          <a:ext cx="0" cy="0"/>
          <a:chOff x="0" y="0"/>
          <a:chExt cx="0" cy="0"/>
        </a:xfrm>
      </p:grpSpPr>
      <p:sp>
        <p:nvSpPr>
          <p:cNvPr id="1315" name="Google Shape;1315;p182"/>
          <p:cNvSpPr txBox="1"/>
          <p:nvPr>
            <p:ph type="title"/>
          </p:nvPr>
        </p:nvSpPr>
        <p:spPr>
          <a:xfrm>
            <a:off x="277402" y="929003"/>
            <a:ext cx="8753582"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sz="4200"/>
              <a:t>Confirm success of uterine evacuation</a:t>
            </a:r>
            <a:br>
              <a:rPr b="1" lang="en-US" sz="4200"/>
            </a:br>
            <a:r>
              <a:rPr b="1" lang="en-US" sz="4200"/>
              <a:t>(Continued)</a:t>
            </a:r>
            <a:endParaRPr sz="4200"/>
          </a:p>
        </p:txBody>
      </p:sp>
      <p:sp>
        <p:nvSpPr>
          <p:cNvPr id="1316" name="Google Shape;1316;p182"/>
          <p:cNvSpPr txBox="1"/>
          <p:nvPr>
            <p:ph idx="1" type="body"/>
          </p:nvPr>
        </p:nvSpPr>
        <p:spPr>
          <a:xfrm>
            <a:off x="628650" y="2574319"/>
            <a:ext cx="7600950" cy="349851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F3864"/>
              </a:buClr>
              <a:buSzPts val="2800"/>
              <a:buNone/>
            </a:pPr>
            <a:r>
              <a:rPr lang="en-US" sz="2800">
                <a:solidFill>
                  <a:schemeClr val="dk2"/>
                </a:solidFill>
              </a:rPr>
              <a:t>Bimanual examination</a:t>
            </a:r>
            <a:endParaRPr sz="2800">
              <a:solidFill>
                <a:schemeClr val="dk2"/>
              </a:solidFill>
            </a:endParaRPr>
          </a:p>
          <a:p>
            <a:pPr indent="-228600" lvl="1" marL="685800" rtl="0" algn="l">
              <a:lnSpc>
                <a:spcPct val="90000"/>
              </a:lnSpc>
              <a:spcBef>
                <a:spcPts val="500"/>
              </a:spcBef>
              <a:spcAft>
                <a:spcPts val="0"/>
              </a:spcAft>
              <a:buClr>
                <a:srgbClr val="1F3864"/>
              </a:buClr>
              <a:buSzPts val="2400"/>
              <a:buChar char="•"/>
            </a:pPr>
            <a:r>
              <a:rPr lang="en-US" sz="2600">
                <a:solidFill>
                  <a:schemeClr val="dk2"/>
                </a:solidFill>
              </a:rPr>
              <a:t>Compare follow up findings to those documented prior to mifepristone and/or misoprostol use</a:t>
            </a:r>
            <a:endParaRPr sz="2600">
              <a:solidFill>
                <a:schemeClr val="dk2"/>
              </a:solidFill>
            </a:endParaRPr>
          </a:p>
          <a:p>
            <a:pPr indent="-228600" lvl="1" marL="685800" rtl="0" algn="l">
              <a:lnSpc>
                <a:spcPct val="90000"/>
              </a:lnSpc>
              <a:spcBef>
                <a:spcPts val="500"/>
              </a:spcBef>
              <a:spcAft>
                <a:spcPts val="0"/>
              </a:spcAft>
              <a:buClr>
                <a:srgbClr val="1F3864"/>
              </a:buClr>
              <a:buSzPts val="2400"/>
              <a:buChar char="•"/>
            </a:pPr>
            <a:r>
              <a:rPr lang="en-US" sz="2600">
                <a:solidFill>
                  <a:schemeClr val="dk2"/>
                </a:solidFill>
              </a:rPr>
              <a:t>Uterus should be smaller or have returned to non-pregnant size 2 weeks after using medications</a:t>
            </a:r>
            <a:endParaRPr sz="2600">
              <a:solidFill>
                <a:schemeClr val="dk2"/>
              </a:solidFill>
            </a:endParaRPr>
          </a:p>
        </p:txBody>
      </p:sp>
      <p:sp>
        <p:nvSpPr>
          <p:cNvPr id="1317" name="Google Shape;1317;p18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66"/>
          <p:cNvSpPr txBox="1"/>
          <p:nvPr>
            <p:ph type="title"/>
          </p:nvPr>
        </p:nvSpPr>
        <p:spPr>
          <a:xfrm>
            <a:off x="1257300" y="1462973"/>
            <a:ext cx="7886700" cy="2139553"/>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1F3864"/>
              </a:buClr>
              <a:buSzPts val="6000"/>
              <a:buFont typeface="Calibri"/>
              <a:buNone/>
            </a:pPr>
            <a:r>
              <a:rPr b="1" lang="en-US" sz="4400">
                <a:solidFill>
                  <a:schemeClr val="accent1"/>
                </a:solidFill>
              </a:rPr>
              <a:t>REVIEW OF ABORTION LAWS </a:t>
            </a:r>
            <a:endParaRPr sz="4400">
              <a:solidFill>
                <a:schemeClr val="accent1"/>
              </a:solidFill>
            </a:endParaRPr>
          </a:p>
        </p:txBody>
      </p:sp>
      <p:sp>
        <p:nvSpPr>
          <p:cNvPr id="393" name="Google Shape;393;p66"/>
          <p:cNvSpPr txBox="1"/>
          <p:nvPr>
            <p:ph idx="12" type="sldNum"/>
          </p:nvPr>
        </p:nvSpPr>
        <p:spPr>
          <a:xfrm>
            <a:off x="2814202" y="6188976"/>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2" name="Shape 1322"/>
        <p:cNvGrpSpPr/>
        <p:nvPr/>
      </p:nvGrpSpPr>
      <p:grpSpPr>
        <a:xfrm>
          <a:off x="0" y="0"/>
          <a:ext cx="0" cy="0"/>
          <a:chOff x="0" y="0"/>
          <a:chExt cx="0" cy="0"/>
        </a:xfrm>
      </p:grpSpPr>
      <p:sp>
        <p:nvSpPr>
          <p:cNvPr id="1323" name="Google Shape;1323;p183"/>
          <p:cNvSpPr txBox="1"/>
          <p:nvPr>
            <p:ph type="title"/>
          </p:nvPr>
        </p:nvSpPr>
        <p:spPr>
          <a:xfrm>
            <a:off x="559941" y="744485"/>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Abortion is probably complete if:</a:t>
            </a:r>
            <a:endParaRPr/>
          </a:p>
        </p:txBody>
      </p:sp>
      <p:sp>
        <p:nvSpPr>
          <p:cNvPr id="1324" name="Google Shape;1324;p183"/>
          <p:cNvSpPr txBox="1"/>
          <p:nvPr>
            <p:ph idx="1" type="body"/>
          </p:nvPr>
        </p:nvSpPr>
        <p:spPr>
          <a:xfrm>
            <a:off x="771525" y="2307139"/>
            <a:ext cx="7600950" cy="3693777"/>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n-US" sz="2800">
                <a:solidFill>
                  <a:schemeClr val="dk2"/>
                </a:solidFill>
              </a:rPr>
              <a:t>The woman believes she had a successful uterine evacuation</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The woman’s pregnancy symptoms have resolved</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Her bleeding and cramping pattern is normal</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Her uterine size is non-pregnant or smaller than before</a:t>
            </a:r>
            <a:endParaRPr sz="2800">
              <a:solidFill>
                <a:schemeClr val="dk2"/>
              </a:solidFill>
            </a:endParaRPr>
          </a:p>
          <a:p>
            <a:pPr indent="0" lvl="0" marL="0" rtl="0" algn="l">
              <a:lnSpc>
                <a:spcPct val="90000"/>
              </a:lnSpc>
              <a:spcBef>
                <a:spcPts val="1000"/>
              </a:spcBef>
              <a:spcAft>
                <a:spcPts val="0"/>
              </a:spcAft>
              <a:buClr>
                <a:schemeClr val="dk1"/>
              </a:buClr>
              <a:buSzPts val="2400"/>
              <a:buNone/>
            </a:pPr>
            <a:r>
              <a:t/>
            </a:r>
            <a:endParaRPr sz="2400">
              <a:solidFill>
                <a:srgbClr val="1F3864"/>
              </a:solidFill>
            </a:endParaRPr>
          </a:p>
        </p:txBody>
      </p:sp>
      <p:sp>
        <p:nvSpPr>
          <p:cNvPr id="1325" name="Google Shape;1325;p18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0" name="Shape 1330"/>
        <p:cNvGrpSpPr/>
        <p:nvPr/>
      </p:nvGrpSpPr>
      <p:grpSpPr>
        <a:xfrm>
          <a:off x="0" y="0"/>
          <a:ext cx="0" cy="0"/>
          <a:chOff x="0" y="0"/>
          <a:chExt cx="0" cy="0"/>
        </a:xfrm>
      </p:grpSpPr>
      <p:sp>
        <p:nvSpPr>
          <p:cNvPr id="1331" name="Google Shape;1331;p184"/>
          <p:cNvSpPr txBox="1"/>
          <p:nvPr>
            <p:ph type="title"/>
          </p:nvPr>
        </p:nvSpPr>
        <p:spPr>
          <a:xfrm>
            <a:off x="549667" y="887908"/>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Unsuccessful uterine </a:t>
            </a:r>
            <a:r>
              <a:rPr lang="en-US"/>
              <a:t>e</a:t>
            </a:r>
            <a:r>
              <a:rPr b="1" lang="en-US"/>
              <a:t>vacuation</a:t>
            </a:r>
            <a:endParaRPr/>
          </a:p>
        </p:txBody>
      </p:sp>
      <p:sp>
        <p:nvSpPr>
          <p:cNvPr id="1332" name="Google Shape;1332;p184"/>
          <p:cNvSpPr txBox="1"/>
          <p:nvPr>
            <p:ph idx="1" type="body"/>
          </p:nvPr>
        </p:nvSpPr>
        <p:spPr>
          <a:xfrm>
            <a:off x="628650" y="2512621"/>
            <a:ext cx="7600950" cy="369377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F3864"/>
              </a:buClr>
              <a:buSzPts val="2800"/>
              <a:buNone/>
            </a:pPr>
            <a:r>
              <a:rPr lang="en-US" sz="2800">
                <a:solidFill>
                  <a:schemeClr val="dk2"/>
                </a:solidFill>
              </a:rPr>
              <a:t>If uterine evacuation was unsuccessful or is not complete, treatment options include:</a:t>
            </a:r>
            <a:endParaRPr sz="2800">
              <a:solidFill>
                <a:schemeClr val="dk2"/>
              </a:solidFill>
            </a:endParaRPr>
          </a:p>
          <a:p>
            <a:pPr indent="-228600" lvl="1" marL="685800" rtl="0" algn="l">
              <a:lnSpc>
                <a:spcPct val="90000"/>
              </a:lnSpc>
              <a:spcBef>
                <a:spcPts val="500"/>
              </a:spcBef>
              <a:spcAft>
                <a:spcPts val="0"/>
              </a:spcAft>
              <a:buClr>
                <a:srgbClr val="1F3864"/>
              </a:buClr>
              <a:buSzPts val="2400"/>
              <a:buChar char="•"/>
            </a:pPr>
            <a:r>
              <a:rPr lang="en-US" sz="2600">
                <a:solidFill>
                  <a:schemeClr val="dk2"/>
                </a:solidFill>
              </a:rPr>
              <a:t>Expectant management: Allow more time for complete expulsion of products of conception</a:t>
            </a:r>
            <a:endParaRPr sz="2600">
              <a:solidFill>
                <a:schemeClr val="dk2"/>
              </a:solidFill>
            </a:endParaRPr>
          </a:p>
          <a:p>
            <a:pPr indent="-228600" lvl="1" marL="685800" rtl="0" algn="l">
              <a:lnSpc>
                <a:spcPct val="90000"/>
              </a:lnSpc>
              <a:spcBef>
                <a:spcPts val="500"/>
              </a:spcBef>
              <a:spcAft>
                <a:spcPts val="0"/>
              </a:spcAft>
              <a:buClr>
                <a:srgbClr val="1F3864"/>
              </a:buClr>
              <a:buSzPts val="2400"/>
              <a:buChar char="•"/>
            </a:pPr>
            <a:r>
              <a:rPr lang="en-US" sz="2600">
                <a:solidFill>
                  <a:schemeClr val="dk2"/>
                </a:solidFill>
              </a:rPr>
              <a:t>A repeat dose of misoprostol</a:t>
            </a:r>
            <a:endParaRPr sz="2600">
              <a:solidFill>
                <a:schemeClr val="dk2"/>
              </a:solidFill>
            </a:endParaRPr>
          </a:p>
          <a:p>
            <a:pPr indent="-228600" lvl="1" marL="685800" rtl="0" algn="l">
              <a:lnSpc>
                <a:spcPct val="90000"/>
              </a:lnSpc>
              <a:spcBef>
                <a:spcPts val="500"/>
              </a:spcBef>
              <a:spcAft>
                <a:spcPts val="0"/>
              </a:spcAft>
              <a:buClr>
                <a:srgbClr val="1F3864"/>
              </a:buClr>
              <a:buSzPts val="2400"/>
              <a:buChar char="•"/>
            </a:pPr>
            <a:r>
              <a:rPr lang="en-US" sz="2600">
                <a:solidFill>
                  <a:schemeClr val="dk2"/>
                </a:solidFill>
              </a:rPr>
              <a:t>Vacuum aspiration</a:t>
            </a:r>
            <a:endParaRPr sz="2600">
              <a:solidFill>
                <a:schemeClr val="dk2"/>
              </a:solidFill>
            </a:endParaRPr>
          </a:p>
          <a:p>
            <a:pPr indent="0" lvl="0" marL="0" rtl="0" algn="l">
              <a:lnSpc>
                <a:spcPct val="90000"/>
              </a:lnSpc>
              <a:spcBef>
                <a:spcPts val="1000"/>
              </a:spcBef>
              <a:spcAft>
                <a:spcPts val="0"/>
              </a:spcAft>
              <a:buClr>
                <a:schemeClr val="dk1"/>
              </a:buClr>
              <a:buSzPts val="2400"/>
              <a:buNone/>
            </a:pPr>
            <a:r>
              <a:t/>
            </a:r>
            <a:endParaRPr sz="2400">
              <a:solidFill>
                <a:schemeClr val="dk2"/>
              </a:solidFill>
            </a:endParaRPr>
          </a:p>
        </p:txBody>
      </p:sp>
      <p:sp>
        <p:nvSpPr>
          <p:cNvPr id="1333" name="Google Shape;1333;p18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8" name="Shape 1338"/>
        <p:cNvGrpSpPr/>
        <p:nvPr/>
      </p:nvGrpSpPr>
      <p:grpSpPr>
        <a:xfrm>
          <a:off x="0" y="0"/>
          <a:ext cx="0" cy="0"/>
          <a:chOff x="0" y="0"/>
          <a:chExt cx="0" cy="0"/>
        </a:xfrm>
      </p:grpSpPr>
      <p:sp>
        <p:nvSpPr>
          <p:cNvPr id="1339" name="Google Shape;1339;p185"/>
          <p:cNvSpPr txBox="1"/>
          <p:nvPr>
            <p:ph type="ctrTitle"/>
          </p:nvPr>
        </p:nvSpPr>
        <p:spPr>
          <a:xfrm>
            <a:off x="777240" y="271145"/>
            <a:ext cx="7772400" cy="1470025"/>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4400"/>
              <a:buNone/>
            </a:pPr>
            <a:r>
              <a:rPr lang="en-US">
                <a:solidFill>
                  <a:schemeClr val="dk2"/>
                </a:solidFill>
              </a:rPr>
              <a:t>UNIT 6: </a:t>
            </a:r>
            <a:r>
              <a:rPr lang="en-US">
                <a:solidFill>
                  <a:schemeClr val="accent1"/>
                </a:solidFill>
              </a:rPr>
              <a:t>UTERINE EVACUATION WITH MVA</a:t>
            </a:r>
            <a:endParaRPr/>
          </a:p>
        </p:txBody>
      </p:sp>
      <p:sp>
        <p:nvSpPr>
          <p:cNvPr id="1340" name="Google Shape;1340;p18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r>
              <a:rPr lang="en-US"/>
              <a:t>132</a:t>
            </a:r>
            <a:endParaRPr/>
          </a:p>
        </p:txBody>
      </p:sp>
      <p:pic>
        <p:nvPicPr>
          <p:cNvPr descr="A close-up of a logo&#10;&#10;Description automatically generated with medium confidence" id="1341" name="Google Shape;1341;p185"/>
          <p:cNvPicPr preferRelativeResize="0"/>
          <p:nvPr/>
        </p:nvPicPr>
        <p:blipFill rotWithShape="1">
          <a:blip r:embed="rId3">
            <a:alphaModFix/>
          </a:blip>
          <a:srcRect b="0" l="0" r="0" t="0"/>
          <a:stretch/>
        </p:blipFill>
        <p:spPr>
          <a:xfrm>
            <a:off x="7556938" y="5823145"/>
            <a:ext cx="1202370" cy="597591"/>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5" name="Shape 1345"/>
        <p:cNvGrpSpPr/>
        <p:nvPr/>
      </p:nvGrpSpPr>
      <p:grpSpPr>
        <a:xfrm>
          <a:off x="0" y="0"/>
          <a:ext cx="0" cy="0"/>
          <a:chOff x="0" y="0"/>
          <a:chExt cx="0" cy="0"/>
        </a:xfrm>
      </p:grpSpPr>
      <p:sp>
        <p:nvSpPr>
          <p:cNvPr id="1346" name="Google Shape;1346;p186"/>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Unit 6 objectives</a:t>
            </a:r>
            <a:endParaRPr/>
          </a:p>
        </p:txBody>
      </p:sp>
      <p:sp>
        <p:nvSpPr>
          <p:cNvPr id="1347" name="Google Shape;1347;p186"/>
          <p:cNvSpPr txBox="1"/>
          <p:nvPr>
            <p:ph idx="1" type="body"/>
          </p:nvPr>
        </p:nvSpPr>
        <p:spPr>
          <a:xfrm>
            <a:off x="741045" y="1690689"/>
            <a:ext cx="7661910" cy="43513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rPr lang="en-US" sz="2800">
                <a:solidFill>
                  <a:schemeClr val="dk2"/>
                </a:solidFill>
                <a:latin typeface="Calibri"/>
                <a:ea typeface="Calibri"/>
                <a:cs typeface="Calibri"/>
                <a:sym typeface="Calibri"/>
              </a:rPr>
              <a:t>By the end of this unit, participants will be able to:</a:t>
            </a:r>
            <a:endParaRPr sz="2800">
              <a:solidFill>
                <a:schemeClr val="dk2"/>
              </a:solidFill>
              <a:latin typeface="Calibri"/>
              <a:ea typeface="Calibri"/>
              <a:cs typeface="Calibri"/>
              <a:sym typeface="Calibri"/>
            </a:endParaRPr>
          </a:p>
          <a:p>
            <a:pPr indent="-228600" lvl="0" marL="685800" rtl="0" algn="l">
              <a:lnSpc>
                <a:spcPct val="90000"/>
              </a:lnSpc>
              <a:spcBef>
                <a:spcPts val="600"/>
              </a:spcBef>
              <a:spcAft>
                <a:spcPts val="0"/>
              </a:spcAft>
              <a:buClr>
                <a:schemeClr val="dk1"/>
              </a:buClr>
              <a:buSzPts val="2800"/>
              <a:buFont typeface="Noto Sans Symbols"/>
              <a:buChar char="✔"/>
            </a:pPr>
            <a:r>
              <a:rPr lang="en-US" sz="2800">
                <a:solidFill>
                  <a:schemeClr val="dk2"/>
                </a:solidFill>
                <a:latin typeface="Calibri"/>
                <a:ea typeface="Calibri"/>
                <a:cs typeface="Calibri"/>
                <a:sym typeface="Calibri"/>
              </a:rPr>
              <a:t>Describe the facts and features of the Ipas MVA Plus® and Ipas EasyGrip® cannulae</a:t>
            </a:r>
            <a:endParaRPr sz="2800">
              <a:solidFill>
                <a:schemeClr val="dk2"/>
              </a:solidFill>
              <a:latin typeface="Calibri"/>
              <a:ea typeface="Calibri"/>
              <a:cs typeface="Calibri"/>
              <a:sym typeface="Calibri"/>
            </a:endParaRPr>
          </a:p>
          <a:p>
            <a:pPr indent="-228600" lvl="0" marL="685800" rtl="0" algn="l">
              <a:lnSpc>
                <a:spcPct val="90000"/>
              </a:lnSpc>
              <a:spcBef>
                <a:spcPts val="600"/>
              </a:spcBef>
              <a:spcAft>
                <a:spcPts val="0"/>
              </a:spcAft>
              <a:buClr>
                <a:schemeClr val="dk1"/>
              </a:buClr>
              <a:buSzPts val="2800"/>
              <a:buFont typeface="Noto Sans Symbols"/>
              <a:buChar char="✔"/>
            </a:pPr>
            <a:r>
              <a:rPr lang="en-US" sz="2800">
                <a:solidFill>
                  <a:schemeClr val="dk2"/>
                </a:solidFill>
                <a:latin typeface="Calibri"/>
                <a:ea typeface="Calibri"/>
                <a:cs typeface="Calibri"/>
                <a:sym typeface="Calibri"/>
              </a:rPr>
              <a:t>Describe processing MVA instruments in accordance with local regulations and with locally available products/systems</a:t>
            </a:r>
            <a:endParaRPr/>
          </a:p>
          <a:p>
            <a:pPr indent="-228600" lvl="0" marL="685800" rtl="0" algn="l">
              <a:lnSpc>
                <a:spcPct val="90000"/>
              </a:lnSpc>
              <a:spcBef>
                <a:spcPts val="600"/>
              </a:spcBef>
              <a:spcAft>
                <a:spcPts val="0"/>
              </a:spcAft>
              <a:buClr>
                <a:schemeClr val="dk1"/>
              </a:buClr>
              <a:buSzPts val="2800"/>
              <a:buFont typeface="Noto Sans Symbols"/>
              <a:buChar char="✔"/>
            </a:pPr>
            <a:r>
              <a:rPr lang="en-US" sz="2800">
                <a:solidFill>
                  <a:schemeClr val="dk2"/>
                </a:solidFill>
                <a:latin typeface="Calibri"/>
                <a:ea typeface="Calibri"/>
                <a:cs typeface="Calibri"/>
                <a:sym typeface="Calibri"/>
              </a:rPr>
              <a:t>Describe the steps of providing uterine evacuation with Ipas MVA Plus® </a:t>
            </a:r>
            <a:endParaRPr/>
          </a:p>
          <a:p>
            <a:pPr indent="-228600" lvl="0" marL="685800" rtl="0" algn="l">
              <a:lnSpc>
                <a:spcPct val="90000"/>
              </a:lnSpc>
              <a:spcBef>
                <a:spcPts val="600"/>
              </a:spcBef>
              <a:spcAft>
                <a:spcPts val="0"/>
              </a:spcAft>
              <a:buClr>
                <a:schemeClr val="dk1"/>
              </a:buClr>
              <a:buSzPts val="2800"/>
              <a:buFont typeface="Noto Sans Symbols"/>
              <a:buChar char="✔"/>
            </a:pPr>
            <a:r>
              <a:rPr lang="en-US" sz="2800">
                <a:solidFill>
                  <a:schemeClr val="dk2"/>
                </a:solidFill>
                <a:latin typeface="Calibri"/>
                <a:ea typeface="Calibri"/>
                <a:cs typeface="Calibri"/>
                <a:sym typeface="Calibri"/>
              </a:rPr>
              <a:t>Resolve common technical problems</a:t>
            </a:r>
            <a:endParaRPr/>
          </a:p>
          <a:p>
            <a:pPr indent="0" lvl="0" marL="457200" rtl="0" algn="l">
              <a:lnSpc>
                <a:spcPct val="90000"/>
              </a:lnSpc>
              <a:spcBef>
                <a:spcPts val="600"/>
              </a:spcBef>
              <a:spcAft>
                <a:spcPts val="0"/>
              </a:spcAft>
              <a:buSzPts val="1800"/>
              <a:buNone/>
            </a:pPr>
            <a:r>
              <a:t/>
            </a:r>
            <a:endParaRPr/>
          </a:p>
          <a:p>
            <a:pPr indent="-50800" lvl="0" marL="228600" rtl="0" algn="l">
              <a:lnSpc>
                <a:spcPct val="90000"/>
              </a:lnSpc>
              <a:spcBef>
                <a:spcPts val="1600"/>
              </a:spcBef>
              <a:spcAft>
                <a:spcPts val="0"/>
              </a:spcAft>
              <a:buClr>
                <a:schemeClr val="dk1"/>
              </a:buClr>
              <a:buSzPts val="2800"/>
              <a:buFont typeface="Noto Sans Symbols"/>
              <a:buNone/>
            </a:pPr>
            <a:r>
              <a:t/>
            </a:r>
            <a:endParaRPr/>
          </a:p>
        </p:txBody>
      </p:sp>
      <p:sp>
        <p:nvSpPr>
          <p:cNvPr id="1348" name="Google Shape;1348;p18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2" name="Shape 1352"/>
        <p:cNvGrpSpPr/>
        <p:nvPr/>
      </p:nvGrpSpPr>
      <p:grpSpPr>
        <a:xfrm>
          <a:off x="0" y="0"/>
          <a:ext cx="0" cy="0"/>
          <a:chOff x="0" y="0"/>
          <a:chExt cx="0" cy="0"/>
        </a:xfrm>
      </p:grpSpPr>
      <p:sp>
        <p:nvSpPr>
          <p:cNvPr id="1353" name="Google Shape;1353;p187"/>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Unit 6 objectives (continued)</a:t>
            </a:r>
            <a:endParaRPr/>
          </a:p>
        </p:txBody>
      </p:sp>
      <p:sp>
        <p:nvSpPr>
          <p:cNvPr id="1354" name="Google Shape;1354;p187"/>
          <p:cNvSpPr txBox="1"/>
          <p:nvPr>
            <p:ph idx="1" type="body"/>
          </p:nvPr>
        </p:nvSpPr>
        <p:spPr>
          <a:xfrm>
            <a:off x="741000" y="1690826"/>
            <a:ext cx="7662000" cy="4351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rPr lang="en-US" sz="2800">
                <a:solidFill>
                  <a:schemeClr val="dk2"/>
                </a:solidFill>
                <a:latin typeface="Calibri"/>
                <a:ea typeface="Calibri"/>
                <a:cs typeface="Calibri"/>
                <a:sym typeface="Calibri"/>
              </a:rPr>
              <a:t>By the end of this unit, participants will be able to:</a:t>
            </a:r>
            <a:endParaRPr sz="2800">
              <a:solidFill>
                <a:schemeClr val="dk2"/>
              </a:solidFill>
              <a:latin typeface="Calibri"/>
              <a:ea typeface="Calibri"/>
              <a:cs typeface="Calibri"/>
              <a:sym typeface="Calibri"/>
            </a:endParaRPr>
          </a:p>
          <a:p>
            <a:pPr indent="-228600" lvl="0" marL="685800" rtl="0" algn="l">
              <a:lnSpc>
                <a:spcPct val="90000"/>
              </a:lnSpc>
              <a:spcBef>
                <a:spcPts val="600"/>
              </a:spcBef>
              <a:spcAft>
                <a:spcPts val="0"/>
              </a:spcAft>
              <a:buClr>
                <a:schemeClr val="dk1"/>
              </a:buClr>
              <a:buSzPts val="2800"/>
              <a:buFont typeface="Noto Sans Symbols"/>
              <a:buChar char="✔"/>
            </a:pPr>
            <a:r>
              <a:rPr lang="en-US" sz="2800">
                <a:solidFill>
                  <a:schemeClr val="dk2"/>
                </a:solidFill>
              </a:rPr>
              <a:t>Be competent simulating a uterine evacuation procedure using Ipas MVA Plus® on a pelvic model</a:t>
            </a:r>
            <a:endParaRPr/>
          </a:p>
          <a:p>
            <a:pPr indent="-228600" lvl="0" marL="685800" rtl="0" algn="l">
              <a:lnSpc>
                <a:spcPct val="90000"/>
              </a:lnSpc>
              <a:spcBef>
                <a:spcPts val="600"/>
              </a:spcBef>
              <a:spcAft>
                <a:spcPts val="0"/>
              </a:spcAft>
              <a:buClr>
                <a:schemeClr val="dk1"/>
              </a:buClr>
              <a:buSzPts val="2800"/>
              <a:buFont typeface="Noto Sans Symbols"/>
              <a:buChar char="✔"/>
            </a:pPr>
            <a:r>
              <a:rPr lang="en-US" sz="2800">
                <a:solidFill>
                  <a:schemeClr val="dk2"/>
                </a:solidFill>
              </a:rPr>
              <a:t>Create a pain management plan with the woman that is sensitive to her situation</a:t>
            </a:r>
            <a:endParaRPr sz="2800">
              <a:solidFill>
                <a:schemeClr val="dk2"/>
              </a:solidFill>
            </a:endParaRPr>
          </a:p>
          <a:p>
            <a:pPr indent="-228600" lvl="0" marL="685800" rtl="0" algn="l">
              <a:lnSpc>
                <a:spcPct val="90000"/>
              </a:lnSpc>
              <a:spcBef>
                <a:spcPts val="600"/>
              </a:spcBef>
              <a:spcAft>
                <a:spcPts val="0"/>
              </a:spcAft>
              <a:buClr>
                <a:schemeClr val="dk1"/>
              </a:buClr>
              <a:buSzPts val="2800"/>
              <a:buFont typeface="Noto Sans Symbols"/>
              <a:buChar char="✔"/>
            </a:pPr>
            <a:r>
              <a:rPr lang="en-US" sz="2800">
                <a:solidFill>
                  <a:schemeClr val="dk2"/>
                </a:solidFill>
              </a:rPr>
              <a:t>Discuss elements of post-procedure care</a:t>
            </a:r>
            <a:endParaRPr sz="2800">
              <a:solidFill>
                <a:schemeClr val="dk2"/>
              </a:solidFill>
            </a:endParaRPr>
          </a:p>
          <a:p>
            <a:pPr indent="-228600" lvl="0" marL="685800" rtl="0" algn="l">
              <a:lnSpc>
                <a:spcPct val="90000"/>
              </a:lnSpc>
              <a:spcBef>
                <a:spcPts val="600"/>
              </a:spcBef>
              <a:spcAft>
                <a:spcPts val="0"/>
              </a:spcAft>
              <a:buClr>
                <a:schemeClr val="dk1"/>
              </a:buClr>
              <a:buSzPts val="2800"/>
              <a:buFont typeface="Noto Sans Symbols"/>
              <a:buChar char="✔"/>
            </a:pPr>
            <a:r>
              <a:rPr lang="en-US" sz="2800">
                <a:solidFill>
                  <a:schemeClr val="dk2"/>
                </a:solidFill>
              </a:rPr>
              <a:t>Provide referrals to other reproductive health services</a:t>
            </a:r>
            <a:endParaRPr sz="2800">
              <a:solidFill>
                <a:schemeClr val="dk2"/>
              </a:solidFill>
            </a:endParaRPr>
          </a:p>
          <a:p>
            <a:pPr indent="0" lvl="0" marL="457200" rtl="0" algn="l">
              <a:lnSpc>
                <a:spcPct val="90000"/>
              </a:lnSpc>
              <a:spcBef>
                <a:spcPts val="600"/>
              </a:spcBef>
              <a:spcAft>
                <a:spcPts val="0"/>
              </a:spcAft>
              <a:buSzPts val="1800"/>
              <a:buNone/>
            </a:pPr>
            <a:r>
              <a:t/>
            </a:r>
            <a:endParaRPr sz="2800">
              <a:solidFill>
                <a:schemeClr val="dk2"/>
              </a:solidFill>
            </a:endParaRPr>
          </a:p>
          <a:p>
            <a:pPr indent="-50800" lvl="0" marL="228600" rtl="0" algn="l">
              <a:lnSpc>
                <a:spcPct val="90000"/>
              </a:lnSpc>
              <a:spcBef>
                <a:spcPts val="1600"/>
              </a:spcBef>
              <a:spcAft>
                <a:spcPts val="0"/>
              </a:spcAft>
              <a:buClr>
                <a:schemeClr val="dk1"/>
              </a:buClr>
              <a:buSzPts val="2800"/>
              <a:buFont typeface="Noto Sans Symbols"/>
              <a:buNone/>
            </a:pPr>
            <a:r>
              <a:t/>
            </a:r>
            <a:endParaRPr/>
          </a:p>
        </p:txBody>
      </p:sp>
      <p:sp>
        <p:nvSpPr>
          <p:cNvPr id="1355" name="Google Shape;1355;p187"/>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0" name="Shape 1360"/>
        <p:cNvGrpSpPr/>
        <p:nvPr/>
      </p:nvGrpSpPr>
      <p:grpSpPr>
        <a:xfrm>
          <a:off x="0" y="0"/>
          <a:ext cx="0" cy="0"/>
          <a:chOff x="0" y="0"/>
          <a:chExt cx="0" cy="0"/>
        </a:xfrm>
      </p:grpSpPr>
      <p:sp>
        <p:nvSpPr>
          <p:cNvPr id="1361" name="Google Shape;1361;p188"/>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Cambria"/>
              <a:buNone/>
            </a:pPr>
            <a:r>
              <a:rPr lang="en-US">
                <a:solidFill>
                  <a:schemeClr val="accent1"/>
                </a:solidFill>
              </a:rPr>
              <a:t>FACTS AND FEATURES OF IPAS MVA AND IPAS EASYGRIP CANNULAE</a:t>
            </a:r>
            <a:endParaRPr>
              <a:solidFill>
                <a:schemeClr val="accent1"/>
              </a:solidFill>
            </a:endParaRPr>
          </a:p>
        </p:txBody>
      </p:sp>
      <p:sp>
        <p:nvSpPr>
          <p:cNvPr id="1362" name="Google Shape;1362;p188"/>
          <p:cNvSpPr txBox="1"/>
          <p:nvPr>
            <p:ph idx="12" type="sldNum"/>
          </p:nvPr>
        </p:nvSpPr>
        <p:spPr>
          <a:xfrm>
            <a:off x="2829378" y="6203758"/>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7" name="Shape 1367"/>
        <p:cNvGrpSpPr/>
        <p:nvPr/>
      </p:nvGrpSpPr>
      <p:grpSpPr>
        <a:xfrm>
          <a:off x="0" y="0"/>
          <a:ext cx="0" cy="0"/>
          <a:chOff x="0" y="0"/>
          <a:chExt cx="0" cy="0"/>
        </a:xfrm>
      </p:grpSpPr>
      <p:sp>
        <p:nvSpPr>
          <p:cNvPr id="1368" name="Google Shape;1368;p189"/>
          <p:cNvSpPr txBox="1"/>
          <p:nvPr>
            <p:ph type="title"/>
          </p:nvPr>
        </p:nvSpPr>
        <p:spPr>
          <a:xfrm>
            <a:off x="976393" y="1000557"/>
            <a:ext cx="7635095"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000"/>
              <a:buNone/>
            </a:pPr>
            <a:r>
              <a:rPr b="1" lang="en-US"/>
              <a:t>Ipas MVA Plus</a:t>
            </a:r>
            <a:r>
              <a:rPr lang="en-US"/>
              <a:t>®</a:t>
            </a:r>
            <a:r>
              <a:rPr b="1" lang="en-US"/>
              <a:t> Aspirator and Ipas EasyGrip</a:t>
            </a:r>
            <a:r>
              <a:rPr lang="en-US"/>
              <a:t>®</a:t>
            </a:r>
            <a:r>
              <a:rPr b="1" lang="en-US"/>
              <a:t> </a:t>
            </a:r>
            <a:r>
              <a:rPr lang="en-US"/>
              <a:t>C</a:t>
            </a:r>
            <a:r>
              <a:rPr b="1" lang="en-US"/>
              <a:t>annulae</a:t>
            </a:r>
            <a:r>
              <a:rPr lang="en-US"/>
              <a:t> </a:t>
            </a:r>
            <a:endParaRPr/>
          </a:p>
        </p:txBody>
      </p:sp>
      <p:sp>
        <p:nvSpPr>
          <p:cNvPr id="1369" name="Google Shape;1369;p189"/>
          <p:cNvSpPr txBox="1"/>
          <p:nvPr>
            <p:ph idx="1" type="body"/>
          </p:nvPr>
        </p:nvSpPr>
        <p:spPr>
          <a:xfrm>
            <a:off x="867905" y="2717601"/>
            <a:ext cx="7635095" cy="3310324"/>
          </a:xfrm>
          <a:prstGeom prst="rect">
            <a:avLst/>
          </a:prstGeom>
          <a:noFill/>
          <a:ln>
            <a:noFill/>
          </a:ln>
        </p:spPr>
        <p:txBody>
          <a:bodyPr anchorCtr="0" anchor="t" bIns="45700" lIns="91425" spcFirstLastPara="1" rIns="91425" wrap="square" tIns="45700">
            <a:noAutofit/>
          </a:bodyPr>
          <a:lstStyle/>
          <a:p>
            <a:pPr indent="-457200" lvl="0" marL="514350" rtl="0" algn="l">
              <a:lnSpc>
                <a:spcPct val="90000"/>
              </a:lnSpc>
              <a:spcBef>
                <a:spcPts val="0"/>
              </a:spcBef>
              <a:spcAft>
                <a:spcPts val="0"/>
              </a:spcAft>
              <a:buClr>
                <a:schemeClr val="dk1"/>
              </a:buClr>
              <a:buSzPts val="2800"/>
              <a:buChar char="•"/>
            </a:pPr>
            <a:r>
              <a:rPr lang="en-US" sz="2800">
                <a:solidFill>
                  <a:schemeClr val="dk2"/>
                </a:solidFill>
              </a:rPr>
              <a:t>Woman-centered, appropriate technology</a:t>
            </a:r>
            <a:endParaRPr>
              <a:solidFill>
                <a:schemeClr val="dk2"/>
              </a:solidFill>
            </a:endParaRPr>
          </a:p>
          <a:p>
            <a:pPr indent="-457200" lvl="0" marL="514350" rtl="0" algn="l">
              <a:lnSpc>
                <a:spcPct val="90000"/>
              </a:lnSpc>
              <a:spcBef>
                <a:spcPts val="1000"/>
              </a:spcBef>
              <a:spcAft>
                <a:spcPts val="0"/>
              </a:spcAft>
              <a:buClr>
                <a:schemeClr val="dk1"/>
              </a:buClr>
              <a:buSzPts val="2800"/>
              <a:buChar char="•"/>
            </a:pPr>
            <a:r>
              <a:rPr lang="en-US" sz="2800">
                <a:solidFill>
                  <a:schemeClr val="dk2"/>
                </a:solidFill>
              </a:rPr>
              <a:t>Safe and effective for abortion-related care</a:t>
            </a:r>
            <a:endParaRPr>
              <a:solidFill>
                <a:schemeClr val="dk2"/>
              </a:solidFill>
            </a:endParaRPr>
          </a:p>
          <a:p>
            <a:pPr indent="-457200" lvl="0" marL="514350" rtl="0" algn="l">
              <a:lnSpc>
                <a:spcPct val="90000"/>
              </a:lnSpc>
              <a:spcBef>
                <a:spcPts val="1000"/>
              </a:spcBef>
              <a:spcAft>
                <a:spcPts val="0"/>
              </a:spcAft>
              <a:buClr>
                <a:schemeClr val="dk1"/>
              </a:buClr>
              <a:buSzPts val="2800"/>
              <a:buChar char="•"/>
            </a:pPr>
            <a:r>
              <a:rPr lang="en-US" sz="2800">
                <a:solidFill>
                  <a:schemeClr val="dk2"/>
                </a:solidFill>
              </a:rPr>
              <a:t>Can be used in decentralized health care settings </a:t>
            </a:r>
            <a:endParaRPr>
              <a:solidFill>
                <a:schemeClr val="dk2"/>
              </a:solidFill>
            </a:endParaRPr>
          </a:p>
        </p:txBody>
      </p:sp>
      <p:sp>
        <p:nvSpPr>
          <p:cNvPr id="1370" name="Google Shape;1370;p18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5" name="Shape 1375"/>
        <p:cNvGrpSpPr/>
        <p:nvPr/>
      </p:nvGrpSpPr>
      <p:grpSpPr>
        <a:xfrm>
          <a:off x="0" y="0"/>
          <a:ext cx="0" cy="0"/>
          <a:chOff x="0" y="0"/>
          <a:chExt cx="0" cy="0"/>
        </a:xfrm>
      </p:grpSpPr>
      <p:pic>
        <p:nvPicPr>
          <p:cNvPr descr="partsassembled" id="1376" name="Google Shape;1376;p190"/>
          <p:cNvPicPr preferRelativeResize="0"/>
          <p:nvPr>
            <p:ph idx="1" type="body"/>
          </p:nvPr>
        </p:nvPicPr>
        <p:blipFill rotWithShape="1">
          <a:blip r:embed="rId3">
            <a:alphaModFix/>
          </a:blip>
          <a:srcRect b="0" l="0" r="0" t="0"/>
          <a:stretch/>
        </p:blipFill>
        <p:spPr>
          <a:xfrm>
            <a:off x="2686051" y="1265455"/>
            <a:ext cx="3692977" cy="5357194"/>
          </a:xfrm>
          <a:prstGeom prst="rect">
            <a:avLst/>
          </a:prstGeom>
          <a:noFill/>
          <a:ln>
            <a:noFill/>
          </a:ln>
        </p:spPr>
      </p:pic>
      <p:sp>
        <p:nvSpPr>
          <p:cNvPr id="1377" name="Google Shape;1377;p190"/>
          <p:cNvSpPr txBox="1"/>
          <p:nvPr>
            <p:ph type="title"/>
          </p:nvPr>
        </p:nvSpPr>
        <p:spPr>
          <a:xfrm>
            <a:off x="628650" y="235351"/>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b="1" lang="en-US"/>
              <a:t>Parts assembled </a:t>
            </a:r>
            <a:endParaRPr b="1"/>
          </a:p>
        </p:txBody>
      </p:sp>
      <p:sp>
        <p:nvSpPr>
          <p:cNvPr id="1378" name="Google Shape;1378;p19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3" name="Shape 1383"/>
        <p:cNvGrpSpPr/>
        <p:nvPr/>
      </p:nvGrpSpPr>
      <p:grpSpPr>
        <a:xfrm>
          <a:off x="0" y="0"/>
          <a:ext cx="0" cy="0"/>
          <a:chOff x="0" y="0"/>
          <a:chExt cx="0" cy="0"/>
        </a:xfrm>
      </p:grpSpPr>
      <p:sp>
        <p:nvSpPr>
          <p:cNvPr id="1384" name="Google Shape;1384;p191"/>
          <p:cNvSpPr txBox="1"/>
          <p:nvPr>
            <p:ph idx="1" type="body"/>
          </p:nvPr>
        </p:nvSpPr>
        <p:spPr>
          <a:xfrm>
            <a:off x="1078101" y="1737184"/>
            <a:ext cx="7638727"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chemeClr val="dk1"/>
              </a:buClr>
              <a:buSzPts val="2800"/>
              <a:buChar char="•"/>
            </a:pPr>
            <a:r>
              <a:rPr lang="en-US" sz="2800">
                <a:solidFill>
                  <a:schemeClr val="dk2"/>
                </a:solidFill>
              </a:rPr>
              <a:t>Same dimensions, apertures (openings) as Karman cannulae</a:t>
            </a:r>
            <a:endParaRPr sz="2800">
              <a:solidFill>
                <a:schemeClr val="dk2"/>
              </a:solidFill>
            </a:endParaRPr>
          </a:p>
          <a:p>
            <a:pPr indent="-228600" lvl="0" marL="228600" rtl="0" algn="l">
              <a:lnSpc>
                <a:spcPct val="80000"/>
              </a:lnSpc>
              <a:spcBef>
                <a:spcPts val="1000"/>
              </a:spcBef>
              <a:spcAft>
                <a:spcPts val="0"/>
              </a:spcAft>
              <a:buClr>
                <a:schemeClr val="dk1"/>
              </a:buClr>
              <a:buSzPts val="2800"/>
              <a:buChar char="•"/>
            </a:pPr>
            <a:r>
              <a:rPr lang="en-US" sz="2800">
                <a:solidFill>
                  <a:schemeClr val="dk2"/>
                </a:solidFill>
              </a:rPr>
              <a:t>Slightly more rigid</a:t>
            </a:r>
            <a:endParaRPr sz="2800">
              <a:solidFill>
                <a:schemeClr val="dk2"/>
              </a:solidFill>
            </a:endParaRPr>
          </a:p>
          <a:p>
            <a:pPr indent="-228600" lvl="0" marL="228600" rtl="0" algn="l">
              <a:lnSpc>
                <a:spcPct val="80000"/>
              </a:lnSpc>
              <a:spcBef>
                <a:spcPts val="1000"/>
              </a:spcBef>
              <a:spcAft>
                <a:spcPts val="0"/>
              </a:spcAft>
              <a:buClr>
                <a:schemeClr val="dk1"/>
              </a:buClr>
              <a:buSzPts val="2800"/>
              <a:buChar char="•"/>
            </a:pPr>
            <a:r>
              <a:rPr lang="en-US" sz="2800">
                <a:solidFill>
                  <a:schemeClr val="dk2"/>
                </a:solidFill>
              </a:rPr>
              <a:t>Permanently affixed base with wings</a:t>
            </a:r>
            <a:endParaRPr sz="2800">
              <a:solidFill>
                <a:schemeClr val="dk2"/>
              </a:solidFill>
            </a:endParaRPr>
          </a:p>
          <a:p>
            <a:pPr indent="-228600" lvl="0" marL="228600" rtl="0" algn="l">
              <a:lnSpc>
                <a:spcPct val="80000"/>
              </a:lnSpc>
              <a:spcBef>
                <a:spcPts val="1000"/>
              </a:spcBef>
              <a:spcAft>
                <a:spcPts val="0"/>
              </a:spcAft>
              <a:buClr>
                <a:schemeClr val="dk1"/>
              </a:buClr>
              <a:buSzPts val="2800"/>
              <a:buChar char="•"/>
            </a:pPr>
            <a:r>
              <a:rPr lang="en-US" sz="2800">
                <a:solidFill>
                  <a:schemeClr val="dk2"/>
                </a:solidFill>
              </a:rPr>
              <a:t>Sizes 4, 5, 6, 7, and 8mm have two opposing apertures</a:t>
            </a:r>
            <a:endParaRPr sz="2800">
              <a:solidFill>
                <a:schemeClr val="dk2"/>
              </a:solidFill>
            </a:endParaRPr>
          </a:p>
          <a:p>
            <a:pPr indent="-228600" lvl="0" marL="228600" rtl="0" algn="l">
              <a:lnSpc>
                <a:spcPct val="80000"/>
              </a:lnSpc>
              <a:spcBef>
                <a:spcPts val="1000"/>
              </a:spcBef>
              <a:spcAft>
                <a:spcPts val="0"/>
              </a:spcAft>
              <a:buClr>
                <a:schemeClr val="dk1"/>
              </a:buClr>
              <a:buSzPts val="2800"/>
              <a:buChar char="•"/>
            </a:pPr>
            <a:r>
              <a:rPr lang="en-US" sz="2800">
                <a:solidFill>
                  <a:schemeClr val="dk2"/>
                </a:solidFill>
              </a:rPr>
              <a:t>Sizes 9, 10, and 12mm have one larger, single-scoop aperture</a:t>
            </a:r>
            <a:endParaRPr sz="2800">
              <a:solidFill>
                <a:schemeClr val="dk2"/>
              </a:solidFill>
            </a:endParaRPr>
          </a:p>
          <a:p>
            <a:pPr indent="-228600" lvl="0" marL="228600" rtl="0" algn="l">
              <a:lnSpc>
                <a:spcPct val="80000"/>
              </a:lnSpc>
              <a:spcBef>
                <a:spcPts val="1000"/>
              </a:spcBef>
              <a:spcAft>
                <a:spcPts val="0"/>
              </a:spcAft>
              <a:buClr>
                <a:schemeClr val="dk1"/>
              </a:buClr>
              <a:buSzPts val="2800"/>
              <a:buChar char="•"/>
            </a:pPr>
            <a:r>
              <a:rPr lang="en-US" sz="2800">
                <a:solidFill>
                  <a:schemeClr val="dk2"/>
                </a:solidFill>
              </a:rPr>
              <a:t>Dots on each cannula at 1cm intervals indicate location of main aperture</a:t>
            </a:r>
            <a:endParaRPr sz="2800">
              <a:solidFill>
                <a:schemeClr val="dk2"/>
              </a:solidFill>
            </a:endParaRPr>
          </a:p>
          <a:p>
            <a:pPr indent="-50800" lvl="0" marL="228600" rtl="0" algn="l">
              <a:lnSpc>
                <a:spcPct val="80000"/>
              </a:lnSpc>
              <a:spcBef>
                <a:spcPts val="1000"/>
              </a:spcBef>
              <a:spcAft>
                <a:spcPts val="0"/>
              </a:spcAft>
              <a:buClr>
                <a:schemeClr val="dk1"/>
              </a:buClr>
              <a:buSzPts val="2800"/>
              <a:buNone/>
            </a:pPr>
            <a:r>
              <a:t/>
            </a:r>
            <a:endParaRPr/>
          </a:p>
        </p:txBody>
      </p:sp>
      <p:sp>
        <p:nvSpPr>
          <p:cNvPr id="1385" name="Google Shape;1385;p191"/>
          <p:cNvSpPr txBox="1"/>
          <p:nvPr>
            <p:ph type="title"/>
          </p:nvPr>
        </p:nvSpPr>
        <p:spPr>
          <a:xfrm>
            <a:off x="830128" y="520109"/>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b="1" lang="en-US"/>
              <a:t>About the Cannulae</a:t>
            </a:r>
            <a:r>
              <a:rPr lang="en-US"/>
              <a:t> </a:t>
            </a:r>
            <a:endParaRPr/>
          </a:p>
        </p:txBody>
      </p:sp>
      <p:sp>
        <p:nvSpPr>
          <p:cNvPr id="1386" name="Google Shape;1386;p19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1" name="Shape 1391"/>
        <p:cNvGrpSpPr/>
        <p:nvPr/>
      </p:nvGrpSpPr>
      <p:grpSpPr>
        <a:xfrm>
          <a:off x="0" y="0"/>
          <a:ext cx="0" cy="0"/>
          <a:chOff x="0" y="0"/>
          <a:chExt cx="0" cy="0"/>
        </a:xfrm>
      </p:grpSpPr>
      <p:sp>
        <p:nvSpPr>
          <p:cNvPr id="1392" name="Google Shape;1392;p192"/>
          <p:cNvSpPr txBox="1"/>
          <p:nvPr>
            <p:ph type="title"/>
          </p:nvPr>
        </p:nvSpPr>
        <p:spPr>
          <a:xfrm>
            <a:off x="709532" y="582102"/>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b="1" lang="en-US"/>
              <a:t>Selection of </a:t>
            </a:r>
            <a:r>
              <a:rPr lang="en-US"/>
              <a:t>C</a:t>
            </a:r>
            <a:r>
              <a:rPr b="1" lang="en-US"/>
              <a:t>annulae</a:t>
            </a:r>
            <a:r>
              <a:rPr lang="en-US"/>
              <a:t> </a:t>
            </a:r>
            <a:endParaRPr/>
          </a:p>
        </p:txBody>
      </p:sp>
      <p:sp>
        <p:nvSpPr>
          <p:cNvPr id="1393" name="Google Shape;1393;p192"/>
          <p:cNvSpPr txBox="1"/>
          <p:nvPr>
            <p:ph idx="1" type="body"/>
          </p:nvPr>
        </p:nvSpPr>
        <p:spPr>
          <a:xfrm>
            <a:off x="709532" y="2327516"/>
            <a:ext cx="7724936" cy="43513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rPr lang="en-US">
                <a:solidFill>
                  <a:schemeClr val="dk2"/>
                </a:solidFill>
              </a:rPr>
              <a:t>Depends on uterine size and amount of dilation:</a:t>
            </a:r>
            <a:endParaRPr>
              <a:solidFill>
                <a:schemeClr val="dk2"/>
              </a:solidFill>
            </a:endParaRPr>
          </a:p>
          <a:p>
            <a:pPr indent="-228600" lvl="1" marL="685800" rtl="0" algn="l">
              <a:lnSpc>
                <a:spcPct val="90000"/>
              </a:lnSpc>
              <a:spcBef>
                <a:spcPts val="500"/>
              </a:spcBef>
              <a:spcAft>
                <a:spcPts val="0"/>
              </a:spcAft>
              <a:buClr>
                <a:schemeClr val="dk1"/>
              </a:buClr>
              <a:buSzPts val="2400"/>
              <a:buFont typeface="Courier New"/>
              <a:buChar char="o"/>
            </a:pPr>
            <a:r>
              <a:rPr lang="en-US">
                <a:solidFill>
                  <a:schemeClr val="dk2"/>
                </a:solidFill>
              </a:rPr>
              <a:t>Uterine size 4–6 weeks LMP: suggest 4–7mm</a:t>
            </a:r>
            <a:endParaRPr>
              <a:solidFill>
                <a:schemeClr val="dk2"/>
              </a:solidFill>
            </a:endParaRPr>
          </a:p>
          <a:p>
            <a:pPr indent="-228600" lvl="1" marL="685800" rtl="0" algn="l">
              <a:lnSpc>
                <a:spcPct val="90000"/>
              </a:lnSpc>
              <a:spcBef>
                <a:spcPts val="500"/>
              </a:spcBef>
              <a:spcAft>
                <a:spcPts val="0"/>
              </a:spcAft>
              <a:buClr>
                <a:schemeClr val="dk1"/>
              </a:buClr>
              <a:buSzPts val="2400"/>
              <a:buFont typeface="Courier New"/>
              <a:buChar char="o"/>
            </a:pPr>
            <a:r>
              <a:rPr lang="en-US">
                <a:solidFill>
                  <a:schemeClr val="dk2"/>
                </a:solidFill>
              </a:rPr>
              <a:t>Uterine size 7–9 weeks LMP: suggest 5–10mm</a:t>
            </a:r>
            <a:endParaRPr>
              <a:solidFill>
                <a:schemeClr val="dk2"/>
              </a:solidFill>
            </a:endParaRPr>
          </a:p>
          <a:p>
            <a:pPr indent="-228600" lvl="1" marL="685800" rtl="0" algn="l">
              <a:lnSpc>
                <a:spcPct val="90000"/>
              </a:lnSpc>
              <a:spcBef>
                <a:spcPts val="500"/>
              </a:spcBef>
              <a:spcAft>
                <a:spcPts val="0"/>
              </a:spcAft>
              <a:buClr>
                <a:schemeClr val="dk1"/>
              </a:buClr>
              <a:buSzPts val="2400"/>
              <a:buFont typeface="Courier New"/>
              <a:buChar char="o"/>
            </a:pPr>
            <a:r>
              <a:rPr lang="en-US">
                <a:solidFill>
                  <a:schemeClr val="dk2"/>
                </a:solidFill>
              </a:rPr>
              <a:t>Uterine size 9–12 weeks LMP: suggest 8–12mm</a:t>
            </a:r>
            <a:endParaRPr>
              <a:solidFill>
                <a:schemeClr val="dk2"/>
              </a:solidFill>
            </a:endParaRPr>
          </a:p>
          <a:p>
            <a:pPr indent="0" lvl="1" marL="457200" rtl="0" algn="l">
              <a:lnSpc>
                <a:spcPct val="90000"/>
              </a:lnSpc>
              <a:spcBef>
                <a:spcPts val="500"/>
              </a:spcBef>
              <a:spcAft>
                <a:spcPts val="0"/>
              </a:spcAft>
              <a:buClr>
                <a:schemeClr val="dk1"/>
              </a:buClr>
              <a:buSzPts val="3600"/>
              <a:buNone/>
            </a:pPr>
            <a:r>
              <a:t/>
            </a:r>
            <a:endParaRPr sz="3600"/>
          </a:p>
        </p:txBody>
      </p:sp>
      <p:sp>
        <p:nvSpPr>
          <p:cNvPr id="1394" name="Google Shape;1394;p19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67"/>
          <p:cNvSpPr txBox="1"/>
          <p:nvPr>
            <p:ph type="title"/>
          </p:nvPr>
        </p:nvSpPr>
        <p:spPr>
          <a:xfrm>
            <a:off x="714744" y="5025404"/>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2"/>
              </a:buClr>
              <a:buSzPts val="4400"/>
              <a:buFont typeface="Calibri"/>
              <a:buNone/>
            </a:pPr>
            <a:r>
              <a:rPr lang="en-US"/>
              <a:t>Abortion is legally permitted</a:t>
            </a:r>
            <a:endParaRPr/>
          </a:p>
        </p:txBody>
      </p:sp>
      <p:sp>
        <p:nvSpPr>
          <p:cNvPr id="400" name="Google Shape;400;p67"/>
          <p:cNvSpPr/>
          <p:nvPr/>
        </p:nvSpPr>
        <p:spPr>
          <a:xfrm>
            <a:off x="7169499" y="6446922"/>
            <a:ext cx="1774845" cy="21929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25"/>
              <a:buFont typeface="Calibri"/>
              <a:buNone/>
            </a:pPr>
            <a:r>
              <a:rPr b="0" i="0" lang="en-US" sz="825" u="none" cap="none" strike="noStrike">
                <a:solidFill>
                  <a:srgbClr val="000000"/>
                </a:solidFill>
                <a:latin typeface="Calibri"/>
                <a:ea typeface="Calibri"/>
                <a:cs typeface="Calibri"/>
                <a:sym typeface="Calibri"/>
              </a:rPr>
              <a:t>Center for Reproductive Rights, 2023</a:t>
            </a:r>
            <a:endParaRPr b="0" i="0" sz="825" u="none" cap="none" strike="noStrike">
              <a:solidFill>
                <a:schemeClr val="dk1"/>
              </a:solidFill>
              <a:latin typeface="Calibri"/>
              <a:ea typeface="Calibri"/>
              <a:cs typeface="Calibri"/>
              <a:sym typeface="Calibri"/>
            </a:endParaRPr>
          </a:p>
        </p:txBody>
      </p:sp>
      <p:sp>
        <p:nvSpPr>
          <p:cNvPr id="401" name="Google Shape;401;p67"/>
          <p:cNvSpPr txBox="1"/>
          <p:nvPr>
            <p:ph idx="12" type="sldNum"/>
          </p:nvPr>
        </p:nvSpPr>
        <p:spPr>
          <a:xfrm>
            <a:off x="7010400" y="64836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pic>
        <p:nvPicPr>
          <p:cNvPr id="402" name="Google Shape;402;p67"/>
          <p:cNvPicPr preferRelativeResize="0"/>
          <p:nvPr/>
        </p:nvPicPr>
        <p:blipFill rotWithShape="1">
          <a:blip r:embed="rId3">
            <a:alphaModFix/>
          </a:blip>
          <a:srcRect b="0" l="0" r="0" t="0"/>
          <a:stretch/>
        </p:blipFill>
        <p:spPr>
          <a:xfrm>
            <a:off x="0" y="217613"/>
            <a:ext cx="9144000" cy="4797173"/>
          </a:xfrm>
          <a:prstGeom prst="ellipse">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9" name="Shape 1399"/>
        <p:cNvGrpSpPr/>
        <p:nvPr/>
      </p:nvGrpSpPr>
      <p:grpSpPr>
        <a:xfrm>
          <a:off x="0" y="0"/>
          <a:ext cx="0" cy="0"/>
          <a:chOff x="0" y="0"/>
          <a:chExt cx="0" cy="0"/>
        </a:xfrm>
      </p:grpSpPr>
      <p:sp>
        <p:nvSpPr>
          <p:cNvPr id="1400" name="Google Shape;1400;p193"/>
          <p:cNvSpPr txBox="1"/>
          <p:nvPr>
            <p:ph idx="1" type="body"/>
          </p:nvPr>
        </p:nvSpPr>
        <p:spPr>
          <a:xfrm>
            <a:off x="1124596" y="1690689"/>
            <a:ext cx="7554455"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70000"/>
              </a:lnSpc>
              <a:spcBef>
                <a:spcPts val="600"/>
              </a:spcBef>
              <a:spcAft>
                <a:spcPts val="0"/>
              </a:spcAft>
              <a:buClr>
                <a:schemeClr val="dk1"/>
              </a:buClr>
              <a:buSzPts val="2590"/>
              <a:buChar char="•"/>
            </a:pPr>
            <a:r>
              <a:rPr lang="en-US" sz="2800">
                <a:solidFill>
                  <a:schemeClr val="dk2"/>
                </a:solidFill>
              </a:rPr>
              <a:t>Remove cannula by twisting its base and pulling it out of the valve</a:t>
            </a:r>
            <a:endParaRPr sz="2800">
              <a:solidFill>
                <a:schemeClr val="dk2"/>
              </a:solidFill>
            </a:endParaRPr>
          </a:p>
          <a:p>
            <a:pPr indent="-228600" lvl="0" marL="228600" rtl="0" algn="l">
              <a:lnSpc>
                <a:spcPct val="70000"/>
              </a:lnSpc>
              <a:spcBef>
                <a:spcPts val="1200"/>
              </a:spcBef>
              <a:spcAft>
                <a:spcPts val="0"/>
              </a:spcAft>
              <a:buClr>
                <a:schemeClr val="dk1"/>
              </a:buClr>
              <a:buSzPts val="2590"/>
              <a:buChar char="•"/>
            </a:pPr>
            <a:r>
              <a:rPr lang="en-US" sz="2800">
                <a:solidFill>
                  <a:schemeClr val="dk2"/>
                </a:solidFill>
              </a:rPr>
              <a:t>Pull cylinder and remove it from the valve</a:t>
            </a:r>
            <a:endParaRPr sz="2800">
              <a:solidFill>
                <a:schemeClr val="dk2"/>
              </a:solidFill>
            </a:endParaRPr>
          </a:p>
          <a:p>
            <a:pPr indent="-228600" lvl="0" marL="228600" rtl="0" algn="l">
              <a:lnSpc>
                <a:spcPct val="70000"/>
              </a:lnSpc>
              <a:spcBef>
                <a:spcPts val="1200"/>
              </a:spcBef>
              <a:spcAft>
                <a:spcPts val="0"/>
              </a:spcAft>
              <a:buClr>
                <a:schemeClr val="dk1"/>
              </a:buClr>
              <a:buSzPts val="2590"/>
              <a:buChar char="•"/>
            </a:pPr>
            <a:r>
              <a:rPr lang="en-US" sz="2800">
                <a:solidFill>
                  <a:schemeClr val="dk2"/>
                </a:solidFill>
              </a:rPr>
              <a:t>Press cap-release tabs to remove the cap</a:t>
            </a:r>
            <a:endParaRPr sz="2800">
              <a:solidFill>
                <a:schemeClr val="dk2"/>
              </a:solidFill>
            </a:endParaRPr>
          </a:p>
          <a:p>
            <a:pPr indent="-228600" lvl="0" marL="228600" rtl="0" algn="l">
              <a:lnSpc>
                <a:spcPct val="70000"/>
              </a:lnSpc>
              <a:spcBef>
                <a:spcPts val="1200"/>
              </a:spcBef>
              <a:spcAft>
                <a:spcPts val="0"/>
              </a:spcAft>
              <a:buClr>
                <a:schemeClr val="dk1"/>
              </a:buClr>
              <a:buSzPts val="2590"/>
              <a:buChar char="•"/>
            </a:pPr>
            <a:r>
              <a:rPr lang="en-US" sz="2800">
                <a:solidFill>
                  <a:schemeClr val="dk2"/>
                </a:solidFill>
              </a:rPr>
              <a:t>Open hinged valve by pulling open the clasp</a:t>
            </a:r>
            <a:endParaRPr sz="2800">
              <a:solidFill>
                <a:schemeClr val="dk2"/>
              </a:solidFill>
            </a:endParaRPr>
          </a:p>
          <a:p>
            <a:pPr indent="-228600" lvl="0" marL="228600" rtl="0" algn="l">
              <a:lnSpc>
                <a:spcPct val="70000"/>
              </a:lnSpc>
              <a:spcBef>
                <a:spcPts val="1200"/>
              </a:spcBef>
              <a:spcAft>
                <a:spcPts val="0"/>
              </a:spcAft>
              <a:buClr>
                <a:schemeClr val="dk1"/>
              </a:buClr>
              <a:buSzPts val="2590"/>
              <a:buChar char="•"/>
            </a:pPr>
            <a:r>
              <a:rPr lang="en-US" sz="2800">
                <a:solidFill>
                  <a:schemeClr val="dk2"/>
                </a:solidFill>
              </a:rPr>
              <a:t>Remove valve liner</a:t>
            </a:r>
            <a:endParaRPr sz="2800">
              <a:solidFill>
                <a:schemeClr val="dk2"/>
              </a:solidFill>
            </a:endParaRPr>
          </a:p>
          <a:p>
            <a:pPr indent="-228600" lvl="0" marL="228600" rtl="0" algn="l">
              <a:lnSpc>
                <a:spcPct val="70000"/>
              </a:lnSpc>
              <a:spcBef>
                <a:spcPts val="1200"/>
              </a:spcBef>
              <a:spcAft>
                <a:spcPts val="0"/>
              </a:spcAft>
              <a:buClr>
                <a:schemeClr val="dk1"/>
              </a:buClr>
              <a:buSzPts val="2590"/>
              <a:buChar char="•"/>
            </a:pPr>
            <a:r>
              <a:rPr lang="en-US" sz="2800">
                <a:solidFill>
                  <a:schemeClr val="dk2"/>
                </a:solidFill>
              </a:rPr>
              <a:t>Disengage collar stop by sliding under retaining clip, or remove completely</a:t>
            </a:r>
            <a:endParaRPr sz="2800">
              <a:solidFill>
                <a:schemeClr val="dk2"/>
              </a:solidFill>
            </a:endParaRPr>
          </a:p>
          <a:p>
            <a:pPr indent="-228600" lvl="0" marL="228600" rtl="0" algn="l">
              <a:lnSpc>
                <a:spcPct val="70000"/>
              </a:lnSpc>
              <a:spcBef>
                <a:spcPts val="1200"/>
              </a:spcBef>
              <a:spcAft>
                <a:spcPts val="0"/>
              </a:spcAft>
              <a:buClr>
                <a:schemeClr val="dk1"/>
              </a:buClr>
              <a:buSzPts val="2590"/>
              <a:buChar char="•"/>
            </a:pPr>
            <a:r>
              <a:rPr lang="en-US" sz="2800">
                <a:solidFill>
                  <a:schemeClr val="dk2"/>
                </a:solidFill>
              </a:rPr>
              <a:t>Pull plunger completely out of the cylinder</a:t>
            </a:r>
            <a:endParaRPr sz="2800">
              <a:solidFill>
                <a:schemeClr val="dk2"/>
              </a:solidFill>
            </a:endParaRPr>
          </a:p>
          <a:p>
            <a:pPr indent="-228600" lvl="0" marL="228600" rtl="0" algn="l">
              <a:lnSpc>
                <a:spcPct val="70000"/>
              </a:lnSpc>
              <a:spcBef>
                <a:spcPts val="1200"/>
              </a:spcBef>
              <a:spcAft>
                <a:spcPts val="600"/>
              </a:spcAft>
              <a:buClr>
                <a:schemeClr val="dk1"/>
              </a:buClr>
              <a:buSzPts val="2590"/>
              <a:buChar char="•"/>
            </a:pPr>
            <a:r>
              <a:rPr lang="en-US" sz="2800">
                <a:solidFill>
                  <a:schemeClr val="dk2"/>
                </a:solidFill>
              </a:rPr>
              <a:t>Displace O-ring by squeezing its sides and roll down into groove below</a:t>
            </a:r>
            <a:endParaRPr sz="2800">
              <a:solidFill>
                <a:schemeClr val="dk2"/>
              </a:solidFill>
            </a:endParaRPr>
          </a:p>
        </p:txBody>
      </p:sp>
      <p:sp>
        <p:nvSpPr>
          <p:cNvPr id="1401" name="Google Shape;1401;p193"/>
          <p:cNvSpPr txBox="1"/>
          <p:nvPr>
            <p:ph type="title"/>
          </p:nvPr>
        </p:nvSpPr>
        <p:spPr>
          <a:xfrm>
            <a:off x="792351" y="504610"/>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b="1" lang="en-US"/>
              <a:t>Disassembling the aspirator</a:t>
            </a:r>
            <a:r>
              <a:rPr lang="en-US"/>
              <a:t> </a:t>
            </a:r>
            <a:endParaRPr/>
          </a:p>
        </p:txBody>
      </p:sp>
      <p:sp>
        <p:nvSpPr>
          <p:cNvPr id="1402" name="Google Shape;1402;p19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7" name="Shape 1407"/>
        <p:cNvGrpSpPr/>
        <p:nvPr/>
      </p:nvGrpSpPr>
      <p:grpSpPr>
        <a:xfrm>
          <a:off x="0" y="0"/>
          <a:ext cx="0" cy="0"/>
          <a:chOff x="0" y="0"/>
          <a:chExt cx="0" cy="0"/>
        </a:xfrm>
      </p:grpSpPr>
      <p:pic>
        <p:nvPicPr>
          <p:cNvPr descr="removeOring" id="1408" name="Google Shape;1408;p194"/>
          <p:cNvPicPr preferRelativeResize="0"/>
          <p:nvPr>
            <p:ph idx="1" type="body"/>
          </p:nvPr>
        </p:nvPicPr>
        <p:blipFill rotWithShape="1">
          <a:blip r:embed="rId3">
            <a:alphaModFix/>
          </a:blip>
          <a:srcRect b="0" l="0" r="0" t="0"/>
          <a:stretch/>
        </p:blipFill>
        <p:spPr>
          <a:xfrm>
            <a:off x="2603499" y="1057797"/>
            <a:ext cx="5060044" cy="5517080"/>
          </a:xfrm>
          <a:prstGeom prst="rect">
            <a:avLst/>
          </a:prstGeom>
          <a:noFill/>
          <a:ln>
            <a:noFill/>
          </a:ln>
        </p:spPr>
      </p:pic>
      <p:sp>
        <p:nvSpPr>
          <p:cNvPr id="1409" name="Google Shape;1409;p19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b="1" lang="en-US"/>
              <a:t>Remove O-ring</a:t>
            </a:r>
            <a:r>
              <a:rPr lang="en-US"/>
              <a:t> </a:t>
            </a:r>
            <a:endParaRPr/>
          </a:p>
        </p:txBody>
      </p:sp>
      <p:sp>
        <p:nvSpPr>
          <p:cNvPr id="1410" name="Google Shape;1410;p19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5" name="Shape 1415"/>
        <p:cNvGrpSpPr/>
        <p:nvPr/>
      </p:nvGrpSpPr>
      <p:grpSpPr>
        <a:xfrm>
          <a:off x="0" y="0"/>
          <a:ext cx="0" cy="0"/>
          <a:chOff x="0" y="0"/>
          <a:chExt cx="0" cy="0"/>
        </a:xfrm>
      </p:grpSpPr>
      <p:pic>
        <p:nvPicPr>
          <p:cNvPr descr="Drawing of disassembled MVA parts, including plunger, plunger o-ring, cap, valve, cylinder, collar stop, and liner. " id="1416" name="Google Shape;1416;p195"/>
          <p:cNvPicPr preferRelativeResize="0"/>
          <p:nvPr>
            <p:ph idx="1" type="body"/>
          </p:nvPr>
        </p:nvPicPr>
        <p:blipFill rotWithShape="1">
          <a:blip r:embed="rId3">
            <a:alphaModFix/>
          </a:blip>
          <a:srcRect b="0" l="0" r="0" t="0"/>
          <a:stretch/>
        </p:blipFill>
        <p:spPr>
          <a:xfrm>
            <a:off x="1344733" y="1261187"/>
            <a:ext cx="6863096" cy="5095163"/>
          </a:xfrm>
          <a:prstGeom prst="rect">
            <a:avLst/>
          </a:prstGeom>
          <a:noFill/>
          <a:ln>
            <a:noFill/>
          </a:ln>
        </p:spPr>
      </p:pic>
      <p:sp>
        <p:nvSpPr>
          <p:cNvPr id="1417" name="Google Shape;1417;p19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b="1" lang="en-US"/>
              <a:t>MVA parts </a:t>
            </a:r>
            <a:r>
              <a:rPr lang="en-US"/>
              <a:t>d</a:t>
            </a:r>
            <a:r>
              <a:rPr b="1" lang="en-US"/>
              <a:t>isassembled </a:t>
            </a:r>
            <a:endParaRPr/>
          </a:p>
        </p:txBody>
      </p:sp>
      <p:sp>
        <p:nvSpPr>
          <p:cNvPr id="1418" name="Google Shape;1418;p19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2" name="Shape 1422"/>
        <p:cNvGrpSpPr/>
        <p:nvPr/>
      </p:nvGrpSpPr>
      <p:grpSpPr>
        <a:xfrm>
          <a:off x="0" y="0"/>
          <a:ext cx="0" cy="0"/>
          <a:chOff x="0" y="0"/>
          <a:chExt cx="0" cy="0"/>
        </a:xfrm>
      </p:grpSpPr>
      <p:sp>
        <p:nvSpPr>
          <p:cNvPr id="1423" name="Google Shape;1423;p196"/>
          <p:cNvSpPr txBox="1"/>
          <p:nvPr>
            <p:ph type="title"/>
          </p:nvPr>
        </p:nvSpPr>
        <p:spPr>
          <a:xfrm>
            <a:off x="628650" y="681037"/>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000"/>
              <a:buNone/>
            </a:pPr>
            <a:r>
              <a:rPr b="1" lang="en-US"/>
              <a:t>Assembling the Ipas MVA Plus</a:t>
            </a:r>
            <a:r>
              <a:rPr lang="en-US"/>
              <a:t>®</a:t>
            </a:r>
            <a:endParaRPr/>
          </a:p>
        </p:txBody>
      </p:sp>
      <p:sp>
        <p:nvSpPr>
          <p:cNvPr id="1424" name="Google Shape;1424;p196"/>
          <p:cNvSpPr txBox="1"/>
          <p:nvPr>
            <p:ph idx="1" type="body"/>
          </p:nvPr>
        </p:nvSpPr>
        <p:spPr>
          <a:xfrm>
            <a:off x="830128" y="2212194"/>
            <a:ext cx="78867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600"/>
              </a:spcBef>
              <a:spcAft>
                <a:spcPts val="0"/>
              </a:spcAft>
              <a:buClr>
                <a:schemeClr val="dk1"/>
              </a:buClr>
              <a:buSzPts val="2800"/>
              <a:buChar char="•"/>
            </a:pPr>
            <a:r>
              <a:rPr lang="en-US" sz="2800">
                <a:solidFill>
                  <a:schemeClr val="dk2"/>
                </a:solidFill>
              </a:rPr>
              <a:t>Place valve liner in valve by aligning ridges</a:t>
            </a:r>
            <a:endParaRPr sz="2800">
              <a:solidFill>
                <a:schemeClr val="dk2"/>
              </a:solidFill>
            </a:endParaRPr>
          </a:p>
          <a:p>
            <a:pPr indent="-228600" lvl="0" marL="228600" rtl="0" algn="l">
              <a:lnSpc>
                <a:spcPct val="90000"/>
              </a:lnSpc>
              <a:spcBef>
                <a:spcPts val="1200"/>
              </a:spcBef>
              <a:spcAft>
                <a:spcPts val="0"/>
              </a:spcAft>
              <a:buClr>
                <a:schemeClr val="dk1"/>
              </a:buClr>
              <a:buSzPts val="2800"/>
              <a:buChar char="•"/>
            </a:pPr>
            <a:r>
              <a:rPr lang="en-US" sz="2800">
                <a:solidFill>
                  <a:schemeClr val="dk2"/>
                </a:solidFill>
              </a:rPr>
              <a:t>Close valve; ensure it snaps into place</a:t>
            </a:r>
            <a:endParaRPr sz="2800">
              <a:solidFill>
                <a:schemeClr val="dk2"/>
              </a:solidFill>
            </a:endParaRPr>
          </a:p>
          <a:p>
            <a:pPr indent="-228600" lvl="0" marL="228600" rtl="0" algn="l">
              <a:lnSpc>
                <a:spcPct val="90000"/>
              </a:lnSpc>
              <a:spcBef>
                <a:spcPts val="1200"/>
              </a:spcBef>
              <a:spcAft>
                <a:spcPts val="0"/>
              </a:spcAft>
              <a:buClr>
                <a:schemeClr val="dk1"/>
              </a:buClr>
              <a:buSzPts val="2800"/>
              <a:buChar char="•"/>
            </a:pPr>
            <a:r>
              <a:rPr lang="en-US" sz="2800">
                <a:solidFill>
                  <a:schemeClr val="dk2"/>
                </a:solidFill>
              </a:rPr>
              <a:t>Snap cap onto the end of valve</a:t>
            </a:r>
            <a:endParaRPr sz="2800">
              <a:solidFill>
                <a:schemeClr val="dk2"/>
              </a:solidFill>
            </a:endParaRPr>
          </a:p>
          <a:p>
            <a:pPr indent="-228600" lvl="0" marL="228600" rtl="0" algn="l">
              <a:lnSpc>
                <a:spcPct val="90000"/>
              </a:lnSpc>
              <a:spcBef>
                <a:spcPts val="1200"/>
              </a:spcBef>
              <a:spcAft>
                <a:spcPts val="0"/>
              </a:spcAft>
              <a:buClr>
                <a:schemeClr val="dk1"/>
              </a:buClr>
              <a:buSzPts val="2800"/>
              <a:buChar char="•"/>
            </a:pPr>
            <a:r>
              <a:rPr lang="en-US" sz="2800">
                <a:solidFill>
                  <a:schemeClr val="dk2"/>
                </a:solidFill>
              </a:rPr>
              <a:t>Push cylinder into the base of valve</a:t>
            </a:r>
            <a:endParaRPr sz="2800">
              <a:solidFill>
                <a:schemeClr val="dk2"/>
              </a:solidFill>
            </a:endParaRPr>
          </a:p>
          <a:p>
            <a:pPr indent="-228600" lvl="0" marL="228600" rtl="0" algn="l">
              <a:lnSpc>
                <a:spcPct val="90000"/>
              </a:lnSpc>
              <a:spcBef>
                <a:spcPts val="1200"/>
              </a:spcBef>
              <a:spcAft>
                <a:spcPts val="600"/>
              </a:spcAft>
              <a:buClr>
                <a:schemeClr val="dk1"/>
              </a:buClr>
              <a:buSzPts val="2800"/>
              <a:buChar char="•"/>
            </a:pPr>
            <a:r>
              <a:rPr lang="en-US" sz="2800">
                <a:solidFill>
                  <a:schemeClr val="dk2"/>
                </a:solidFill>
              </a:rPr>
              <a:t>Place O-ring into groove near tip of plunger</a:t>
            </a:r>
            <a:endParaRPr sz="2800">
              <a:solidFill>
                <a:schemeClr val="dk2"/>
              </a:solidFill>
            </a:endParaRPr>
          </a:p>
        </p:txBody>
      </p:sp>
      <p:sp>
        <p:nvSpPr>
          <p:cNvPr id="1425" name="Google Shape;1425;p19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9" name="Shape 1429"/>
        <p:cNvGrpSpPr/>
        <p:nvPr/>
      </p:nvGrpSpPr>
      <p:grpSpPr>
        <a:xfrm>
          <a:off x="0" y="0"/>
          <a:ext cx="0" cy="0"/>
          <a:chOff x="0" y="0"/>
          <a:chExt cx="0" cy="0"/>
        </a:xfrm>
      </p:grpSpPr>
      <p:sp>
        <p:nvSpPr>
          <p:cNvPr id="1430" name="Google Shape;1430;p197"/>
          <p:cNvSpPr txBox="1"/>
          <p:nvPr>
            <p:ph type="title"/>
          </p:nvPr>
        </p:nvSpPr>
        <p:spPr>
          <a:xfrm>
            <a:off x="814630" y="588047"/>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000"/>
              <a:buNone/>
            </a:pPr>
            <a:r>
              <a:rPr b="1" lang="en-US"/>
              <a:t>Assembling the Ipas MVA Plus</a:t>
            </a:r>
            <a:r>
              <a:rPr lang="en-US"/>
              <a:t>®</a:t>
            </a:r>
            <a:r>
              <a:rPr b="1" lang="en-US"/>
              <a:t> (cont.)</a:t>
            </a:r>
            <a:endParaRPr/>
          </a:p>
        </p:txBody>
      </p:sp>
      <p:sp>
        <p:nvSpPr>
          <p:cNvPr id="1431" name="Google Shape;1431;p197"/>
          <p:cNvSpPr txBox="1"/>
          <p:nvPr>
            <p:ph idx="1" type="body"/>
          </p:nvPr>
        </p:nvSpPr>
        <p:spPr>
          <a:xfrm>
            <a:off x="1155593" y="2321570"/>
            <a:ext cx="7545737"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a:solidFill>
                  <a:schemeClr val="dk2"/>
                </a:solidFill>
              </a:rPr>
              <a:t>Spread one drop of lubricant around the  O-ring with a finger</a:t>
            </a:r>
            <a:endParaRPr>
              <a:solidFill>
                <a:schemeClr val="dk2"/>
              </a:solidFill>
            </a:endParaRPr>
          </a:p>
          <a:p>
            <a:pPr indent="-228600" lvl="0" marL="228600" rtl="0" algn="l">
              <a:lnSpc>
                <a:spcPct val="90000"/>
              </a:lnSpc>
              <a:spcBef>
                <a:spcPts val="1000"/>
              </a:spcBef>
              <a:spcAft>
                <a:spcPts val="0"/>
              </a:spcAft>
              <a:buClr>
                <a:schemeClr val="dk1"/>
              </a:buClr>
              <a:buSzPts val="2800"/>
              <a:buChar char="•"/>
            </a:pPr>
            <a:r>
              <a:rPr lang="en-US">
                <a:solidFill>
                  <a:schemeClr val="dk2"/>
                </a:solidFill>
              </a:rPr>
              <a:t>Squeeze plunger arms, push fully into cylinder</a:t>
            </a:r>
            <a:endParaRPr>
              <a:solidFill>
                <a:schemeClr val="dk2"/>
              </a:solidFill>
            </a:endParaRPr>
          </a:p>
          <a:p>
            <a:pPr indent="-228600" lvl="0" marL="228600" rtl="0" algn="l">
              <a:lnSpc>
                <a:spcPct val="90000"/>
              </a:lnSpc>
              <a:spcBef>
                <a:spcPts val="1000"/>
              </a:spcBef>
              <a:spcAft>
                <a:spcPts val="0"/>
              </a:spcAft>
              <a:buClr>
                <a:schemeClr val="dk1"/>
              </a:buClr>
              <a:buSzPts val="2800"/>
              <a:buChar char="•"/>
            </a:pPr>
            <a:r>
              <a:rPr lang="en-US">
                <a:solidFill>
                  <a:schemeClr val="dk2"/>
                </a:solidFill>
              </a:rPr>
              <a:t>Move plunger in and out to lubricate</a:t>
            </a:r>
            <a:endParaRPr>
              <a:solidFill>
                <a:schemeClr val="dk2"/>
              </a:solidFill>
            </a:endParaRPr>
          </a:p>
          <a:p>
            <a:pPr indent="-228600" lvl="0" marL="228600" rtl="0" algn="l">
              <a:lnSpc>
                <a:spcPct val="90000"/>
              </a:lnSpc>
              <a:spcBef>
                <a:spcPts val="1000"/>
              </a:spcBef>
              <a:spcAft>
                <a:spcPts val="0"/>
              </a:spcAft>
              <a:buClr>
                <a:schemeClr val="dk1"/>
              </a:buClr>
              <a:buSzPts val="2800"/>
              <a:buChar char="•"/>
            </a:pPr>
            <a:r>
              <a:rPr lang="en-US">
                <a:solidFill>
                  <a:schemeClr val="dk2"/>
                </a:solidFill>
              </a:rPr>
              <a:t>Insert collar stop tabs into holes in the cylinder</a:t>
            </a:r>
            <a:endParaRPr>
              <a:solidFill>
                <a:schemeClr val="dk2"/>
              </a:solidFill>
            </a:endParaRPr>
          </a:p>
          <a:p>
            <a:pPr indent="0" lvl="0" marL="0" rtl="0" algn="l">
              <a:lnSpc>
                <a:spcPct val="90000"/>
              </a:lnSpc>
              <a:spcBef>
                <a:spcPts val="1000"/>
              </a:spcBef>
              <a:spcAft>
                <a:spcPts val="0"/>
              </a:spcAft>
              <a:buClr>
                <a:schemeClr val="dk1"/>
              </a:buClr>
              <a:buSzPts val="2800"/>
              <a:buNone/>
            </a:pPr>
            <a:r>
              <a:t/>
            </a:r>
            <a:endParaRPr/>
          </a:p>
        </p:txBody>
      </p:sp>
      <p:sp>
        <p:nvSpPr>
          <p:cNvPr id="1432" name="Google Shape;1432;p19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6" name="Shape 1436"/>
        <p:cNvGrpSpPr/>
        <p:nvPr/>
      </p:nvGrpSpPr>
      <p:grpSpPr>
        <a:xfrm>
          <a:off x="0" y="0"/>
          <a:ext cx="0" cy="0"/>
          <a:chOff x="0" y="0"/>
          <a:chExt cx="0" cy="0"/>
        </a:xfrm>
      </p:grpSpPr>
      <p:sp>
        <p:nvSpPr>
          <p:cNvPr id="1437" name="Google Shape;1437;p198"/>
          <p:cNvSpPr txBox="1"/>
          <p:nvPr>
            <p:ph type="title"/>
          </p:nvPr>
        </p:nvSpPr>
        <p:spPr>
          <a:xfrm>
            <a:off x="628650" y="938563"/>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b="1" lang="en-US"/>
              <a:t>When assembling the aspirator</a:t>
            </a:r>
            <a:r>
              <a:rPr lang="en-US"/>
              <a:t> </a:t>
            </a:r>
            <a:endParaRPr/>
          </a:p>
        </p:txBody>
      </p:sp>
      <p:sp>
        <p:nvSpPr>
          <p:cNvPr id="1438" name="Google Shape;1438;p198"/>
          <p:cNvSpPr txBox="1"/>
          <p:nvPr>
            <p:ph idx="1" type="body"/>
          </p:nvPr>
        </p:nvSpPr>
        <p:spPr>
          <a:xfrm>
            <a:off x="938616" y="2677143"/>
            <a:ext cx="78867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sz="2800">
                <a:solidFill>
                  <a:schemeClr val="dk2"/>
                </a:solidFill>
              </a:rPr>
              <a:t>Introduce plunger straight into the cylinder</a:t>
            </a:r>
            <a:endParaRPr sz="2800">
              <a:solidFill>
                <a:schemeClr val="dk2"/>
              </a:solidFill>
            </a:endParaRPr>
          </a:p>
          <a:p>
            <a:pPr indent="-228600" lvl="0" marL="228600" rtl="0" algn="l">
              <a:lnSpc>
                <a:spcPct val="90000"/>
              </a:lnSpc>
              <a:spcBef>
                <a:spcPts val="1000"/>
              </a:spcBef>
              <a:spcAft>
                <a:spcPts val="0"/>
              </a:spcAft>
              <a:buClr>
                <a:schemeClr val="dk1"/>
              </a:buClr>
              <a:buSzPts val="2800"/>
              <a:buChar char="•"/>
            </a:pPr>
            <a:r>
              <a:rPr lang="en-US" sz="2800">
                <a:solidFill>
                  <a:schemeClr val="dk2"/>
                </a:solidFill>
              </a:rPr>
              <a:t>Do not introduce the plunger at an angle</a:t>
            </a:r>
            <a:endParaRPr sz="2800">
              <a:solidFill>
                <a:schemeClr val="dk2"/>
              </a:solidFill>
            </a:endParaRPr>
          </a:p>
          <a:p>
            <a:pPr indent="-50800" lvl="0" marL="228600" rtl="0" algn="l">
              <a:lnSpc>
                <a:spcPct val="90000"/>
              </a:lnSpc>
              <a:spcBef>
                <a:spcPts val="1000"/>
              </a:spcBef>
              <a:spcAft>
                <a:spcPts val="0"/>
              </a:spcAft>
              <a:buClr>
                <a:schemeClr val="dk1"/>
              </a:buClr>
              <a:buSzPts val="2800"/>
              <a:buNone/>
            </a:pPr>
            <a:r>
              <a:t/>
            </a:r>
            <a:endParaRPr/>
          </a:p>
        </p:txBody>
      </p:sp>
      <p:sp>
        <p:nvSpPr>
          <p:cNvPr id="1439" name="Google Shape;1439;p19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4" name="Shape 1444"/>
        <p:cNvGrpSpPr/>
        <p:nvPr/>
      </p:nvGrpSpPr>
      <p:grpSpPr>
        <a:xfrm>
          <a:off x="0" y="0"/>
          <a:ext cx="0" cy="0"/>
          <a:chOff x="0" y="0"/>
          <a:chExt cx="0" cy="0"/>
        </a:xfrm>
      </p:grpSpPr>
      <p:pic>
        <p:nvPicPr>
          <p:cNvPr descr="steps2lubrication" id="1445" name="Google Shape;1445;p199"/>
          <p:cNvPicPr preferRelativeResize="0"/>
          <p:nvPr>
            <p:ph idx="1" type="body"/>
          </p:nvPr>
        </p:nvPicPr>
        <p:blipFill rotWithShape="1">
          <a:blip r:embed="rId3">
            <a:alphaModFix/>
          </a:blip>
          <a:srcRect b="0" l="0" r="0" t="0"/>
          <a:stretch/>
        </p:blipFill>
        <p:spPr>
          <a:xfrm>
            <a:off x="2635249" y="1010547"/>
            <a:ext cx="5148037" cy="5705038"/>
          </a:xfrm>
          <a:prstGeom prst="rect">
            <a:avLst/>
          </a:prstGeom>
          <a:noFill/>
          <a:ln>
            <a:noFill/>
          </a:ln>
        </p:spPr>
      </p:pic>
      <p:sp>
        <p:nvSpPr>
          <p:cNvPr id="1446" name="Google Shape;1446;p199"/>
          <p:cNvSpPr txBox="1"/>
          <p:nvPr>
            <p:ph type="title"/>
          </p:nvPr>
        </p:nvSpPr>
        <p:spPr>
          <a:xfrm>
            <a:off x="356507" y="237899"/>
            <a:ext cx="7886700" cy="98470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b="1" lang="en-US"/>
              <a:t>Steps to lubrication</a:t>
            </a:r>
            <a:endParaRPr/>
          </a:p>
        </p:txBody>
      </p:sp>
      <p:sp>
        <p:nvSpPr>
          <p:cNvPr id="1447" name="Google Shape;1447;p19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2" name="Shape 1452"/>
        <p:cNvGrpSpPr/>
        <p:nvPr/>
      </p:nvGrpSpPr>
      <p:grpSpPr>
        <a:xfrm>
          <a:off x="0" y="0"/>
          <a:ext cx="0" cy="0"/>
          <a:chOff x="0" y="0"/>
          <a:chExt cx="0" cy="0"/>
        </a:xfrm>
      </p:grpSpPr>
      <p:sp>
        <p:nvSpPr>
          <p:cNvPr id="1453" name="Google Shape;1453;p200"/>
          <p:cNvSpPr txBox="1"/>
          <p:nvPr>
            <p:ph idx="1" type="body"/>
          </p:nvPr>
        </p:nvSpPr>
        <p:spPr>
          <a:xfrm>
            <a:off x="980752" y="1690689"/>
            <a:ext cx="7182496"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chemeClr val="dk1"/>
              </a:buClr>
              <a:buSzPts val="2800"/>
              <a:buChar char="•"/>
            </a:pPr>
            <a:r>
              <a:rPr lang="en-US" sz="2800">
                <a:solidFill>
                  <a:schemeClr val="dk2"/>
                </a:solidFill>
              </a:rPr>
              <a:t>Begin with valve buttons open, plunger all the way in and collar stop locked in place</a:t>
            </a:r>
            <a:endParaRPr sz="2800">
              <a:solidFill>
                <a:schemeClr val="dk2"/>
              </a:solidFill>
            </a:endParaRPr>
          </a:p>
          <a:p>
            <a:pPr indent="-228600" lvl="0" marL="228600" rtl="0" algn="l">
              <a:lnSpc>
                <a:spcPct val="80000"/>
              </a:lnSpc>
              <a:spcBef>
                <a:spcPts val="1000"/>
              </a:spcBef>
              <a:spcAft>
                <a:spcPts val="0"/>
              </a:spcAft>
              <a:buClr>
                <a:schemeClr val="dk1"/>
              </a:buClr>
              <a:buSzPts val="2800"/>
              <a:buChar char="•"/>
            </a:pPr>
            <a:r>
              <a:rPr lang="en-US" sz="2800">
                <a:solidFill>
                  <a:schemeClr val="dk2"/>
                </a:solidFill>
              </a:rPr>
              <a:t>Close valve by pushing buttons down and forward until they lock</a:t>
            </a:r>
            <a:endParaRPr sz="2800">
              <a:solidFill>
                <a:schemeClr val="dk2"/>
              </a:solidFill>
            </a:endParaRPr>
          </a:p>
          <a:p>
            <a:pPr indent="-228600" lvl="0" marL="228600" rtl="0" algn="l">
              <a:lnSpc>
                <a:spcPct val="80000"/>
              </a:lnSpc>
              <a:spcBef>
                <a:spcPts val="1000"/>
              </a:spcBef>
              <a:spcAft>
                <a:spcPts val="0"/>
              </a:spcAft>
              <a:buClr>
                <a:schemeClr val="dk1"/>
              </a:buClr>
              <a:buSzPts val="2800"/>
              <a:buChar char="•"/>
            </a:pPr>
            <a:r>
              <a:rPr lang="en-US" sz="2800">
                <a:solidFill>
                  <a:schemeClr val="dk2"/>
                </a:solidFill>
              </a:rPr>
              <a:t>Pull plunger back until plunger arms catch on wide sides of the cylinder</a:t>
            </a:r>
            <a:endParaRPr sz="2800">
              <a:solidFill>
                <a:schemeClr val="dk2"/>
              </a:solidFill>
            </a:endParaRPr>
          </a:p>
          <a:p>
            <a:pPr indent="-228600" lvl="0" marL="228600" rtl="0" algn="l">
              <a:lnSpc>
                <a:spcPct val="80000"/>
              </a:lnSpc>
              <a:spcBef>
                <a:spcPts val="1000"/>
              </a:spcBef>
              <a:spcAft>
                <a:spcPts val="0"/>
              </a:spcAft>
              <a:buClr>
                <a:schemeClr val="dk1"/>
              </a:buClr>
              <a:buSzPts val="2800"/>
              <a:buChar char="•"/>
            </a:pPr>
            <a:r>
              <a:rPr lang="en-US" sz="2800">
                <a:solidFill>
                  <a:schemeClr val="dk2"/>
                </a:solidFill>
              </a:rPr>
              <a:t>Both arms must be extended and secured over the  edge of the cylinder</a:t>
            </a:r>
            <a:endParaRPr sz="2800">
              <a:solidFill>
                <a:schemeClr val="dk2"/>
              </a:solidFill>
            </a:endParaRPr>
          </a:p>
          <a:p>
            <a:pPr indent="-228600" lvl="0" marL="228600" rtl="0" algn="l">
              <a:lnSpc>
                <a:spcPct val="80000"/>
              </a:lnSpc>
              <a:spcBef>
                <a:spcPts val="1000"/>
              </a:spcBef>
              <a:spcAft>
                <a:spcPts val="0"/>
              </a:spcAft>
              <a:buClr>
                <a:schemeClr val="dk1"/>
              </a:buClr>
              <a:buSzPts val="2800"/>
              <a:buChar char="•"/>
            </a:pPr>
            <a:r>
              <a:rPr lang="en-US" sz="2800">
                <a:solidFill>
                  <a:schemeClr val="dk2"/>
                </a:solidFill>
              </a:rPr>
              <a:t>Incorrect positioning of plunger arms can allow the plunger to slip back into the cylinder</a:t>
            </a:r>
            <a:endParaRPr sz="2800">
              <a:solidFill>
                <a:schemeClr val="dk2"/>
              </a:solidFill>
            </a:endParaRPr>
          </a:p>
        </p:txBody>
      </p:sp>
      <p:sp>
        <p:nvSpPr>
          <p:cNvPr id="1454" name="Google Shape;1454;p200"/>
          <p:cNvSpPr txBox="1"/>
          <p:nvPr>
            <p:ph type="title"/>
          </p:nvPr>
        </p:nvSpPr>
        <p:spPr>
          <a:xfrm>
            <a:off x="783633" y="473615"/>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b="1" lang="en-US"/>
              <a:t>Creating a vacuum</a:t>
            </a:r>
            <a:r>
              <a:rPr lang="en-US"/>
              <a:t> </a:t>
            </a:r>
            <a:endParaRPr/>
          </a:p>
        </p:txBody>
      </p:sp>
      <p:sp>
        <p:nvSpPr>
          <p:cNvPr id="1455" name="Google Shape;1455;p20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9" name="Shape 1459"/>
        <p:cNvGrpSpPr/>
        <p:nvPr/>
      </p:nvGrpSpPr>
      <p:grpSpPr>
        <a:xfrm>
          <a:off x="0" y="0"/>
          <a:ext cx="0" cy="0"/>
          <a:chOff x="0" y="0"/>
          <a:chExt cx="0" cy="0"/>
        </a:xfrm>
      </p:grpSpPr>
      <p:sp>
        <p:nvSpPr>
          <p:cNvPr id="1460" name="Google Shape;1460;p201"/>
          <p:cNvSpPr txBox="1"/>
          <p:nvPr>
            <p:ph type="title"/>
          </p:nvPr>
        </p:nvSpPr>
        <p:spPr>
          <a:xfrm>
            <a:off x="628650" y="845574"/>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b="1" lang="en-US"/>
              <a:t>Check aspirator for vacuum</a:t>
            </a:r>
            <a:endParaRPr/>
          </a:p>
        </p:txBody>
      </p:sp>
      <p:sp>
        <p:nvSpPr>
          <p:cNvPr id="1461" name="Google Shape;1461;p201"/>
          <p:cNvSpPr txBox="1"/>
          <p:nvPr>
            <p:ph idx="1" type="body"/>
          </p:nvPr>
        </p:nvSpPr>
        <p:spPr>
          <a:xfrm>
            <a:off x="892122" y="2506662"/>
            <a:ext cx="78867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600"/>
              </a:spcBef>
              <a:spcAft>
                <a:spcPts val="0"/>
              </a:spcAft>
              <a:buClr>
                <a:schemeClr val="dk1"/>
              </a:buClr>
              <a:buSzPts val="2800"/>
              <a:buChar char="•"/>
            </a:pPr>
            <a:r>
              <a:rPr lang="en-US" sz="2800">
                <a:solidFill>
                  <a:schemeClr val="dk2"/>
                </a:solidFill>
              </a:rPr>
              <a:t>Charge aspirator</a:t>
            </a:r>
            <a:endParaRPr sz="2800">
              <a:solidFill>
                <a:schemeClr val="dk2"/>
              </a:solidFill>
            </a:endParaRPr>
          </a:p>
          <a:p>
            <a:pPr indent="-228600" lvl="0" marL="228600" rtl="0" algn="l">
              <a:lnSpc>
                <a:spcPct val="90000"/>
              </a:lnSpc>
              <a:spcBef>
                <a:spcPts val="1200"/>
              </a:spcBef>
              <a:spcAft>
                <a:spcPts val="0"/>
              </a:spcAft>
              <a:buClr>
                <a:schemeClr val="dk1"/>
              </a:buClr>
              <a:buSzPts val="2800"/>
              <a:buChar char="•"/>
            </a:pPr>
            <a:r>
              <a:rPr lang="en-US" sz="2800">
                <a:solidFill>
                  <a:schemeClr val="dk2"/>
                </a:solidFill>
              </a:rPr>
              <a:t>Leave charged for several minutes</a:t>
            </a:r>
            <a:endParaRPr sz="2800">
              <a:solidFill>
                <a:schemeClr val="dk2"/>
              </a:solidFill>
            </a:endParaRPr>
          </a:p>
          <a:p>
            <a:pPr indent="-228600" lvl="0" marL="228600" rtl="0" algn="l">
              <a:lnSpc>
                <a:spcPct val="90000"/>
              </a:lnSpc>
              <a:spcBef>
                <a:spcPts val="1200"/>
              </a:spcBef>
              <a:spcAft>
                <a:spcPts val="0"/>
              </a:spcAft>
              <a:buClr>
                <a:schemeClr val="dk1"/>
              </a:buClr>
              <a:buSzPts val="2800"/>
              <a:buChar char="•"/>
            </a:pPr>
            <a:r>
              <a:rPr lang="en-US" sz="2800">
                <a:solidFill>
                  <a:schemeClr val="dk2"/>
                </a:solidFill>
              </a:rPr>
              <a:t>Push buttons to release vacuum</a:t>
            </a:r>
            <a:endParaRPr sz="2800">
              <a:solidFill>
                <a:schemeClr val="dk2"/>
              </a:solidFill>
            </a:endParaRPr>
          </a:p>
          <a:p>
            <a:pPr indent="-228600" lvl="0" marL="228600" rtl="0" algn="l">
              <a:lnSpc>
                <a:spcPct val="90000"/>
              </a:lnSpc>
              <a:spcBef>
                <a:spcPts val="1200"/>
              </a:spcBef>
              <a:spcAft>
                <a:spcPts val="600"/>
              </a:spcAft>
              <a:buClr>
                <a:schemeClr val="dk1"/>
              </a:buClr>
              <a:buSzPts val="2800"/>
              <a:buChar char="•"/>
            </a:pPr>
            <a:r>
              <a:rPr lang="en-US" sz="2800">
                <a:solidFill>
                  <a:schemeClr val="dk2"/>
                </a:solidFill>
              </a:rPr>
              <a:t>A rush of air indicates vacuum was retained</a:t>
            </a:r>
            <a:endParaRPr sz="2800">
              <a:solidFill>
                <a:schemeClr val="dk2"/>
              </a:solidFill>
            </a:endParaRPr>
          </a:p>
        </p:txBody>
      </p:sp>
      <p:sp>
        <p:nvSpPr>
          <p:cNvPr id="1462" name="Google Shape;1462;p20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7" name="Shape 1467"/>
        <p:cNvGrpSpPr/>
        <p:nvPr/>
      </p:nvGrpSpPr>
      <p:grpSpPr>
        <a:xfrm>
          <a:off x="0" y="0"/>
          <a:ext cx="0" cy="0"/>
          <a:chOff x="0" y="0"/>
          <a:chExt cx="0" cy="0"/>
        </a:xfrm>
      </p:grpSpPr>
      <p:sp>
        <p:nvSpPr>
          <p:cNvPr id="1468" name="Google Shape;1468;p202"/>
          <p:cNvSpPr txBox="1"/>
          <p:nvPr>
            <p:ph type="title"/>
          </p:nvPr>
        </p:nvSpPr>
        <p:spPr>
          <a:xfrm>
            <a:off x="628650" y="515560"/>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b="1" lang="en-US"/>
              <a:t>Checking why vacuum fails</a:t>
            </a:r>
            <a:endParaRPr/>
          </a:p>
        </p:txBody>
      </p:sp>
      <p:sp>
        <p:nvSpPr>
          <p:cNvPr id="1469" name="Google Shape;1469;p202"/>
          <p:cNvSpPr txBox="1"/>
          <p:nvPr>
            <p:ph idx="1" type="body"/>
          </p:nvPr>
        </p:nvSpPr>
        <p:spPr>
          <a:xfrm>
            <a:off x="861124" y="1972428"/>
            <a:ext cx="78867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sz="2800">
                <a:solidFill>
                  <a:schemeClr val="dk2"/>
                </a:solidFill>
              </a:rPr>
              <a:t>Check that it is properly assembled</a:t>
            </a:r>
            <a:endParaRPr sz="2800">
              <a:solidFill>
                <a:schemeClr val="dk2"/>
              </a:solidFill>
            </a:endParaRPr>
          </a:p>
          <a:p>
            <a:pPr indent="-228600" lvl="0" marL="228600" rtl="0" algn="l">
              <a:lnSpc>
                <a:spcPct val="90000"/>
              </a:lnSpc>
              <a:spcBef>
                <a:spcPts val="1000"/>
              </a:spcBef>
              <a:spcAft>
                <a:spcPts val="0"/>
              </a:spcAft>
              <a:buClr>
                <a:schemeClr val="dk1"/>
              </a:buClr>
              <a:buSzPts val="2800"/>
              <a:buChar char="•"/>
            </a:pPr>
            <a:r>
              <a:rPr lang="en-US" sz="2800">
                <a:solidFill>
                  <a:schemeClr val="dk2"/>
                </a:solidFill>
              </a:rPr>
              <a:t>Inspect O-ring for proper positioning and lubrication</a:t>
            </a:r>
            <a:endParaRPr sz="2800">
              <a:solidFill>
                <a:schemeClr val="dk2"/>
              </a:solidFill>
            </a:endParaRPr>
          </a:p>
          <a:p>
            <a:pPr indent="-228600" lvl="0" marL="228600" rtl="0" algn="l">
              <a:lnSpc>
                <a:spcPct val="90000"/>
              </a:lnSpc>
              <a:spcBef>
                <a:spcPts val="1000"/>
              </a:spcBef>
              <a:spcAft>
                <a:spcPts val="0"/>
              </a:spcAft>
              <a:buClr>
                <a:schemeClr val="dk1"/>
              </a:buClr>
              <a:buSzPts val="2800"/>
              <a:buChar char="•"/>
            </a:pPr>
            <a:r>
              <a:rPr lang="en-US" sz="2800">
                <a:solidFill>
                  <a:schemeClr val="dk2"/>
                </a:solidFill>
              </a:rPr>
              <a:t>If the O-ring is damaged, replace it</a:t>
            </a:r>
            <a:endParaRPr sz="2800">
              <a:solidFill>
                <a:schemeClr val="dk2"/>
              </a:solidFill>
            </a:endParaRPr>
          </a:p>
          <a:p>
            <a:pPr indent="-228600" lvl="0" marL="228600" rtl="0" algn="l">
              <a:lnSpc>
                <a:spcPct val="90000"/>
              </a:lnSpc>
              <a:spcBef>
                <a:spcPts val="1000"/>
              </a:spcBef>
              <a:spcAft>
                <a:spcPts val="0"/>
              </a:spcAft>
              <a:buClr>
                <a:schemeClr val="dk1"/>
              </a:buClr>
              <a:buSzPts val="2800"/>
              <a:buChar char="•"/>
            </a:pPr>
            <a:r>
              <a:rPr lang="en-US" sz="2800">
                <a:solidFill>
                  <a:schemeClr val="dk2"/>
                </a:solidFill>
              </a:rPr>
              <a:t>Ensure that no foreign bodies are present</a:t>
            </a:r>
            <a:endParaRPr sz="2800">
              <a:solidFill>
                <a:schemeClr val="dk2"/>
              </a:solidFill>
            </a:endParaRPr>
          </a:p>
          <a:p>
            <a:pPr indent="-228600" lvl="0" marL="228600" rtl="0" algn="l">
              <a:lnSpc>
                <a:spcPct val="90000"/>
              </a:lnSpc>
              <a:spcBef>
                <a:spcPts val="1000"/>
              </a:spcBef>
              <a:spcAft>
                <a:spcPts val="0"/>
              </a:spcAft>
              <a:buClr>
                <a:schemeClr val="dk1"/>
              </a:buClr>
              <a:buSzPts val="2800"/>
              <a:buChar char="•"/>
            </a:pPr>
            <a:r>
              <a:rPr lang="en-US" sz="2800">
                <a:solidFill>
                  <a:schemeClr val="dk2"/>
                </a:solidFill>
              </a:rPr>
              <a:t>Check cylinder is firmly seated on valve</a:t>
            </a:r>
            <a:endParaRPr sz="2800">
              <a:solidFill>
                <a:schemeClr val="dk2"/>
              </a:solidFill>
            </a:endParaRPr>
          </a:p>
          <a:p>
            <a:pPr indent="-228600" lvl="0" marL="228600" rtl="0" algn="l">
              <a:lnSpc>
                <a:spcPct val="90000"/>
              </a:lnSpc>
              <a:spcBef>
                <a:spcPts val="1000"/>
              </a:spcBef>
              <a:spcAft>
                <a:spcPts val="0"/>
              </a:spcAft>
              <a:buClr>
                <a:schemeClr val="dk1"/>
              </a:buClr>
              <a:buSzPts val="2800"/>
              <a:buChar char="•"/>
            </a:pPr>
            <a:r>
              <a:rPr lang="en-US" sz="2800">
                <a:solidFill>
                  <a:schemeClr val="dk2"/>
                </a:solidFill>
              </a:rPr>
              <a:t>Charge and test again</a:t>
            </a:r>
            <a:endParaRPr sz="2800">
              <a:solidFill>
                <a:schemeClr val="dk2"/>
              </a:solidFill>
            </a:endParaRPr>
          </a:p>
        </p:txBody>
      </p:sp>
      <p:sp>
        <p:nvSpPr>
          <p:cNvPr id="1470" name="Google Shape;1470;p20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68"/>
          <p:cNvSpPr txBox="1"/>
          <p:nvPr>
            <p:ph type="title"/>
          </p:nvPr>
        </p:nvSpPr>
        <p:spPr>
          <a:xfrm>
            <a:off x="355600" y="-985335"/>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2"/>
              </a:buClr>
              <a:buSzPts val="4400"/>
              <a:buFont typeface="Calibri"/>
              <a:buNone/>
            </a:pPr>
            <a:r>
              <a:rPr lang="en-US"/>
              <a:t>Legal grounds for Abortion</a:t>
            </a:r>
            <a:endParaRPr/>
          </a:p>
        </p:txBody>
      </p:sp>
      <p:pic>
        <p:nvPicPr>
          <p:cNvPr descr="Chart showing the changes in legal grounds on which abortion is permitted between 1996 and 2011. " id="409" name="Google Shape;409;p68"/>
          <p:cNvPicPr preferRelativeResize="0"/>
          <p:nvPr/>
        </p:nvPicPr>
        <p:blipFill rotWithShape="1">
          <a:blip r:embed="rId3">
            <a:alphaModFix/>
          </a:blip>
          <a:srcRect b="0" l="0" r="0" t="0"/>
          <a:stretch/>
        </p:blipFill>
        <p:spPr>
          <a:xfrm>
            <a:off x="355600" y="87868"/>
            <a:ext cx="8788400" cy="6612467"/>
          </a:xfrm>
          <a:prstGeom prst="rect">
            <a:avLst/>
          </a:prstGeom>
          <a:noFill/>
          <a:ln>
            <a:noFill/>
          </a:ln>
        </p:spPr>
      </p:pic>
      <p:sp>
        <p:nvSpPr>
          <p:cNvPr id="410" name="Google Shape;410;p68"/>
          <p:cNvSpPr txBox="1"/>
          <p:nvPr/>
        </p:nvSpPr>
        <p:spPr>
          <a:xfrm>
            <a:off x="1276954" y="6400800"/>
            <a:ext cx="3028950"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Calibri"/>
                <a:ea typeface="Calibri"/>
                <a:cs typeface="Calibri"/>
                <a:sym typeface="Calibri"/>
              </a:rPr>
              <a:t>United Nations, 2013</a:t>
            </a:r>
            <a:endParaRPr b="0" i="0" sz="1400" u="none" cap="none" strike="noStrike">
              <a:solidFill>
                <a:schemeClr val="dk2"/>
              </a:solidFill>
              <a:latin typeface="Arial"/>
              <a:ea typeface="Arial"/>
              <a:cs typeface="Arial"/>
              <a:sym typeface="Arial"/>
            </a:endParaRPr>
          </a:p>
        </p:txBody>
      </p:sp>
      <p:sp>
        <p:nvSpPr>
          <p:cNvPr id="411" name="Google Shape;411;p68"/>
          <p:cNvSpPr txBox="1"/>
          <p:nvPr>
            <p:ph idx="12" type="sldNum"/>
          </p:nvPr>
        </p:nvSpPr>
        <p:spPr>
          <a:xfrm>
            <a:off x="6800246" y="6471886"/>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4" name="Shape 1474"/>
        <p:cNvGrpSpPr/>
        <p:nvPr/>
      </p:nvGrpSpPr>
      <p:grpSpPr>
        <a:xfrm>
          <a:off x="0" y="0"/>
          <a:ext cx="0" cy="0"/>
          <a:chOff x="0" y="0"/>
          <a:chExt cx="0" cy="0"/>
        </a:xfrm>
      </p:grpSpPr>
      <p:sp>
        <p:nvSpPr>
          <p:cNvPr id="1475" name="Google Shape;1475;p203"/>
          <p:cNvSpPr txBox="1"/>
          <p:nvPr>
            <p:ph type="title"/>
          </p:nvPr>
        </p:nvSpPr>
        <p:spPr>
          <a:xfrm>
            <a:off x="628650" y="2862262"/>
            <a:ext cx="7886700" cy="1133476"/>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Cambria"/>
              <a:buNone/>
            </a:pPr>
            <a:r>
              <a:rPr lang="en-US">
                <a:solidFill>
                  <a:schemeClr val="accent1"/>
                </a:solidFill>
              </a:rPr>
              <a:t>MAINTAINING IPAS INSTRUMENTS</a:t>
            </a:r>
            <a:endParaRPr>
              <a:solidFill>
                <a:schemeClr val="accent1"/>
              </a:solidFill>
            </a:endParaRPr>
          </a:p>
        </p:txBody>
      </p:sp>
      <p:sp>
        <p:nvSpPr>
          <p:cNvPr id="1476" name="Google Shape;1476;p203"/>
          <p:cNvSpPr txBox="1"/>
          <p:nvPr>
            <p:ph idx="12" type="sldNum"/>
          </p:nvPr>
        </p:nvSpPr>
        <p:spPr>
          <a:xfrm>
            <a:off x="2989036" y="6211209"/>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1" name="Shape 1481"/>
        <p:cNvGrpSpPr/>
        <p:nvPr/>
      </p:nvGrpSpPr>
      <p:grpSpPr>
        <a:xfrm>
          <a:off x="0" y="0"/>
          <a:ext cx="0" cy="0"/>
          <a:chOff x="0" y="0"/>
          <a:chExt cx="0" cy="0"/>
        </a:xfrm>
      </p:grpSpPr>
      <p:sp>
        <p:nvSpPr>
          <p:cNvPr id="1482" name="Google Shape;1482;p204"/>
          <p:cNvSpPr txBox="1"/>
          <p:nvPr>
            <p:ph type="title"/>
          </p:nvPr>
        </p:nvSpPr>
        <p:spPr>
          <a:xfrm>
            <a:off x="628650" y="706089"/>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000"/>
              <a:buNone/>
            </a:pPr>
            <a:r>
              <a:rPr b="1" lang="en-US"/>
              <a:t>Ipas MVA Plus</a:t>
            </a:r>
            <a:r>
              <a:rPr lang="en-US"/>
              <a:t>®</a:t>
            </a:r>
            <a:r>
              <a:rPr b="1" lang="en-US"/>
              <a:t> Aspirator care and processing</a:t>
            </a:r>
            <a:endParaRPr/>
          </a:p>
        </p:txBody>
      </p:sp>
      <p:sp>
        <p:nvSpPr>
          <p:cNvPr id="1483" name="Google Shape;1483;p204"/>
          <p:cNvSpPr txBox="1"/>
          <p:nvPr>
            <p:ph idx="1" type="body"/>
          </p:nvPr>
        </p:nvSpPr>
        <p:spPr>
          <a:xfrm>
            <a:off x="628650" y="2321571"/>
            <a:ext cx="7886700" cy="4351338"/>
          </a:xfrm>
          <a:prstGeom prst="rect">
            <a:avLst/>
          </a:prstGeom>
          <a:noFill/>
          <a:ln>
            <a:noFill/>
          </a:ln>
        </p:spPr>
        <p:txBody>
          <a:bodyPr anchorCtr="0" anchor="t" bIns="45700" lIns="91425" spcFirstLastPara="1" rIns="91425" wrap="square" tIns="45700">
            <a:noAutofit/>
          </a:bodyPr>
          <a:lstStyle/>
          <a:p>
            <a:pPr indent="-228600" lvl="0" marL="685800" rtl="0" algn="l">
              <a:lnSpc>
                <a:spcPct val="90000"/>
              </a:lnSpc>
              <a:spcBef>
                <a:spcPts val="600"/>
              </a:spcBef>
              <a:spcAft>
                <a:spcPts val="0"/>
              </a:spcAft>
              <a:buClr>
                <a:schemeClr val="dk1"/>
              </a:buClr>
              <a:buSzPts val="2800"/>
              <a:buChar char="•"/>
            </a:pPr>
            <a:r>
              <a:rPr lang="en-US" sz="2800">
                <a:solidFill>
                  <a:schemeClr val="dk2"/>
                </a:solidFill>
              </a:rPr>
              <a:t>Must be soaked, cleaned, and high level disinfected (HLD) or sterilized between patients</a:t>
            </a:r>
            <a:endParaRPr sz="2800">
              <a:solidFill>
                <a:schemeClr val="dk2"/>
              </a:solidFill>
            </a:endParaRPr>
          </a:p>
          <a:p>
            <a:pPr indent="-228600" lvl="0" marL="685800" rtl="0" algn="l">
              <a:lnSpc>
                <a:spcPct val="90000"/>
              </a:lnSpc>
              <a:spcBef>
                <a:spcPts val="1200"/>
              </a:spcBef>
              <a:spcAft>
                <a:spcPts val="0"/>
              </a:spcAft>
              <a:buClr>
                <a:schemeClr val="dk1"/>
              </a:buClr>
              <a:buSzPts val="2800"/>
              <a:buChar char="•"/>
            </a:pPr>
            <a:r>
              <a:rPr lang="en-US" sz="2800">
                <a:solidFill>
                  <a:schemeClr val="dk2"/>
                </a:solidFill>
              </a:rPr>
              <a:t>Does not have to be HLD or sterile at time of use (like a speculum)</a:t>
            </a:r>
            <a:endParaRPr sz="2800">
              <a:solidFill>
                <a:schemeClr val="dk2"/>
              </a:solidFill>
            </a:endParaRPr>
          </a:p>
          <a:p>
            <a:pPr indent="-228600" lvl="0" marL="685800" rtl="0" algn="l">
              <a:lnSpc>
                <a:spcPct val="90000"/>
              </a:lnSpc>
              <a:spcBef>
                <a:spcPts val="1200"/>
              </a:spcBef>
              <a:spcAft>
                <a:spcPts val="0"/>
              </a:spcAft>
              <a:buClr>
                <a:schemeClr val="dk1"/>
              </a:buClr>
              <a:buSzPts val="2800"/>
              <a:buChar char="•"/>
            </a:pPr>
            <a:r>
              <a:rPr lang="en-US" sz="2800">
                <a:solidFill>
                  <a:schemeClr val="dk2"/>
                </a:solidFill>
              </a:rPr>
              <a:t>Should be rinsed or soaked in water promptly after use to ease removal of tissue</a:t>
            </a:r>
            <a:endParaRPr sz="2800">
              <a:solidFill>
                <a:schemeClr val="dk2"/>
              </a:solidFill>
            </a:endParaRPr>
          </a:p>
          <a:p>
            <a:pPr indent="0" lvl="0" marL="0" rtl="0" algn="l">
              <a:lnSpc>
                <a:spcPct val="90000"/>
              </a:lnSpc>
              <a:spcBef>
                <a:spcPts val="1600"/>
              </a:spcBef>
              <a:spcAft>
                <a:spcPts val="0"/>
              </a:spcAft>
              <a:buClr>
                <a:schemeClr val="dk1"/>
              </a:buClr>
              <a:buSzPts val="2800"/>
              <a:buNone/>
            </a:pPr>
            <a:r>
              <a:t/>
            </a:r>
            <a:endParaRPr/>
          </a:p>
        </p:txBody>
      </p:sp>
      <p:sp>
        <p:nvSpPr>
          <p:cNvPr id="1484" name="Google Shape;1484;p20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8" name="Shape 1488"/>
        <p:cNvGrpSpPr/>
        <p:nvPr/>
      </p:nvGrpSpPr>
      <p:grpSpPr>
        <a:xfrm>
          <a:off x="0" y="0"/>
          <a:ext cx="0" cy="0"/>
          <a:chOff x="0" y="0"/>
          <a:chExt cx="0" cy="0"/>
        </a:xfrm>
      </p:grpSpPr>
      <p:sp>
        <p:nvSpPr>
          <p:cNvPr id="1489" name="Google Shape;1489;p205"/>
          <p:cNvSpPr txBox="1"/>
          <p:nvPr>
            <p:ph type="title"/>
          </p:nvPr>
        </p:nvSpPr>
        <p:spPr>
          <a:xfrm>
            <a:off x="938616" y="876570"/>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b="1" lang="en-US"/>
              <a:t>Number of times the instruments can be </a:t>
            </a:r>
            <a:r>
              <a:rPr lang="en-US"/>
              <a:t>u</a:t>
            </a:r>
            <a:r>
              <a:rPr b="1" lang="en-US"/>
              <a:t>sed</a:t>
            </a:r>
            <a:r>
              <a:rPr lang="en-US"/>
              <a:t> </a:t>
            </a:r>
            <a:endParaRPr/>
          </a:p>
        </p:txBody>
      </p:sp>
      <p:sp>
        <p:nvSpPr>
          <p:cNvPr id="1490" name="Google Shape;1490;p205"/>
          <p:cNvSpPr txBox="1"/>
          <p:nvPr>
            <p:ph idx="1" type="body"/>
          </p:nvPr>
        </p:nvSpPr>
        <p:spPr>
          <a:xfrm>
            <a:off x="628650" y="2506662"/>
            <a:ext cx="7886700" cy="4351338"/>
          </a:xfrm>
          <a:prstGeom prst="rect">
            <a:avLst/>
          </a:prstGeom>
          <a:noFill/>
          <a:ln>
            <a:noFill/>
          </a:ln>
        </p:spPr>
        <p:txBody>
          <a:bodyPr anchorCtr="0" anchor="t" bIns="45700" lIns="91425" spcFirstLastPara="1" rIns="91425" wrap="square" tIns="45700">
            <a:noAutofit/>
          </a:bodyPr>
          <a:lstStyle/>
          <a:p>
            <a:pPr indent="-228600" lvl="0" marL="685800" rtl="0" algn="l">
              <a:lnSpc>
                <a:spcPct val="90000"/>
              </a:lnSpc>
              <a:spcBef>
                <a:spcPts val="600"/>
              </a:spcBef>
              <a:spcAft>
                <a:spcPts val="0"/>
              </a:spcAft>
              <a:buClr>
                <a:schemeClr val="dk1"/>
              </a:buClr>
              <a:buSzPts val="2800"/>
              <a:buChar char="•"/>
            </a:pPr>
            <a:r>
              <a:rPr lang="en-US" sz="2700">
                <a:solidFill>
                  <a:schemeClr val="dk2"/>
                </a:solidFill>
              </a:rPr>
              <a:t>When Ipas instruments are processed using the recommended methods, the number of uses can be expected to be up to 25</a:t>
            </a:r>
            <a:endParaRPr sz="2700">
              <a:solidFill>
                <a:schemeClr val="dk2"/>
              </a:solidFill>
            </a:endParaRPr>
          </a:p>
          <a:p>
            <a:pPr indent="-228600" lvl="0" marL="685800" rtl="0" algn="l">
              <a:lnSpc>
                <a:spcPct val="90000"/>
              </a:lnSpc>
              <a:spcBef>
                <a:spcPts val="1200"/>
              </a:spcBef>
              <a:spcAft>
                <a:spcPts val="600"/>
              </a:spcAft>
              <a:buClr>
                <a:schemeClr val="dk1"/>
              </a:buClr>
              <a:buSzPts val="2800"/>
              <a:buChar char="•"/>
            </a:pPr>
            <a:r>
              <a:rPr lang="en-US" sz="2700">
                <a:solidFill>
                  <a:schemeClr val="dk2"/>
                </a:solidFill>
              </a:rPr>
              <a:t>Actual number of uses may vary depending on how they are used and maintained </a:t>
            </a:r>
            <a:endParaRPr sz="2700">
              <a:solidFill>
                <a:schemeClr val="dk2"/>
              </a:solidFill>
            </a:endParaRPr>
          </a:p>
        </p:txBody>
      </p:sp>
      <p:sp>
        <p:nvSpPr>
          <p:cNvPr id="1491" name="Google Shape;1491;p20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6" name="Shape 1496"/>
        <p:cNvGrpSpPr/>
        <p:nvPr/>
      </p:nvGrpSpPr>
      <p:grpSpPr>
        <a:xfrm>
          <a:off x="0" y="0"/>
          <a:ext cx="0" cy="0"/>
          <a:chOff x="0" y="0"/>
          <a:chExt cx="0" cy="0"/>
        </a:xfrm>
      </p:grpSpPr>
      <p:sp>
        <p:nvSpPr>
          <p:cNvPr id="1497" name="Google Shape;1497;p206"/>
          <p:cNvSpPr txBox="1"/>
          <p:nvPr>
            <p:ph type="title"/>
          </p:nvPr>
        </p:nvSpPr>
        <p:spPr>
          <a:xfrm>
            <a:off x="628650" y="690591"/>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000"/>
              <a:buNone/>
            </a:pPr>
            <a:r>
              <a:rPr b="1" lang="en-US"/>
              <a:t>Replace Ipas MVA Plus</a:t>
            </a:r>
            <a:r>
              <a:rPr lang="en-US"/>
              <a:t>®</a:t>
            </a:r>
            <a:r>
              <a:rPr b="1" lang="en-US"/>
              <a:t> Aspirator when:</a:t>
            </a:r>
            <a:r>
              <a:rPr lang="en-US"/>
              <a:t> </a:t>
            </a:r>
            <a:endParaRPr/>
          </a:p>
        </p:txBody>
      </p:sp>
      <p:sp>
        <p:nvSpPr>
          <p:cNvPr id="1498" name="Google Shape;1498;p206"/>
          <p:cNvSpPr txBox="1"/>
          <p:nvPr>
            <p:ph idx="1" type="body"/>
          </p:nvPr>
        </p:nvSpPr>
        <p:spPr>
          <a:xfrm>
            <a:off x="737138" y="2234526"/>
            <a:ext cx="7886700" cy="4351338"/>
          </a:xfrm>
          <a:prstGeom prst="rect">
            <a:avLst/>
          </a:prstGeom>
          <a:noFill/>
          <a:ln>
            <a:noFill/>
          </a:ln>
        </p:spPr>
        <p:txBody>
          <a:bodyPr anchorCtr="0" anchor="t" bIns="45700" lIns="91425" spcFirstLastPara="1" rIns="91425" wrap="square" tIns="45700">
            <a:noAutofit/>
          </a:bodyPr>
          <a:lstStyle/>
          <a:p>
            <a:pPr indent="-228600" lvl="0" marL="685800" rtl="0" algn="l">
              <a:lnSpc>
                <a:spcPct val="90000"/>
              </a:lnSpc>
              <a:spcBef>
                <a:spcPts val="600"/>
              </a:spcBef>
              <a:spcAft>
                <a:spcPts val="0"/>
              </a:spcAft>
              <a:buClr>
                <a:schemeClr val="dk1"/>
              </a:buClr>
              <a:buSzPts val="2800"/>
              <a:buChar char="•"/>
            </a:pPr>
            <a:r>
              <a:rPr lang="en-US" sz="2800">
                <a:solidFill>
                  <a:schemeClr val="dk2"/>
                </a:solidFill>
              </a:rPr>
              <a:t>Cylinder is cracked or brittle</a:t>
            </a:r>
            <a:endParaRPr sz="2800">
              <a:solidFill>
                <a:schemeClr val="dk2"/>
              </a:solidFill>
            </a:endParaRPr>
          </a:p>
          <a:p>
            <a:pPr indent="-228600" lvl="0" marL="685800" rtl="0" algn="l">
              <a:lnSpc>
                <a:spcPct val="90000"/>
              </a:lnSpc>
              <a:spcBef>
                <a:spcPts val="1200"/>
              </a:spcBef>
              <a:spcAft>
                <a:spcPts val="0"/>
              </a:spcAft>
              <a:buClr>
                <a:schemeClr val="dk1"/>
              </a:buClr>
              <a:buSzPts val="2800"/>
              <a:buChar char="•"/>
            </a:pPr>
            <a:r>
              <a:rPr lang="en-US" sz="2800">
                <a:solidFill>
                  <a:schemeClr val="dk2"/>
                </a:solidFill>
              </a:rPr>
              <a:t>Mineral deposits inhibit plunger movement</a:t>
            </a:r>
            <a:endParaRPr sz="2800">
              <a:solidFill>
                <a:schemeClr val="dk2"/>
              </a:solidFill>
            </a:endParaRPr>
          </a:p>
          <a:p>
            <a:pPr indent="-228600" lvl="0" marL="685800" rtl="0" algn="l">
              <a:lnSpc>
                <a:spcPct val="90000"/>
              </a:lnSpc>
              <a:spcBef>
                <a:spcPts val="1200"/>
              </a:spcBef>
              <a:spcAft>
                <a:spcPts val="0"/>
              </a:spcAft>
              <a:buClr>
                <a:schemeClr val="dk1"/>
              </a:buClr>
              <a:buSzPts val="2800"/>
              <a:buChar char="•"/>
            </a:pPr>
            <a:r>
              <a:rPr lang="en-US" sz="2800">
                <a:solidFill>
                  <a:schemeClr val="dk2"/>
                </a:solidFill>
              </a:rPr>
              <a:t>Valve is cracked, bent, or broken</a:t>
            </a:r>
            <a:endParaRPr sz="2800">
              <a:solidFill>
                <a:schemeClr val="dk2"/>
              </a:solidFill>
            </a:endParaRPr>
          </a:p>
          <a:p>
            <a:pPr indent="-228600" lvl="0" marL="685800" rtl="0" algn="l">
              <a:lnSpc>
                <a:spcPct val="90000"/>
              </a:lnSpc>
              <a:spcBef>
                <a:spcPts val="1200"/>
              </a:spcBef>
              <a:spcAft>
                <a:spcPts val="0"/>
              </a:spcAft>
              <a:buClr>
                <a:schemeClr val="dk1"/>
              </a:buClr>
              <a:buSzPts val="2800"/>
              <a:buChar char="•"/>
            </a:pPr>
            <a:r>
              <a:rPr lang="en-US" sz="2800">
                <a:solidFill>
                  <a:schemeClr val="dk2"/>
                </a:solidFill>
              </a:rPr>
              <a:t>Buttons are broken</a:t>
            </a:r>
            <a:endParaRPr sz="2800">
              <a:solidFill>
                <a:schemeClr val="dk2"/>
              </a:solidFill>
            </a:endParaRPr>
          </a:p>
          <a:p>
            <a:pPr indent="-228600" lvl="0" marL="685800" rtl="0" algn="l">
              <a:lnSpc>
                <a:spcPct val="90000"/>
              </a:lnSpc>
              <a:spcBef>
                <a:spcPts val="1200"/>
              </a:spcBef>
              <a:spcAft>
                <a:spcPts val="0"/>
              </a:spcAft>
              <a:buClr>
                <a:schemeClr val="dk1"/>
              </a:buClr>
              <a:buSzPts val="2800"/>
              <a:buChar char="•"/>
            </a:pPr>
            <a:r>
              <a:rPr lang="en-US" sz="2800">
                <a:solidFill>
                  <a:schemeClr val="dk2"/>
                </a:solidFill>
              </a:rPr>
              <a:t>Plunger arms do not lock</a:t>
            </a:r>
            <a:endParaRPr sz="2800">
              <a:solidFill>
                <a:schemeClr val="dk2"/>
              </a:solidFill>
            </a:endParaRPr>
          </a:p>
          <a:p>
            <a:pPr indent="-228600" lvl="0" marL="685800" rtl="0" algn="l">
              <a:lnSpc>
                <a:spcPct val="90000"/>
              </a:lnSpc>
              <a:spcBef>
                <a:spcPts val="1200"/>
              </a:spcBef>
              <a:spcAft>
                <a:spcPts val="600"/>
              </a:spcAft>
              <a:buClr>
                <a:schemeClr val="dk1"/>
              </a:buClr>
              <a:buSzPts val="2800"/>
              <a:buChar char="•"/>
            </a:pPr>
            <a:r>
              <a:rPr lang="en-US" sz="2800">
                <a:solidFill>
                  <a:schemeClr val="dk2"/>
                </a:solidFill>
              </a:rPr>
              <a:t>Aspirator no longer holds a vacuum</a:t>
            </a:r>
            <a:endParaRPr sz="2800">
              <a:solidFill>
                <a:schemeClr val="dk2"/>
              </a:solidFill>
            </a:endParaRPr>
          </a:p>
        </p:txBody>
      </p:sp>
      <p:sp>
        <p:nvSpPr>
          <p:cNvPr id="1499" name="Google Shape;1499;p20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4" name="Shape 1504"/>
        <p:cNvGrpSpPr/>
        <p:nvPr/>
      </p:nvGrpSpPr>
      <p:grpSpPr>
        <a:xfrm>
          <a:off x="0" y="0"/>
          <a:ext cx="0" cy="0"/>
          <a:chOff x="0" y="0"/>
          <a:chExt cx="0" cy="0"/>
        </a:xfrm>
      </p:grpSpPr>
      <p:sp>
        <p:nvSpPr>
          <p:cNvPr id="1505" name="Google Shape;1505;p207"/>
          <p:cNvSpPr txBox="1"/>
          <p:nvPr>
            <p:ph type="title"/>
          </p:nvPr>
        </p:nvSpPr>
        <p:spPr>
          <a:xfrm>
            <a:off x="628650" y="83007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000"/>
              <a:buNone/>
            </a:pPr>
            <a:r>
              <a:rPr b="1" lang="en-US"/>
              <a:t>Ipas EasyGrip</a:t>
            </a:r>
            <a:r>
              <a:rPr lang="en-US"/>
              <a:t>®</a:t>
            </a:r>
            <a:r>
              <a:rPr b="1" lang="en-US"/>
              <a:t> Cannulae care and processing</a:t>
            </a:r>
            <a:r>
              <a:rPr lang="en-US"/>
              <a:t> </a:t>
            </a:r>
            <a:endParaRPr/>
          </a:p>
        </p:txBody>
      </p:sp>
      <p:sp>
        <p:nvSpPr>
          <p:cNvPr id="1506" name="Google Shape;1506;p207"/>
          <p:cNvSpPr txBox="1"/>
          <p:nvPr>
            <p:ph idx="1" type="body"/>
          </p:nvPr>
        </p:nvSpPr>
        <p:spPr>
          <a:xfrm>
            <a:off x="628650" y="2506662"/>
            <a:ext cx="7886700" cy="4351338"/>
          </a:xfrm>
          <a:prstGeom prst="rect">
            <a:avLst/>
          </a:prstGeom>
          <a:noFill/>
          <a:ln>
            <a:noFill/>
          </a:ln>
        </p:spPr>
        <p:txBody>
          <a:bodyPr anchorCtr="0" anchor="t" bIns="45700" lIns="91425" spcFirstLastPara="1" rIns="91425" wrap="square" tIns="45700">
            <a:noAutofit/>
          </a:bodyPr>
          <a:lstStyle/>
          <a:p>
            <a:pPr indent="-228600" lvl="0" marL="685800" rtl="0" algn="l">
              <a:lnSpc>
                <a:spcPct val="90000"/>
              </a:lnSpc>
              <a:spcBef>
                <a:spcPts val="600"/>
              </a:spcBef>
              <a:spcAft>
                <a:spcPts val="0"/>
              </a:spcAft>
              <a:buClr>
                <a:schemeClr val="dk1"/>
              </a:buClr>
              <a:buSzPts val="2800"/>
              <a:buChar char="•"/>
            </a:pPr>
            <a:r>
              <a:rPr lang="en-US" sz="2800">
                <a:solidFill>
                  <a:schemeClr val="dk2"/>
                </a:solidFill>
              </a:rPr>
              <a:t>Manufacturer-sterilized with ethylene oxide</a:t>
            </a:r>
            <a:endParaRPr sz="2800">
              <a:solidFill>
                <a:schemeClr val="dk2"/>
              </a:solidFill>
            </a:endParaRPr>
          </a:p>
          <a:p>
            <a:pPr indent="-228600" lvl="0" marL="685800" rtl="0" algn="l">
              <a:lnSpc>
                <a:spcPct val="90000"/>
              </a:lnSpc>
              <a:spcBef>
                <a:spcPts val="1200"/>
              </a:spcBef>
              <a:spcAft>
                <a:spcPts val="0"/>
              </a:spcAft>
              <a:buClr>
                <a:schemeClr val="dk1"/>
              </a:buClr>
              <a:buSzPts val="2800"/>
              <a:buChar char="•"/>
            </a:pPr>
            <a:r>
              <a:rPr lang="en-US" sz="2800">
                <a:solidFill>
                  <a:schemeClr val="dk2"/>
                </a:solidFill>
              </a:rPr>
              <a:t>Should be cleaned, sterilized, or HLD before reuse</a:t>
            </a:r>
            <a:endParaRPr sz="2800">
              <a:solidFill>
                <a:schemeClr val="dk2"/>
              </a:solidFill>
            </a:endParaRPr>
          </a:p>
          <a:p>
            <a:pPr indent="-228600" lvl="0" marL="685800" rtl="0" algn="l">
              <a:lnSpc>
                <a:spcPct val="90000"/>
              </a:lnSpc>
              <a:spcBef>
                <a:spcPts val="1200"/>
              </a:spcBef>
              <a:spcAft>
                <a:spcPts val="600"/>
              </a:spcAft>
              <a:buClr>
                <a:schemeClr val="dk1"/>
              </a:buClr>
              <a:buSzPts val="2800"/>
              <a:buChar char="•"/>
            </a:pPr>
            <a:r>
              <a:rPr lang="en-US" sz="2800">
                <a:solidFill>
                  <a:schemeClr val="dk2"/>
                </a:solidFill>
              </a:rPr>
              <a:t>After use, process promptly to ease cleaning</a:t>
            </a:r>
            <a:endParaRPr sz="2800">
              <a:solidFill>
                <a:schemeClr val="dk2"/>
              </a:solidFill>
            </a:endParaRPr>
          </a:p>
        </p:txBody>
      </p:sp>
      <p:sp>
        <p:nvSpPr>
          <p:cNvPr id="1507" name="Google Shape;1507;p20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2" name="Shape 1512"/>
        <p:cNvGrpSpPr/>
        <p:nvPr/>
      </p:nvGrpSpPr>
      <p:grpSpPr>
        <a:xfrm>
          <a:off x="0" y="0"/>
          <a:ext cx="0" cy="0"/>
          <a:chOff x="0" y="0"/>
          <a:chExt cx="0" cy="0"/>
        </a:xfrm>
      </p:grpSpPr>
      <p:sp>
        <p:nvSpPr>
          <p:cNvPr id="1513" name="Google Shape;1513;p208"/>
          <p:cNvSpPr txBox="1"/>
          <p:nvPr>
            <p:ph type="title"/>
          </p:nvPr>
        </p:nvSpPr>
        <p:spPr>
          <a:xfrm>
            <a:off x="628650" y="969560"/>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b="1" lang="en-US"/>
              <a:t>Discard and replace cannula if:</a:t>
            </a:r>
            <a:r>
              <a:rPr lang="en-US"/>
              <a:t> </a:t>
            </a:r>
            <a:endParaRPr/>
          </a:p>
        </p:txBody>
      </p:sp>
      <p:sp>
        <p:nvSpPr>
          <p:cNvPr id="1514" name="Google Shape;1514;p208"/>
          <p:cNvSpPr txBox="1"/>
          <p:nvPr>
            <p:ph idx="1" type="body"/>
          </p:nvPr>
        </p:nvSpPr>
        <p:spPr>
          <a:xfrm>
            <a:off x="520162" y="2506662"/>
            <a:ext cx="7886700" cy="4351338"/>
          </a:xfrm>
          <a:prstGeom prst="rect">
            <a:avLst/>
          </a:prstGeom>
          <a:noFill/>
          <a:ln>
            <a:noFill/>
          </a:ln>
        </p:spPr>
        <p:txBody>
          <a:bodyPr anchorCtr="0" anchor="t" bIns="45700" lIns="91425" spcFirstLastPara="1" rIns="91425" wrap="square" tIns="45700">
            <a:noAutofit/>
          </a:bodyPr>
          <a:lstStyle/>
          <a:p>
            <a:pPr indent="-228600" lvl="0" marL="685800" rtl="0" algn="l">
              <a:lnSpc>
                <a:spcPct val="90000"/>
              </a:lnSpc>
              <a:spcBef>
                <a:spcPts val="600"/>
              </a:spcBef>
              <a:spcAft>
                <a:spcPts val="0"/>
              </a:spcAft>
              <a:buClr>
                <a:schemeClr val="dk1"/>
              </a:buClr>
              <a:buSzPts val="2800"/>
              <a:buChar char="•"/>
            </a:pPr>
            <a:r>
              <a:rPr lang="en-US" sz="2800">
                <a:solidFill>
                  <a:schemeClr val="dk2"/>
                </a:solidFill>
              </a:rPr>
              <a:t>It is brittle</a:t>
            </a:r>
            <a:endParaRPr sz="2800">
              <a:solidFill>
                <a:schemeClr val="dk2"/>
              </a:solidFill>
            </a:endParaRPr>
          </a:p>
          <a:p>
            <a:pPr indent="-228600" lvl="0" marL="685800" rtl="0" algn="l">
              <a:lnSpc>
                <a:spcPct val="90000"/>
              </a:lnSpc>
              <a:spcBef>
                <a:spcPts val="1200"/>
              </a:spcBef>
              <a:spcAft>
                <a:spcPts val="0"/>
              </a:spcAft>
              <a:buClr>
                <a:schemeClr val="dk1"/>
              </a:buClr>
              <a:buSzPts val="2800"/>
              <a:buChar char="•"/>
            </a:pPr>
            <a:r>
              <a:rPr lang="en-US" sz="2800">
                <a:solidFill>
                  <a:schemeClr val="dk2"/>
                </a:solidFill>
              </a:rPr>
              <a:t>Tissue cannot be removed with cleaning</a:t>
            </a:r>
            <a:endParaRPr sz="2800">
              <a:solidFill>
                <a:schemeClr val="dk2"/>
              </a:solidFill>
            </a:endParaRPr>
          </a:p>
          <a:p>
            <a:pPr indent="-228600" lvl="0" marL="685800" rtl="0" algn="l">
              <a:lnSpc>
                <a:spcPct val="90000"/>
              </a:lnSpc>
              <a:spcBef>
                <a:spcPts val="1200"/>
              </a:spcBef>
              <a:spcAft>
                <a:spcPts val="0"/>
              </a:spcAft>
              <a:buClr>
                <a:schemeClr val="dk1"/>
              </a:buClr>
              <a:buSzPts val="2800"/>
              <a:buChar char="•"/>
            </a:pPr>
            <a:r>
              <a:rPr lang="en-US" sz="2800">
                <a:solidFill>
                  <a:schemeClr val="dk2"/>
                </a:solidFill>
              </a:rPr>
              <a:t>It is cracked, twisted or bent, especially near aperture</a:t>
            </a:r>
            <a:endParaRPr sz="2800">
              <a:solidFill>
                <a:schemeClr val="dk2"/>
              </a:solidFill>
            </a:endParaRPr>
          </a:p>
          <a:p>
            <a:pPr indent="-50800" lvl="0" marL="228600" rtl="0" algn="l">
              <a:lnSpc>
                <a:spcPct val="90000"/>
              </a:lnSpc>
              <a:spcBef>
                <a:spcPts val="1600"/>
              </a:spcBef>
              <a:spcAft>
                <a:spcPts val="0"/>
              </a:spcAft>
              <a:buClr>
                <a:schemeClr val="dk1"/>
              </a:buClr>
              <a:buSzPts val="2800"/>
              <a:buNone/>
            </a:pPr>
            <a:r>
              <a:t/>
            </a:r>
            <a:endParaRPr/>
          </a:p>
        </p:txBody>
      </p:sp>
      <p:sp>
        <p:nvSpPr>
          <p:cNvPr id="1515" name="Google Shape;1515;p20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0" name="Shape 1520"/>
        <p:cNvGrpSpPr/>
        <p:nvPr/>
      </p:nvGrpSpPr>
      <p:grpSpPr>
        <a:xfrm>
          <a:off x="0" y="0"/>
          <a:ext cx="0" cy="0"/>
          <a:chOff x="0" y="0"/>
          <a:chExt cx="0" cy="0"/>
        </a:xfrm>
      </p:grpSpPr>
      <p:sp>
        <p:nvSpPr>
          <p:cNvPr id="1521" name="Google Shape;1521;p209"/>
          <p:cNvSpPr txBox="1"/>
          <p:nvPr>
            <p:ph type="title"/>
          </p:nvPr>
        </p:nvSpPr>
        <p:spPr>
          <a:xfrm>
            <a:off x="628650" y="2654085"/>
            <a:ext cx="7886700" cy="1133476"/>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Cambria"/>
              <a:buNone/>
            </a:pPr>
            <a:r>
              <a:rPr lang="en-US">
                <a:solidFill>
                  <a:schemeClr val="accent1"/>
                </a:solidFill>
              </a:rPr>
              <a:t>INSTRUMENT PROCESSING</a:t>
            </a:r>
            <a:endParaRPr>
              <a:solidFill>
                <a:schemeClr val="accent1"/>
              </a:solidFill>
            </a:endParaRPr>
          </a:p>
        </p:txBody>
      </p:sp>
      <p:sp>
        <p:nvSpPr>
          <p:cNvPr id="1522" name="Google Shape;1522;p209"/>
          <p:cNvSpPr txBox="1"/>
          <p:nvPr>
            <p:ph idx="12" type="sldNum"/>
          </p:nvPr>
        </p:nvSpPr>
        <p:spPr>
          <a:xfrm>
            <a:off x="3047093" y="6203758"/>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6" name="Shape 1526"/>
        <p:cNvGrpSpPr/>
        <p:nvPr/>
      </p:nvGrpSpPr>
      <p:grpSpPr>
        <a:xfrm>
          <a:off x="0" y="0"/>
          <a:ext cx="0" cy="0"/>
          <a:chOff x="0" y="0"/>
          <a:chExt cx="0" cy="0"/>
        </a:xfrm>
      </p:grpSpPr>
      <p:sp>
        <p:nvSpPr>
          <p:cNvPr id="1527" name="Google Shape;1527;p210"/>
          <p:cNvSpPr txBox="1"/>
          <p:nvPr>
            <p:ph idx="1" type="body"/>
          </p:nvPr>
        </p:nvSpPr>
        <p:spPr>
          <a:xfrm>
            <a:off x="906651" y="1411719"/>
            <a:ext cx="7725904" cy="497205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600"/>
              </a:spcBef>
              <a:spcAft>
                <a:spcPts val="0"/>
              </a:spcAft>
              <a:buClr>
                <a:schemeClr val="dk1"/>
              </a:buClr>
              <a:buSzPts val="2800"/>
              <a:buChar char="•"/>
            </a:pPr>
            <a:r>
              <a:rPr lang="en-US" sz="2700">
                <a:solidFill>
                  <a:schemeClr val="dk2"/>
                </a:solidFill>
              </a:rPr>
              <a:t>Consider all blood and body fluids to be infectious</a:t>
            </a:r>
            <a:endParaRPr sz="2700">
              <a:solidFill>
                <a:schemeClr val="dk2"/>
              </a:solidFill>
            </a:endParaRPr>
          </a:p>
          <a:p>
            <a:pPr indent="-228600" lvl="0" marL="228600" rtl="0" algn="l">
              <a:lnSpc>
                <a:spcPct val="90000"/>
              </a:lnSpc>
              <a:spcBef>
                <a:spcPts val="1200"/>
              </a:spcBef>
              <a:spcAft>
                <a:spcPts val="0"/>
              </a:spcAft>
              <a:buClr>
                <a:schemeClr val="dk1"/>
              </a:buClr>
              <a:buSzPts val="2800"/>
              <a:buChar char="•"/>
            </a:pPr>
            <a:r>
              <a:rPr lang="en-US" sz="2700">
                <a:solidFill>
                  <a:schemeClr val="dk2"/>
                </a:solidFill>
              </a:rPr>
              <a:t>Always wear gloves when handling any body fluids, except sweat</a:t>
            </a:r>
            <a:endParaRPr sz="2700">
              <a:solidFill>
                <a:schemeClr val="dk2"/>
              </a:solidFill>
            </a:endParaRPr>
          </a:p>
          <a:p>
            <a:pPr indent="-228600" lvl="0" marL="228600" rtl="0" algn="l">
              <a:lnSpc>
                <a:spcPct val="90000"/>
              </a:lnSpc>
              <a:spcBef>
                <a:spcPts val="1200"/>
              </a:spcBef>
              <a:spcAft>
                <a:spcPts val="0"/>
              </a:spcAft>
              <a:buClr>
                <a:schemeClr val="dk1"/>
              </a:buClr>
              <a:buSzPts val="2800"/>
              <a:buChar char="•"/>
            </a:pPr>
            <a:r>
              <a:rPr lang="en-US" sz="2700">
                <a:solidFill>
                  <a:schemeClr val="dk2"/>
                </a:solidFill>
              </a:rPr>
              <a:t>Use barriers when a part of the body may be exposed to body fluids: gloves, gown, face protection</a:t>
            </a:r>
            <a:endParaRPr sz="2700">
              <a:solidFill>
                <a:schemeClr val="dk2"/>
              </a:solidFill>
            </a:endParaRPr>
          </a:p>
          <a:p>
            <a:pPr indent="-228600" lvl="0" marL="228600" rtl="0" algn="l">
              <a:lnSpc>
                <a:spcPct val="90000"/>
              </a:lnSpc>
              <a:spcBef>
                <a:spcPts val="1200"/>
              </a:spcBef>
              <a:spcAft>
                <a:spcPts val="0"/>
              </a:spcAft>
              <a:buClr>
                <a:schemeClr val="dk1"/>
              </a:buClr>
              <a:buSzPts val="2800"/>
              <a:buChar char="•"/>
            </a:pPr>
            <a:r>
              <a:rPr lang="en-US" sz="2700">
                <a:solidFill>
                  <a:schemeClr val="dk2"/>
                </a:solidFill>
              </a:rPr>
              <a:t>Guard against puncture injuries from sharp instruments</a:t>
            </a:r>
            <a:endParaRPr sz="2700">
              <a:solidFill>
                <a:schemeClr val="dk2"/>
              </a:solidFill>
            </a:endParaRPr>
          </a:p>
          <a:p>
            <a:pPr indent="-228600" lvl="0" marL="228600" rtl="0" algn="l">
              <a:lnSpc>
                <a:spcPct val="90000"/>
              </a:lnSpc>
              <a:spcBef>
                <a:spcPts val="1200"/>
              </a:spcBef>
              <a:spcAft>
                <a:spcPts val="600"/>
              </a:spcAft>
              <a:buClr>
                <a:schemeClr val="dk1"/>
              </a:buClr>
              <a:buSzPts val="2800"/>
              <a:buChar char="•"/>
            </a:pPr>
            <a:r>
              <a:rPr lang="en-US" sz="2700">
                <a:solidFill>
                  <a:schemeClr val="dk2"/>
                </a:solidFill>
              </a:rPr>
              <a:t>Wash hands immediately before and after contact with contaminated items, even if gloves are worn</a:t>
            </a:r>
            <a:endParaRPr sz="2700">
              <a:solidFill>
                <a:schemeClr val="dk2"/>
              </a:solidFill>
            </a:endParaRPr>
          </a:p>
        </p:txBody>
      </p:sp>
      <p:sp>
        <p:nvSpPr>
          <p:cNvPr id="1528" name="Google Shape;1528;p210"/>
          <p:cNvSpPr txBox="1"/>
          <p:nvPr>
            <p:ph type="title"/>
          </p:nvPr>
        </p:nvSpPr>
        <p:spPr>
          <a:xfrm>
            <a:off x="402956" y="365126"/>
            <a:ext cx="8446576"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b="1" lang="en-US" sz="4000"/>
              <a:t>Standard precautions </a:t>
            </a:r>
            <a:r>
              <a:rPr lang="en-US" sz="4000"/>
              <a:t>w</a:t>
            </a:r>
            <a:r>
              <a:rPr b="1" lang="en-US" sz="4000"/>
              <a:t>hen </a:t>
            </a:r>
            <a:r>
              <a:rPr lang="en-US" sz="4000"/>
              <a:t>p</a:t>
            </a:r>
            <a:r>
              <a:rPr b="1" lang="en-US" sz="4000"/>
              <a:t>rocessing</a:t>
            </a:r>
            <a:r>
              <a:rPr lang="en-US" sz="4000"/>
              <a:t> </a:t>
            </a:r>
            <a:endParaRPr sz="4000"/>
          </a:p>
        </p:txBody>
      </p:sp>
      <p:sp>
        <p:nvSpPr>
          <p:cNvPr id="1529" name="Google Shape;1529;p21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3" name="Shape 1533"/>
        <p:cNvGrpSpPr/>
        <p:nvPr/>
      </p:nvGrpSpPr>
      <p:grpSpPr>
        <a:xfrm>
          <a:off x="0" y="0"/>
          <a:ext cx="0" cy="0"/>
          <a:chOff x="0" y="0"/>
          <a:chExt cx="0" cy="0"/>
        </a:xfrm>
      </p:grpSpPr>
      <p:sp>
        <p:nvSpPr>
          <p:cNvPr id="1534" name="Google Shape;1534;p211"/>
          <p:cNvSpPr txBox="1"/>
          <p:nvPr>
            <p:ph type="title"/>
          </p:nvPr>
        </p:nvSpPr>
        <p:spPr>
          <a:xfrm>
            <a:off x="465918" y="738867"/>
            <a:ext cx="8212164"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000"/>
              <a:buNone/>
            </a:pPr>
            <a:r>
              <a:rPr b="1" lang="en-US"/>
              <a:t>Ipas MVA Plus</a:t>
            </a:r>
            <a:r>
              <a:rPr lang="en-US"/>
              <a:t>®</a:t>
            </a:r>
            <a:r>
              <a:rPr b="1" lang="en-US"/>
              <a:t> Aspirator and Ipas EasyGrip</a:t>
            </a:r>
            <a:r>
              <a:rPr lang="en-US"/>
              <a:t>®</a:t>
            </a:r>
            <a:r>
              <a:rPr b="1" lang="en-US"/>
              <a:t> Cannulae processing</a:t>
            </a:r>
            <a:endParaRPr b="1"/>
          </a:p>
        </p:txBody>
      </p:sp>
      <p:sp>
        <p:nvSpPr>
          <p:cNvPr id="1535" name="Google Shape;1535;p211"/>
          <p:cNvSpPr txBox="1"/>
          <p:nvPr>
            <p:ph idx="1" type="body"/>
          </p:nvPr>
        </p:nvSpPr>
        <p:spPr>
          <a:xfrm>
            <a:off x="954114" y="2895007"/>
            <a:ext cx="78867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sz="2800">
                <a:solidFill>
                  <a:schemeClr val="dk2"/>
                </a:solidFill>
              </a:rPr>
              <a:t>Reusable in settings where instrument reuse is permitted by local regulations</a:t>
            </a:r>
            <a:endParaRPr sz="2800">
              <a:solidFill>
                <a:schemeClr val="dk2"/>
              </a:solidFill>
            </a:endParaRPr>
          </a:p>
          <a:p>
            <a:pPr indent="0" lvl="0" marL="0" rtl="0" algn="l">
              <a:lnSpc>
                <a:spcPct val="90000"/>
              </a:lnSpc>
              <a:spcBef>
                <a:spcPts val="1000"/>
              </a:spcBef>
              <a:spcAft>
                <a:spcPts val="0"/>
              </a:spcAft>
              <a:buClr>
                <a:schemeClr val="dk1"/>
              </a:buClr>
              <a:buSzPts val="2800"/>
              <a:buNone/>
            </a:pPr>
            <a:r>
              <a:t/>
            </a:r>
            <a:endParaRPr/>
          </a:p>
        </p:txBody>
      </p:sp>
      <p:pic>
        <p:nvPicPr>
          <p:cNvPr descr="A drawing of a humanitarian worker taking stock of supplies. " id="1536" name="Google Shape;1536;p211"/>
          <p:cNvPicPr preferRelativeResize="0"/>
          <p:nvPr/>
        </p:nvPicPr>
        <p:blipFill rotWithShape="1">
          <a:blip r:embed="rId3">
            <a:alphaModFix/>
          </a:blip>
          <a:srcRect b="0" l="0" r="0" t="0"/>
          <a:stretch/>
        </p:blipFill>
        <p:spPr>
          <a:xfrm>
            <a:off x="5630260" y="3429000"/>
            <a:ext cx="2885090" cy="2885090"/>
          </a:xfrm>
          <a:prstGeom prst="rect">
            <a:avLst/>
          </a:prstGeom>
          <a:noFill/>
          <a:ln>
            <a:noFill/>
          </a:ln>
        </p:spPr>
      </p:pic>
      <p:sp>
        <p:nvSpPr>
          <p:cNvPr id="1537" name="Google Shape;1537;p21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2" name="Shape 1542"/>
        <p:cNvGrpSpPr/>
        <p:nvPr/>
      </p:nvGrpSpPr>
      <p:grpSpPr>
        <a:xfrm>
          <a:off x="0" y="0"/>
          <a:ext cx="0" cy="0"/>
          <a:chOff x="0" y="0"/>
          <a:chExt cx="0" cy="0"/>
        </a:xfrm>
      </p:grpSpPr>
      <p:sp>
        <p:nvSpPr>
          <p:cNvPr id="1543" name="Google Shape;1543;p212"/>
          <p:cNvSpPr txBox="1"/>
          <p:nvPr>
            <p:ph type="title"/>
          </p:nvPr>
        </p:nvSpPr>
        <p:spPr>
          <a:xfrm>
            <a:off x="628650" y="892068"/>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b="1" lang="en-US"/>
              <a:t>Difference between disinfectants and antiseptics</a:t>
            </a:r>
            <a:r>
              <a:rPr lang="en-US"/>
              <a:t> </a:t>
            </a:r>
            <a:endParaRPr/>
          </a:p>
        </p:txBody>
      </p:sp>
      <p:sp>
        <p:nvSpPr>
          <p:cNvPr id="1544" name="Google Shape;1544;p212"/>
          <p:cNvSpPr txBox="1"/>
          <p:nvPr>
            <p:ph idx="1" type="body"/>
          </p:nvPr>
        </p:nvSpPr>
        <p:spPr>
          <a:xfrm>
            <a:off x="411674" y="2506662"/>
            <a:ext cx="7886700" cy="4351338"/>
          </a:xfrm>
          <a:prstGeom prst="rect">
            <a:avLst/>
          </a:prstGeom>
          <a:noFill/>
          <a:ln>
            <a:noFill/>
          </a:ln>
        </p:spPr>
        <p:txBody>
          <a:bodyPr anchorCtr="0" anchor="t" bIns="45700" lIns="91425" spcFirstLastPara="1" rIns="91425" wrap="square" tIns="45700">
            <a:noAutofit/>
          </a:bodyPr>
          <a:lstStyle/>
          <a:p>
            <a:pPr indent="-228600" lvl="0" marL="685800" rtl="0" algn="l">
              <a:lnSpc>
                <a:spcPct val="90000"/>
              </a:lnSpc>
              <a:spcBef>
                <a:spcPts val="600"/>
              </a:spcBef>
              <a:spcAft>
                <a:spcPts val="0"/>
              </a:spcAft>
              <a:buClr>
                <a:schemeClr val="dk1"/>
              </a:buClr>
              <a:buSzPts val="2800"/>
              <a:buChar char="•"/>
            </a:pPr>
            <a:r>
              <a:rPr lang="en-US" sz="2800">
                <a:solidFill>
                  <a:schemeClr val="dk2"/>
                </a:solidFill>
              </a:rPr>
              <a:t>Disinfectants are strong germicides used to clean equipment</a:t>
            </a:r>
            <a:endParaRPr sz="2800">
              <a:solidFill>
                <a:schemeClr val="dk2"/>
              </a:solidFill>
            </a:endParaRPr>
          </a:p>
          <a:p>
            <a:pPr indent="-228600" lvl="0" marL="685800" rtl="0" algn="l">
              <a:lnSpc>
                <a:spcPct val="90000"/>
              </a:lnSpc>
              <a:spcBef>
                <a:spcPts val="1200"/>
              </a:spcBef>
              <a:spcAft>
                <a:spcPts val="600"/>
              </a:spcAft>
              <a:buClr>
                <a:schemeClr val="dk1"/>
              </a:buClr>
              <a:buSzPts val="2800"/>
              <a:buChar char="•"/>
            </a:pPr>
            <a:r>
              <a:rPr lang="en-US" sz="2800">
                <a:solidFill>
                  <a:schemeClr val="dk2"/>
                </a:solidFill>
              </a:rPr>
              <a:t>Antiseptics are weak germicides used on people, not instruments</a:t>
            </a:r>
            <a:endParaRPr sz="2800">
              <a:solidFill>
                <a:schemeClr val="dk2"/>
              </a:solidFill>
            </a:endParaRPr>
          </a:p>
        </p:txBody>
      </p:sp>
      <p:sp>
        <p:nvSpPr>
          <p:cNvPr id="1545" name="Google Shape;1545;p21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69"/>
          <p:cNvSpPr txBox="1"/>
          <p:nvPr>
            <p:ph type="title"/>
          </p:nvPr>
        </p:nvSpPr>
        <p:spPr>
          <a:xfrm>
            <a:off x="628650" y="1000251"/>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Abortion laws and policies in (Country/Setting)</a:t>
            </a:r>
            <a:endParaRPr/>
          </a:p>
        </p:txBody>
      </p:sp>
      <p:sp>
        <p:nvSpPr>
          <p:cNvPr id="418" name="Google Shape;418;p69"/>
          <p:cNvSpPr txBox="1"/>
          <p:nvPr>
            <p:ph idx="1" type="body"/>
          </p:nvPr>
        </p:nvSpPr>
        <p:spPr>
          <a:xfrm>
            <a:off x="546457" y="2928134"/>
            <a:ext cx="7886700" cy="3639245"/>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C48508"/>
              </a:buClr>
              <a:buSzPts val="3600"/>
              <a:buFont typeface="Noto Sans Symbols"/>
              <a:buChar char="❖"/>
            </a:pPr>
            <a:r>
              <a:rPr i="1" lang="en-US" sz="2800">
                <a:solidFill>
                  <a:srgbClr val="C48508"/>
                </a:solidFill>
              </a:rPr>
              <a:t>Facilitator – add content here about the abortion laws and policies for the country/setting in which you are training</a:t>
            </a:r>
            <a:endParaRPr i="1" sz="2800">
              <a:solidFill>
                <a:srgbClr val="C48508"/>
              </a:solidFill>
            </a:endParaRPr>
          </a:p>
          <a:p>
            <a:pPr indent="0" lvl="0" marL="228600" rtl="0" algn="l">
              <a:lnSpc>
                <a:spcPct val="90000"/>
              </a:lnSpc>
              <a:spcBef>
                <a:spcPts val="1000"/>
              </a:spcBef>
              <a:spcAft>
                <a:spcPts val="0"/>
              </a:spcAft>
              <a:buClr>
                <a:schemeClr val="dk1"/>
              </a:buClr>
              <a:buSzPts val="3600"/>
              <a:buNone/>
            </a:pPr>
            <a:r>
              <a:t/>
            </a:r>
            <a:endParaRPr sz="3600">
              <a:solidFill>
                <a:srgbClr val="1F3864"/>
              </a:solidFill>
            </a:endParaRPr>
          </a:p>
        </p:txBody>
      </p:sp>
      <p:sp>
        <p:nvSpPr>
          <p:cNvPr id="419" name="Google Shape;419;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9" name="Shape 1549"/>
        <p:cNvGrpSpPr/>
        <p:nvPr/>
      </p:nvGrpSpPr>
      <p:grpSpPr>
        <a:xfrm>
          <a:off x="0" y="0"/>
          <a:ext cx="0" cy="0"/>
          <a:chOff x="0" y="0"/>
          <a:chExt cx="0" cy="0"/>
        </a:xfrm>
      </p:grpSpPr>
      <p:sp>
        <p:nvSpPr>
          <p:cNvPr id="1550" name="Google Shape;1550;p213"/>
          <p:cNvSpPr txBox="1"/>
          <p:nvPr>
            <p:ph type="title"/>
          </p:nvPr>
        </p:nvSpPr>
        <p:spPr>
          <a:xfrm>
            <a:off x="880013" y="845573"/>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b="1" lang="en-US"/>
              <a:t>Four steps for processing </a:t>
            </a:r>
            <a:r>
              <a:rPr lang="en-US"/>
              <a:t>i</a:t>
            </a:r>
            <a:r>
              <a:rPr b="1" lang="en-US"/>
              <a:t>nstruments</a:t>
            </a:r>
            <a:r>
              <a:rPr lang="en-US"/>
              <a:t> </a:t>
            </a:r>
            <a:endParaRPr/>
          </a:p>
        </p:txBody>
      </p:sp>
      <p:sp>
        <p:nvSpPr>
          <p:cNvPr id="1551" name="Google Shape;1551;p213"/>
          <p:cNvSpPr txBox="1"/>
          <p:nvPr>
            <p:ph idx="1" type="body"/>
          </p:nvPr>
        </p:nvSpPr>
        <p:spPr>
          <a:xfrm>
            <a:off x="1131376" y="2506662"/>
            <a:ext cx="7383974" cy="4351338"/>
          </a:xfrm>
          <a:prstGeom prst="rect">
            <a:avLst/>
          </a:prstGeom>
          <a:noFill/>
          <a:ln>
            <a:noFill/>
          </a:ln>
        </p:spPr>
        <p:txBody>
          <a:bodyPr anchorCtr="0" anchor="t" bIns="45700" lIns="91425" spcFirstLastPara="1" rIns="91425" wrap="square" tIns="45700">
            <a:noAutofit/>
          </a:bodyPr>
          <a:lstStyle/>
          <a:p>
            <a:pPr indent="-742950" lvl="0" marL="742950" rtl="0" algn="l">
              <a:lnSpc>
                <a:spcPct val="90000"/>
              </a:lnSpc>
              <a:spcBef>
                <a:spcPts val="0"/>
              </a:spcBef>
              <a:spcAft>
                <a:spcPts val="0"/>
              </a:spcAft>
              <a:buClr>
                <a:schemeClr val="dk1"/>
              </a:buClr>
              <a:buSzPts val="3600"/>
              <a:buFont typeface="Calibri"/>
              <a:buAutoNum type="arabicPeriod"/>
            </a:pPr>
            <a:r>
              <a:rPr lang="en-US">
                <a:solidFill>
                  <a:schemeClr val="dk2"/>
                </a:solidFill>
              </a:rPr>
              <a:t>Point-of-use preparation</a:t>
            </a:r>
            <a:endParaRPr/>
          </a:p>
          <a:p>
            <a:pPr indent="-742950" lvl="0" marL="742950" rtl="0" algn="l">
              <a:lnSpc>
                <a:spcPct val="90000"/>
              </a:lnSpc>
              <a:spcBef>
                <a:spcPts val="0"/>
              </a:spcBef>
              <a:spcAft>
                <a:spcPts val="0"/>
              </a:spcAft>
              <a:buClr>
                <a:schemeClr val="dk1"/>
              </a:buClr>
              <a:buSzPts val="3600"/>
              <a:buFont typeface="Calibri"/>
              <a:buAutoNum type="arabicPeriod"/>
            </a:pPr>
            <a:r>
              <a:rPr lang="en-US">
                <a:solidFill>
                  <a:schemeClr val="dk2"/>
                </a:solidFill>
              </a:rPr>
              <a:t>Cleaning</a:t>
            </a:r>
            <a:endParaRPr/>
          </a:p>
          <a:p>
            <a:pPr indent="-742950" lvl="0" marL="742950" rtl="0" algn="l">
              <a:lnSpc>
                <a:spcPct val="90000"/>
              </a:lnSpc>
              <a:spcBef>
                <a:spcPts val="0"/>
              </a:spcBef>
              <a:spcAft>
                <a:spcPts val="0"/>
              </a:spcAft>
              <a:buClr>
                <a:schemeClr val="dk1"/>
              </a:buClr>
              <a:buSzPts val="3600"/>
              <a:buFont typeface="Calibri"/>
              <a:buAutoNum type="arabicPeriod"/>
            </a:pPr>
            <a:r>
              <a:rPr lang="en-US">
                <a:solidFill>
                  <a:schemeClr val="dk2"/>
                </a:solidFill>
              </a:rPr>
              <a:t>Sterilization or high-level disinfection</a:t>
            </a:r>
            <a:endParaRPr/>
          </a:p>
          <a:p>
            <a:pPr indent="-742950" lvl="0" marL="742950" rtl="0" algn="l">
              <a:lnSpc>
                <a:spcPct val="90000"/>
              </a:lnSpc>
              <a:spcBef>
                <a:spcPts val="0"/>
              </a:spcBef>
              <a:spcAft>
                <a:spcPts val="0"/>
              </a:spcAft>
              <a:buClr>
                <a:schemeClr val="dk1"/>
              </a:buClr>
              <a:buSzPts val="3600"/>
              <a:buFont typeface="Calibri"/>
              <a:buAutoNum type="arabicPeriod"/>
            </a:pPr>
            <a:r>
              <a:rPr lang="en-US">
                <a:solidFill>
                  <a:schemeClr val="dk2"/>
                </a:solidFill>
              </a:rPr>
              <a:t>Storage</a:t>
            </a:r>
            <a:endParaRPr>
              <a:solidFill>
                <a:schemeClr val="dk2"/>
              </a:solidFill>
            </a:endParaRPr>
          </a:p>
          <a:p>
            <a:pPr indent="-285750" lvl="0" marL="514350" rtl="0" algn="l">
              <a:lnSpc>
                <a:spcPct val="90000"/>
              </a:lnSpc>
              <a:spcBef>
                <a:spcPts val="1000"/>
              </a:spcBef>
              <a:spcAft>
                <a:spcPts val="0"/>
              </a:spcAft>
              <a:buClr>
                <a:schemeClr val="dk1"/>
              </a:buClr>
              <a:buSzPts val="3600"/>
              <a:buFont typeface="Cambria"/>
              <a:buNone/>
            </a:pPr>
            <a:r>
              <a:t/>
            </a:r>
            <a:endParaRPr sz="3600"/>
          </a:p>
        </p:txBody>
      </p:sp>
      <p:sp>
        <p:nvSpPr>
          <p:cNvPr id="1552" name="Google Shape;1552;p21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6" name="Shape 1556"/>
        <p:cNvGrpSpPr/>
        <p:nvPr/>
      </p:nvGrpSpPr>
      <p:grpSpPr>
        <a:xfrm>
          <a:off x="0" y="0"/>
          <a:ext cx="0" cy="0"/>
          <a:chOff x="0" y="0"/>
          <a:chExt cx="0" cy="0"/>
        </a:xfrm>
      </p:grpSpPr>
      <p:sp>
        <p:nvSpPr>
          <p:cNvPr id="1557" name="Google Shape;1557;p214"/>
          <p:cNvSpPr txBox="1"/>
          <p:nvPr>
            <p:ph type="title"/>
          </p:nvPr>
        </p:nvSpPr>
        <p:spPr>
          <a:xfrm>
            <a:off x="759279" y="2766218"/>
            <a:ext cx="78867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b="1" i="0" lang="en-US" sz="4000">
                <a:solidFill>
                  <a:srgbClr val="B85231"/>
                </a:solidFill>
                <a:latin typeface="Calibri"/>
                <a:ea typeface="Calibri"/>
                <a:cs typeface="Calibri"/>
                <a:sym typeface="Calibri"/>
              </a:rPr>
              <a:t>STEP 1: POINT-OF-USE PREPARATION</a:t>
            </a:r>
            <a:endParaRPr/>
          </a:p>
          <a:p>
            <a:pPr indent="0" lvl="0" marL="0" rtl="0" algn="l">
              <a:lnSpc>
                <a:spcPct val="90000"/>
              </a:lnSpc>
              <a:spcBef>
                <a:spcPts val="0"/>
              </a:spcBef>
              <a:spcAft>
                <a:spcPts val="0"/>
              </a:spcAft>
              <a:buClr>
                <a:schemeClr val="dk1"/>
              </a:buClr>
              <a:buSzPts val="1800"/>
              <a:buFont typeface="Calibri"/>
              <a:buNone/>
            </a:pPr>
            <a:r>
              <a:t/>
            </a:r>
            <a:endParaRPr/>
          </a:p>
        </p:txBody>
      </p:sp>
      <p:sp>
        <p:nvSpPr>
          <p:cNvPr id="1558" name="Google Shape;1558;p214"/>
          <p:cNvSpPr txBox="1"/>
          <p:nvPr>
            <p:ph idx="12" type="sldNum"/>
          </p:nvPr>
        </p:nvSpPr>
        <p:spPr>
          <a:xfrm>
            <a:off x="3018065" y="6203758"/>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2" name="Shape 1562"/>
        <p:cNvGrpSpPr/>
        <p:nvPr/>
      </p:nvGrpSpPr>
      <p:grpSpPr>
        <a:xfrm>
          <a:off x="0" y="0"/>
          <a:ext cx="0" cy="0"/>
          <a:chOff x="0" y="0"/>
          <a:chExt cx="0" cy="0"/>
        </a:xfrm>
      </p:grpSpPr>
      <p:sp>
        <p:nvSpPr>
          <p:cNvPr id="1563" name="Google Shape;1563;p215"/>
          <p:cNvSpPr txBox="1"/>
          <p:nvPr>
            <p:ph type="title"/>
          </p:nvPr>
        </p:nvSpPr>
        <p:spPr>
          <a:xfrm>
            <a:off x="706142" y="817080"/>
            <a:ext cx="8229600" cy="132556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b="1" lang="en-US"/>
              <a:t>Why soak instruments before cleaning?</a:t>
            </a:r>
            <a:r>
              <a:rPr lang="en-US"/>
              <a:t> </a:t>
            </a:r>
            <a:endParaRPr/>
          </a:p>
        </p:txBody>
      </p:sp>
      <p:sp>
        <p:nvSpPr>
          <p:cNvPr id="1564" name="Google Shape;1564;p215"/>
          <p:cNvSpPr txBox="1"/>
          <p:nvPr>
            <p:ph idx="1" type="body"/>
          </p:nvPr>
        </p:nvSpPr>
        <p:spPr>
          <a:xfrm>
            <a:off x="303186" y="2506662"/>
            <a:ext cx="8229600" cy="4351338"/>
          </a:xfrm>
          <a:prstGeom prst="rect">
            <a:avLst/>
          </a:prstGeom>
          <a:noFill/>
          <a:ln>
            <a:noFill/>
          </a:ln>
        </p:spPr>
        <p:txBody>
          <a:bodyPr anchorCtr="0" anchor="t" bIns="45700" lIns="91425" spcFirstLastPara="1" rIns="91425" wrap="square" tIns="45700">
            <a:noAutofit/>
          </a:bodyPr>
          <a:lstStyle/>
          <a:p>
            <a:pPr indent="-228600" lvl="0" marL="685800" rtl="0" algn="l">
              <a:lnSpc>
                <a:spcPct val="90000"/>
              </a:lnSpc>
              <a:spcBef>
                <a:spcPts val="600"/>
              </a:spcBef>
              <a:spcAft>
                <a:spcPts val="0"/>
              </a:spcAft>
              <a:buClr>
                <a:schemeClr val="dk1"/>
              </a:buClr>
              <a:buSzPts val="2800"/>
              <a:buChar char="•"/>
            </a:pPr>
            <a:r>
              <a:rPr lang="en-US" sz="2800">
                <a:solidFill>
                  <a:schemeClr val="dk2"/>
                </a:solidFill>
              </a:rPr>
              <a:t>Makes cleaning easier by keeping instruments wet</a:t>
            </a:r>
            <a:endParaRPr sz="2800">
              <a:solidFill>
                <a:schemeClr val="dk2"/>
              </a:solidFill>
            </a:endParaRPr>
          </a:p>
          <a:p>
            <a:pPr indent="-228600" lvl="0" marL="685800" rtl="0" algn="l">
              <a:lnSpc>
                <a:spcPct val="90000"/>
              </a:lnSpc>
              <a:spcBef>
                <a:spcPts val="1200"/>
              </a:spcBef>
              <a:spcAft>
                <a:spcPts val="0"/>
              </a:spcAft>
              <a:buClr>
                <a:schemeClr val="dk1"/>
              </a:buClr>
              <a:buSzPts val="2800"/>
              <a:buChar char="•"/>
            </a:pPr>
            <a:r>
              <a:rPr lang="en-US" sz="2800">
                <a:solidFill>
                  <a:schemeClr val="dk2"/>
                </a:solidFill>
              </a:rPr>
              <a:t>Removes some material</a:t>
            </a:r>
            <a:endParaRPr sz="2800">
              <a:solidFill>
                <a:schemeClr val="dk2"/>
              </a:solidFill>
            </a:endParaRPr>
          </a:p>
          <a:p>
            <a:pPr indent="-228600" lvl="0" marL="685800" rtl="0" algn="l">
              <a:lnSpc>
                <a:spcPct val="90000"/>
              </a:lnSpc>
              <a:spcBef>
                <a:spcPts val="1200"/>
              </a:spcBef>
              <a:spcAft>
                <a:spcPts val="0"/>
              </a:spcAft>
              <a:buClr>
                <a:schemeClr val="dk1"/>
              </a:buClr>
              <a:buSzPts val="2800"/>
              <a:buChar char="•"/>
            </a:pPr>
            <a:r>
              <a:rPr lang="en-US" sz="2800">
                <a:solidFill>
                  <a:schemeClr val="dk2"/>
                </a:solidFill>
              </a:rPr>
              <a:t>Items are still not safe to handle with bare hands</a:t>
            </a:r>
            <a:endParaRPr sz="2800">
              <a:solidFill>
                <a:schemeClr val="dk2"/>
              </a:solidFill>
            </a:endParaRPr>
          </a:p>
          <a:p>
            <a:pPr indent="0" lvl="0" marL="0" rtl="0" algn="l">
              <a:lnSpc>
                <a:spcPct val="90000"/>
              </a:lnSpc>
              <a:spcBef>
                <a:spcPts val="1600"/>
              </a:spcBef>
              <a:spcAft>
                <a:spcPts val="0"/>
              </a:spcAft>
              <a:buClr>
                <a:schemeClr val="dk1"/>
              </a:buClr>
              <a:buSzPts val="2800"/>
              <a:buNone/>
            </a:pPr>
            <a:r>
              <a:t/>
            </a:r>
            <a:endParaRPr/>
          </a:p>
        </p:txBody>
      </p:sp>
      <p:sp>
        <p:nvSpPr>
          <p:cNvPr id="1565" name="Google Shape;1565;p21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0" name="Shape 1570"/>
        <p:cNvGrpSpPr/>
        <p:nvPr/>
      </p:nvGrpSpPr>
      <p:grpSpPr>
        <a:xfrm>
          <a:off x="0" y="0"/>
          <a:ext cx="0" cy="0"/>
          <a:chOff x="0" y="0"/>
          <a:chExt cx="0" cy="0"/>
        </a:xfrm>
      </p:grpSpPr>
      <p:sp>
        <p:nvSpPr>
          <p:cNvPr id="1571" name="Google Shape;1571;p216"/>
          <p:cNvSpPr txBox="1"/>
          <p:nvPr>
            <p:ph type="title"/>
          </p:nvPr>
        </p:nvSpPr>
        <p:spPr>
          <a:xfrm>
            <a:off x="628650" y="45811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b="1" lang="en-US"/>
              <a:t>Steps in point-of-use preparation</a:t>
            </a:r>
            <a:endParaRPr/>
          </a:p>
        </p:txBody>
      </p:sp>
      <p:sp>
        <p:nvSpPr>
          <p:cNvPr id="1572" name="Google Shape;1572;p216"/>
          <p:cNvSpPr txBox="1"/>
          <p:nvPr>
            <p:ph idx="1" type="body"/>
          </p:nvPr>
        </p:nvSpPr>
        <p:spPr>
          <a:xfrm>
            <a:off x="799132" y="1903117"/>
            <a:ext cx="78867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600"/>
              </a:spcBef>
              <a:spcAft>
                <a:spcPts val="0"/>
              </a:spcAft>
              <a:buClr>
                <a:schemeClr val="dk1"/>
              </a:buClr>
              <a:buSzPts val="2800"/>
              <a:buChar char="•"/>
            </a:pPr>
            <a:r>
              <a:rPr lang="en-US" sz="2800">
                <a:solidFill>
                  <a:schemeClr val="dk2"/>
                </a:solidFill>
              </a:rPr>
              <a:t>Fill a plastic container with water</a:t>
            </a:r>
            <a:endParaRPr sz="2800">
              <a:solidFill>
                <a:schemeClr val="dk2"/>
              </a:solidFill>
            </a:endParaRPr>
          </a:p>
          <a:p>
            <a:pPr indent="-228600" lvl="1" marL="685800" rtl="0" algn="l">
              <a:lnSpc>
                <a:spcPct val="90000"/>
              </a:lnSpc>
              <a:spcBef>
                <a:spcPts val="1200"/>
              </a:spcBef>
              <a:spcAft>
                <a:spcPts val="0"/>
              </a:spcAft>
              <a:buClr>
                <a:schemeClr val="dk1"/>
              </a:buClr>
              <a:buSzPts val="2400"/>
              <a:buChar char="•"/>
            </a:pPr>
            <a:r>
              <a:rPr lang="en-US">
                <a:solidFill>
                  <a:schemeClr val="dk2"/>
                </a:solidFill>
              </a:rPr>
              <a:t>Do not use chlorine or saline </a:t>
            </a:r>
            <a:endParaRPr>
              <a:solidFill>
                <a:schemeClr val="dk2"/>
              </a:solidFill>
            </a:endParaRPr>
          </a:p>
          <a:p>
            <a:pPr indent="-228600" lvl="0" marL="228600" rtl="0" algn="l">
              <a:lnSpc>
                <a:spcPct val="90000"/>
              </a:lnSpc>
              <a:spcBef>
                <a:spcPts val="1200"/>
              </a:spcBef>
              <a:spcAft>
                <a:spcPts val="0"/>
              </a:spcAft>
              <a:buClr>
                <a:schemeClr val="dk1"/>
              </a:buClr>
              <a:buSzPts val="2800"/>
              <a:buChar char="•"/>
            </a:pPr>
            <a:r>
              <a:rPr lang="en-US" sz="2800">
                <a:solidFill>
                  <a:schemeClr val="dk2"/>
                </a:solidFill>
              </a:rPr>
              <a:t>Wearing gloves, submerge instruments completely</a:t>
            </a:r>
            <a:endParaRPr sz="2800">
              <a:solidFill>
                <a:schemeClr val="dk2"/>
              </a:solidFill>
            </a:endParaRPr>
          </a:p>
          <a:p>
            <a:pPr indent="-228600" lvl="0" marL="228600" rtl="0" algn="l">
              <a:lnSpc>
                <a:spcPct val="90000"/>
              </a:lnSpc>
              <a:spcBef>
                <a:spcPts val="1200"/>
              </a:spcBef>
              <a:spcAft>
                <a:spcPts val="0"/>
              </a:spcAft>
              <a:buClr>
                <a:schemeClr val="dk1"/>
              </a:buClr>
              <a:buSzPts val="2800"/>
              <a:buChar char="•"/>
            </a:pPr>
            <a:r>
              <a:rPr lang="en-US" sz="2800">
                <a:solidFill>
                  <a:schemeClr val="dk2"/>
                </a:solidFill>
              </a:rPr>
              <a:t>Then draw solution into cannula and aspirator</a:t>
            </a:r>
            <a:endParaRPr sz="2800">
              <a:solidFill>
                <a:schemeClr val="dk2"/>
              </a:solidFill>
            </a:endParaRPr>
          </a:p>
          <a:p>
            <a:pPr indent="-228600" lvl="0" marL="228600" rtl="0" algn="l">
              <a:lnSpc>
                <a:spcPct val="90000"/>
              </a:lnSpc>
              <a:spcBef>
                <a:spcPts val="1200"/>
              </a:spcBef>
              <a:spcAft>
                <a:spcPts val="0"/>
              </a:spcAft>
              <a:buClr>
                <a:schemeClr val="dk1"/>
              </a:buClr>
              <a:buSzPts val="2800"/>
              <a:buChar char="•"/>
            </a:pPr>
            <a:r>
              <a:rPr lang="en-US" sz="2800">
                <a:solidFill>
                  <a:schemeClr val="dk2"/>
                </a:solidFill>
              </a:rPr>
              <a:t>Soak instruments until ready to clean</a:t>
            </a:r>
            <a:endParaRPr sz="2800">
              <a:solidFill>
                <a:schemeClr val="dk2"/>
              </a:solidFill>
            </a:endParaRPr>
          </a:p>
          <a:p>
            <a:pPr indent="-228600" lvl="0" marL="228600" rtl="0" algn="l">
              <a:lnSpc>
                <a:spcPct val="90000"/>
              </a:lnSpc>
              <a:spcBef>
                <a:spcPts val="1200"/>
              </a:spcBef>
              <a:spcAft>
                <a:spcPts val="600"/>
              </a:spcAft>
              <a:buClr>
                <a:schemeClr val="dk1"/>
              </a:buClr>
              <a:buSzPts val="2800"/>
              <a:buChar char="•"/>
            </a:pPr>
            <a:r>
              <a:rPr lang="en-US" sz="2800">
                <a:solidFill>
                  <a:schemeClr val="dk2"/>
                </a:solidFill>
              </a:rPr>
              <a:t>Use gloves or forceps to remove</a:t>
            </a:r>
            <a:endParaRPr sz="2800">
              <a:solidFill>
                <a:schemeClr val="dk2"/>
              </a:solidFill>
            </a:endParaRPr>
          </a:p>
        </p:txBody>
      </p:sp>
      <p:sp>
        <p:nvSpPr>
          <p:cNvPr id="1573" name="Google Shape;1573;p21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7" name="Shape 1577"/>
        <p:cNvGrpSpPr/>
        <p:nvPr/>
      </p:nvGrpSpPr>
      <p:grpSpPr>
        <a:xfrm>
          <a:off x="0" y="0"/>
          <a:ext cx="0" cy="0"/>
          <a:chOff x="0" y="0"/>
          <a:chExt cx="0" cy="0"/>
        </a:xfrm>
      </p:grpSpPr>
      <p:sp>
        <p:nvSpPr>
          <p:cNvPr id="1578" name="Google Shape;1578;p217"/>
          <p:cNvSpPr txBox="1"/>
          <p:nvPr>
            <p:ph type="title"/>
          </p:nvPr>
        </p:nvSpPr>
        <p:spPr>
          <a:xfrm>
            <a:off x="628650" y="2766218"/>
            <a:ext cx="78867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b="1" i="0" lang="en-US" sz="4400">
                <a:solidFill>
                  <a:srgbClr val="B85231"/>
                </a:solidFill>
                <a:latin typeface="Calibri"/>
                <a:ea typeface="Calibri"/>
                <a:cs typeface="Calibri"/>
                <a:sym typeface="Calibri"/>
              </a:rPr>
              <a:t>STEP 2: CLEANING</a:t>
            </a:r>
            <a:endParaRPr/>
          </a:p>
          <a:p>
            <a:pPr indent="0" lvl="0" marL="0" rtl="0" algn="l">
              <a:lnSpc>
                <a:spcPct val="90000"/>
              </a:lnSpc>
              <a:spcBef>
                <a:spcPts val="0"/>
              </a:spcBef>
              <a:spcAft>
                <a:spcPts val="0"/>
              </a:spcAft>
              <a:buClr>
                <a:schemeClr val="dk1"/>
              </a:buClr>
              <a:buSzPts val="1800"/>
              <a:buFont typeface="Calibri"/>
              <a:buNone/>
            </a:pPr>
            <a:r>
              <a:t/>
            </a:r>
            <a:endParaRPr/>
          </a:p>
        </p:txBody>
      </p:sp>
      <p:sp>
        <p:nvSpPr>
          <p:cNvPr id="1579" name="Google Shape;1579;p217"/>
          <p:cNvSpPr txBox="1"/>
          <p:nvPr>
            <p:ph idx="12" type="sldNum"/>
          </p:nvPr>
        </p:nvSpPr>
        <p:spPr>
          <a:xfrm>
            <a:off x="3047092" y="6248663"/>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4" name="Shape 1584"/>
        <p:cNvGrpSpPr/>
        <p:nvPr/>
      </p:nvGrpSpPr>
      <p:grpSpPr>
        <a:xfrm>
          <a:off x="0" y="0"/>
          <a:ext cx="0" cy="0"/>
          <a:chOff x="0" y="0"/>
          <a:chExt cx="0" cy="0"/>
        </a:xfrm>
      </p:grpSpPr>
      <p:sp>
        <p:nvSpPr>
          <p:cNvPr id="1585" name="Google Shape;1585;p218"/>
          <p:cNvSpPr txBox="1"/>
          <p:nvPr>
            <p:ph idx="1" type="body"/>
          </p:nvPr>
        </p:nvSpPr>
        <p:spPr>
          <a:xfrm>
            <a:off x="1100380" y="1489211"/>
            <a:ext cx="7663912" cy="5183422"/>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600"/>
              <a:buChar char="•"/>
            </a:pPr>
            <a:r>
              <a:rPr lang="en-US" sz="2600">
                <a:solidFill>
                  <a:schemeClr val="dk2"/>
                </a:solidFill>
              </a:rPr>
              <a:t>WHO says cleaning is the most important step to ensure proper final decontamination of instruments</a:t>
            </a:r>
            <a:endParaRPr sz="2600">
              <a:solidFill>
                <a:schemeClr val="dk2"/>
              </a:solidFill>
            </a:endParaRPr>
          </a:p>
          <a:p>
            <a:pPr indent="-228600" lvl="0" marL="228600" rtl="0" algn="l">
              <a:lnSpc>
                <a:spcPct val="90000"/>
              </a:lnSpc>
              <a:spcBef>
                <a:spcPts val="1000"/>
              </a:spcBef>
              <a:spcAft>
                <a:spcPts val="0"/>
              </a:spcAft>
              <a:buClr>
                <a:schemeClr val="dk1"/>
              </a:buClr>
              <a:buSzPts val="2600"/>
              <a:buChar char="•"/>
            </a:pPr>
            <a:r>
              <a:rPr lang="en-US" sz="2600">
                <a:solidFill>
                  <a:schemeClr val="dk2"/>
                </a:solidFill>
              </a:rPr>
              <a:t>Wash all surfaces in warm water and detergent</a:t>
            </a:r>
            <a:endParaRPr sz="2600">
              <a:solidFill>
                <a:schemeClr val="dk2"/>
              </a:solidFill>
            </a:endParaRPr>
          </a:p>
          <a:p>
            <a:pPr indent="-228600" lvl="0" marL="228600" rtl="0" algn="l">
              <a:lnSpc>
                <a:spcPct val="90000"/>
              </a:lnSpc>
              <a:spcBef>
                <a:spcPts val="1000"/>
              </a:spcBef>
              <a:spcAft>
                <a:spcPts val="0"/>
              </a:spcAft>
              <a:buClr>
                <a:schemeClr val="dk1"/>
              </a:buClr>
              <a:buSzPts val="2600"/>
              <a:buChar char="•"/>
            </a:pPr>
            <a:r>
              <a:rPr lang="en-US" sz="2600">
                <a:solidFill>
                  <a:schemeClr val="dk2"/>
                </a:solidFill>
              </a:rPr>
              <a:t>Use probe or cloth to remove trapped material</a:t>
            </a:r>
            <a:endParaRPr sz="2600">
              <a:solidFill>
                <a:schemeClr val="dk2"/>
              </a:solidFill>
            </a:endParaRPr>
          </a:p>
          <a:p>
            <a:pPr indent="-228600" lvl="0" marL="228600" rtl="0" algn="l">
              <a:lnSpc>
                <a:spcPct val="90000"/>
              </a:lnSpc>
              <a:spcBef>
                <a:spcPts val="1000"/>
              </a:spcBef>
              <a:spcAft>
                <a:spcPts val="0"/>
              </a:spcAft>
              <a:buClr>
                <a:schemeClr val="dk1"/>
              </a:buClr>
              <a:buSzPts val="2600"/>
              <a:buChar char="•"/>
            </a:pPr>
            <a:r>
              <a:rPr lang="en-US" sz="2600">
                <a:solidFill>
                  <a:schemeClr val="dk2"/>
                </a:solidFill>
              </a:rPr>
              <a:t>Clean all crevices and inside cylinder, valve, and plunger</a:t>
            </a:r>
            <a:endParaRPr sz="2600">
              <a:solidFill>
                <a:schemeClr val="dk2"/>
              </a:solidFill>
            </a:endParaRPr>
          </a:p>
          <a:p>
            <a:pPr indent="-228600" lvl="0" marL="228600" rtl="0" algn="l">
              <a:lnSpc>
                <a:spcPct val="90000"/>
              </a:lnSpc>
              <a:spcBef>
                <a:spcPts val="1000"/>
              </a:spcBef>
              <a:spcAft>
                <a:spcPts val="0"/>
              </a:spcAft>
              <a:buClr>
                <a:schemeClr val="dk1"/>
              </a:buClr>
              <a:buSzPts val="2600"/>
              <a:buChar char="•"/>
            </a:pPr>
            <a:r>
              <a:rPr lang="en-US" sz="2600">
                <a:solidFill>
                  <a:schemeClr val="dk2"/>
                </a:solidFill>
              </a:rPr>
              <a:t>Use a soft brush; nothing sharp or pointed</a:t>
            </a:r>
            <a:endParaRPr sz="2600">
              <a:solidFill>
                <a:schemeClr val="dk2"/>
              </a:solidFill>
            </a:endParaRPr>
          </a:p>
          <a:p>
            <a:pPr indent="-228600" lvl="0" marL="228600" rtl="0" algn="l">
              <a:lnSpc>
                <a:spcPct val="90000"/>
              </a:lnSpc>
              <a:spcBef>
                <a:spcPts val="1000"/>
              </a:spcBef>
              <a:spcAft>
                <a:spcPts val="0"/>
              </a:spcAft>
              <a:buClr>
                <a:schemeClr val="dk1"/>
              </a:buClr>
              <a:buSzPts val="2600"/>
              <a:buChar char="•"/>
            </a:pPr>
            <a:r>
              <a:rPr lang="en-US" sz="2600">
                <a:solidFill>
                  <a:schemeClr val="dk2"/>
                </a:solidFill>
              </a:rPr>
              <a:t>Do not splash</a:t>
            </a:r>
            <a:endParaRPr sz="2600">
              <a:solidFill>
                <a:schemeClr val="dk2"/>
              </a:solidFill>
            </a:endParaRPr>
          </a:p>
          <a:p>
            <a:pPr indent="-228600" lvl="0" marL="228600" rtl="0" algn="l">
              <a:lnSpc>
                <a:spcPct val="90000"/>
              </a:lnSpc>
              <a:spcBef>
                <a:spcPts val="1000"/>
              </a:spcBef>
              <a:spcAft>
                <a:spcPts val="0"/>
              </a:spcAft>
              <a:buClr>
                <a:schemeClr val="dk1"/>
              </a:buClr>
              <a:buSzPts val="2600"/>
              <a:buChar char="•"/>
            </a:pPr>
            <a:r>
              <a:rPr lang="en-US" sz="2600">
                <a:solidFill>
                  <a:schemeClr val="dk2"/>
                </a:solidFill>
              </a:rPr>
              <a:t>Clean until no blood or tissue is visible, then rinse</a:t>
            </a:r>
            <a:endParaRPr sz="2600">
              <a:solidFill>
                <a:schemeClr val="dk2"/>
              </a:solidFill>
            </a:endParaRPr>
          </a:p>
          <a:p>
            <a:pPr indent="-228600" lvl="0" marL="228600" rtl="0" algn="l">
              <a:lnSpc>
                <a:spcPct val="90000"/>
              </a:lnSpc>
              <a:spcBef>
                <a:spcPts val="1000"/>
              </a:spcBef>
              <a:spcAft>
                <a:spcPts val="0"/>
              </a:spcAft>
              <a:buClr>
                <a:schemeClr val="dk1"/>
              </a:buClr>
              <a:buSzPts val="2600"/>
              <a:buChar char="•"/>
            </a:pPr>
            <a:r>
              <a:rPr lang="en-US" sz="2600">
                <a:solidFill>
                  <a:schemeClr val="dk2"/>
                </a:solidFill>
              </a:rPr>
              <a:t>Allow items to dry</a:t>
            </a:r>
            <a:endParaRPr sz="2600">
              <a:solidFill>
                <a:schemeClr val="dk2"/>
              </a:solidFill>
            </a:endParaRPr>
          </a:p>
        </p:txBody>
      </p:sp>
      <p:sp>
        <p:nvSpPr>
          <p:cNvPr id="1586" name="Google Shape;1586;p218"/>
          <p:cNvSpPr txBox="1"/>
          <p:nvPr>
            <p:ph type="title"/>
          </p:nvPr>
        </p:nvSpPr>
        <p:spPr>
          <a:xfrm>
            <a:off x="628650" y="45811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b="1" lang="en-US"/>
              <a:t>Cleaning</a:t>
            </a:r>
            <a:endParaRPr/>
          </a:p>
        </p:txBody>
      </p:sp>
      <p:sp>
        <p:nvSpPr>
          <p:cNvPr id="1587" name="Google Shape;1587;p21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1" name="Shape 1591"/>
        <p:cNvGrpSpPr/>
        <p:nvPr/>
      </p:nvGrpSpPr>
      <p:grpSpPr>
        <a:xfrm>
          <a:off x="0" y="0"/>
          <a:ext cx="0" cy="0"/>
          <a:chOff x="0" y="0"/>
          <a:chExt cx="0" cy="0"/>
        </a:xfrm>
      </p:grpSpPr>
      <p:sp>
        <p:nvSpPr>
          <p:cNvPr id="1592" name="Google Shape;1592;p219"/>
          <p:cNvSpPr txBox="1"/>
          <p:nvPr>
            <p:ph idx="1" type="body"/>
          </p:nvPr>
        </p:nvSpPr>
        <p:spPr>
          <a:xfrm>
            <a:off x="458168" y="1690689"/>
            <a:ext cx="7886700" cy="4351338"/>
          </a:xfrm>
          <a:prstGeom prst="rect">
            <a:avLst/>
          </a:prstGeom>
          <a:noFill/>
          <a:ln>
            <a:noFill/>
          </a:ln>
        </p:spPr>
        <p:txBody>
          <a:bodyPr anchorCtr="0" anchor="t" bIns="45700" lIns="91425" spcFirstLastPara="1" rIns="91425" wrap="square" tIns="45700">
            <a:noAutofit/>
          </a:bodyPr>
          <a:lstStyle/>
          <a:p>
            <a:pPr indent="-228600" lvl="0" marL="685800" rtl="0" algn="l">
              <a:lnSpc>
                <a:spcPct val="90000"/>
              </a:lnSpc>
              <a:spcBef>
                <a:spcPts val="600"/>
              </a:spcBef>
              <a:spcAft>
                <a:spcPts val="0"/>
              </a:spcAft>
              <a:buClr>
                <a:schemeClr val="dk1"/>
              </a:buClr>
              <a:buSzPts val="2800"/>
              <a:buChar char="•"/>
            </a:pPr>
            <a:r>
              <a:rPr lang="en-US" sz="2800">
                <a:solidFill>
                  <a:schemeClr val="dk2"/>
                </a:solidFill>
              </a:rPr>
              <a:t>Must be high-level disinfected (HLD) or sterilized between patients</a:t>
            </a:r>
            <a:endParaRPr sz="2800">
              <a:solidFill>
                <a:schemeClr val="dk2"/>
              </a:solidFill>
            </a:endParaRPr>
          </a:p>
          <a:p>
            <a:pPr indent="-228600" lvl="0" marL="685800" rtl="0" algn="l">
              <a:lnSpc>
                <a:spcPct val="90000"/>
              </a:lnSpc>
              <a:spcBef>
                <a:spcPts val="1200"/>
              </a:spcBef>
              <a:spcAft>
                <a:spcPts val="0"/>
              </a:spcAft>
              <a:buClr>
                <a:schemeClr val="dk1"/>
              </a:buClr>
              <a:buSzPts val="2800"/>
              <a:buChar char="•"/>
            </a:pPr>
            <a:r>
              <a:rPr lang="en-US" sz="2800">
                <a:solidFill>
                  <a:schemeClr val="dk2"/>
                </a:solidFill>
              </a:rPr>
              <a:t>This prevents potential blood borne pathogens from being transmitted between patients in case of problems during the procedure where aspirator contents may make contact with a woman’s body</a:t>
            </a:r>
            <a:endParaRPr sz="2800">
              <a:solidFill>
                <a:schemeClr val="dk2"/>
              </a:solidFill>
            </a:endParaRPr>
          </a:p>
          <a:p>
            <a:pPr indent="-228600" lvl="0" marL="685800" rtl="0" algn="l">
              <a:lnSpc>
                <a:spcPct val="90000"/>
              </a:lnSpc>
              <a:spcBef>
                <a:spcPts val="1200"/>
              </a:spcBef>
              <a:spcAft>
                <a:spcPts val="600"/>
              </a:spcAft>
              <a:buClr>
                <a:schemeClr val="dk1"/>
              </a:buClr>
              <a:buSzPts val="2800"/>
              <a:buChar char="•"/>
            </a:pPr>
            <a:r>
              <a:rPr lang="en-US" sz="2800">
                <a:solidFill>
                  <a:schemeClr val="dk2"/>
                </a:solidFill>
              </a:rPr>
              <a:t>The aspirator does not need to remain HLD or sterilized before the next patient</a:t>
            </a:r>
            <a:endParaRPr sz="2800">
              <a:solidFill>
                <a:schemeClr val="dk2"/>
              </a:solidFill>
            </a:endParaRPr>
          </a:p>
        </p:txBody>
      </p:sp>
      <p:sp>
        <p:nvSpPr>
          <p:cNvPr id="1593" name="Google Shape;1593;p219"/>
          <p:cNvSpPr txBox="1"/>
          <p:nvPr>
            <p:ph type="title"/>
          </p:nvPr>
        </p:nvSpPr>
        <p:spPr>
          <a:xfrm>
            <a:off x="799132" y="473614"/>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000"/>
              <a:buNone/>
            </a:pPr>
            <a:r>
              <a:rPr b="1" lang="en-US"/>
              <a:t>Ipas MVA Plus</a:t>
            </a:r>
            <a:r>
              <a:rPr lang="en-US"/>
              <a:t>® </a:t>
            </a:r>
            <a:r>
              <a:rPr b="1" lang="en-US"/>
              <a:t>Aspirator</a:t>
            </a:r>
            <a:r>
              <a:rPr lang="en-US"/>
              <a:t> </a:t>
            </a:r>
            <a:endParaRPr/>
          </a:p>
        </p:txBody>
      </p:sp>
      <p:sp>
        <p:nvSpPr>
          <p:cNvPr id="1594" name="Google Shape;1594;p21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8" name="Shape 1598"/>
        <p:cNvGrpSpPr/>
        <p:nvPr/>
      </p:nvGrpSpPr>
      <p:grpSpPr>
        <a:xfrm>
          <a:off x="0" y="0"/>
          <a:ext cx="0" cy="0"/>
          <a:chOff x="0" y="0"/>
          <a:chExt cx="0" cy="0"/>
        </a:xfrm>
      </p:grpSpPr>
      <p:sp>
        <p:nvSpPr>
          <p:cNvPr id="1599" name="Google Shape;1599;p220"/>
          <p:cNvSpPr txBox="1"/>
          <p:nvPr>
            <p:ph type="title"/>
          </p:nvPr>
        </p:nvSpPr>
        <p:spPr>
          <a:xfrm>
            <a:off x="628650" y="969560"/>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000"/>
              <a:buNone/>
            </a:pPr>
            <a:r>
              <a:rPr b="1" lang="en-US"/>
              <a:t>Ipas EasyGrip</a:t>
            </a:r>
            <a:r>
              <a:rPr lang="en-US"/>
              <a:t>®</a:t>
            </a:r>
            <a:r>
              <a:rPr b="1" lang="en-US"/>
              <a:t> Cannulae</a:t>
            </a:r>
            <a:r>
              <a:rPr lang="en-US"/>
              <a:t> </a:t>
            </a:r>
            <a:endParaRPr/>
          </a:p>
        </p:txBody>
      </p:sp>
      <p:sp>
        <p:nvSpPr>
          <p:cNvPr id="1600" name="Google Shape;1600;p220"/>
          <p:cNvSpPr txBox="1"/>
          <p:nvPr>
            <p:ph idx="1" type="body"/>
          </p:nvPr>
        </p:nvSpPr>
        <p:spPr>
          <a:xfrm>
            <a:off x="504663" y="2506662"/>
            <a:ext cx="7886700" cy="4351338"/>
          </a:xfrm>
          <a:prstGeom prst="rect">
            <a:avLst/>
          </a:prstGeom>
          <a:noFill/>
          <a:ln>
            <a:noFill/>
          </a:ln>
        </p:spPr>
        <p:txBody>
          <a:bodyPr anchorCtr="0" anchor="t" bIns="45700" lIns="91425" spcFirstLastPara="1" rIns="91425" wrap="square" tIns="45700">
            <a:noAutofit/>
          </a:bodyPr>
          <a:lstStyle/>
          <a:p>
            <a:pPr indent="-228600" lvl="0" marL="685800" rtl="0" algn="l">
              <a:lnSpc>
                <a:spcPct val="90000"/>
              </a:lnSpc>
              <a:spcBef>
                <a:spcPts val="600"/>
              </a:spcBef>
              <a:spcAft>
                <a:spcPts val="0"/>
              </a:spcAft>
              <a:buClr>
                <a:schemeClr val="dk1"/>
              </a:buClr>
              <a:buSzPts val="2800"/>
              <a:buChar char="•"/>
            </a:pPr>
            <a:r>
              <a:rPr lang="en-US" sz="2800">
                <a:solidFill>
                  <a:schemeClr val="dk2"/>
                </a:solidFill>
              </a:rPr>
              <a:t>Must be HLD or sterilized between patients</a:t>
            </a:r>
            <a:endParaRPr sz="2800">
              <a:solidFill>
                <a:schemeClr val="dk2"/>
              </a:solidFill>
            </a:endParaRPr>
          </a:p>
          <a:p>
            <a:pPr indent="-228600" lvl="0" marL="685800" rtl="0" algn="l">
              <a:lnSpc>
                <a:spcPct val="90000"/>
              </a:lnSpc>
              <a:spcBef>
                <a:spcPts val="1200"/>
              </a:spcBef>
              <a:spcAft>
                <a:spcPts val="0"/>
              </a:spcAft>
              <a:buClr>
                <a:schemeClr val="dk1"/>
              </a:buClr>
              <a:buSzPts val="2800"/>
              <a:buChar char="•"/>
            </a:pPr>
            <a:r>
              <a:rPr lang="en-US" sz="2800">
                <a:solidFill>
                  <a:schemeClr val="dk2"/>
                </a:solidFill>
              </a:rPr>
              <a:t>Must be HLD or sterile at time of use</a:t>
            </a:r>
            <a:endParaRPr sz="2800">
              <a:solidFill>
                <a:schemeClr val="dk2"/>
              </a:solidFill>
            </a:endParaRPr>
          </a:p>
          <a:p>
            <a:pPr indent="0" lvl="0" marL="0" rtl="0" algn="l">
              <a:lnSpc>
                <a:spcPct val="90000"/>
              </a:lnSpc>
              <a:spcBef>
                <a:spcPts val="1600"/>
              </a:spcBef>
              <a:spcAft>
                <a:spcPts val="0"/>
              </a:spcAft>
              <a:buClr>
                <a:schemeClr val="dk1"/>
              </a:buClr>
              <a:buSzPts val="2800"/>
              <a:buNone/>
            </a:pPr>
            <a:r>
              <a:t/>
            </a:r>
            <a:endParaRPr/>
          </a:p>
        </p:txBody>
      </p:sp>
      <p:sp>
        <p:nvSpPr>
          <p:cNvPr id="1601" name="Google Shape;1601;p22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5" name="Shape 1605"/>
        <p:cNvGrpSpPr/>
        <p:nvPr/>
      </p:nvGrpSpPr>
      <p:grpSpPr>
        <a:xfrm>
          <a:off x="0" y="0"/>
          <a:ext cx="0" cy="0"/>
          <a:chOff x="0" y="0"/>
          <a:chExt cx="0" cy="0"/>
        </a:xfrm>
      </p:grpSpPr>
      <p:sp>
        <p:nvSpPr>
          <p:cNvPr id="1606" name="Google Shape;1606;p221"/>
          <p:cNvSpPr txBox="1"/>
          <p:nvPr>
            <p:ph type="title"/>
          </p:nvPr>
        </p:nvSpPr>
        <p:spPr>
          <a:xfrm>
            <a:off x="628650" y="2680815"/>
            <a:ext cx="78867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b="1" i="0" lang="en-US" sz="4400">
                <a:solidFill>
                  <a:srgbClr val="B85231"/>
                </a:solidFill>
                <a:latin typeface="Calibri"/>
                <a:ea typeface="Calibri"/>
                <a:cs typeface="Calibri"/>
                <a:sym typeface="Calibri"/>
              </a:rPr>
              <a:t>STEP 3: PROCESSING OPTIONS</a:t>
            </a:r>
            <a:endParaRPr/>
          </a:p>
          <a:p>
            <a:pPr indent="0" lvl="0" marL="0" rtl="0" algn="ctr">
              <a:lnSpc>
                <a:spcPct val="90000"/>
              </a:lnSpc>
              <a:spcBef>
                <a:spcPts val="0"/>
              </a:spcBef>
              <a:spcAft>
                <a:spcPts val="0"/>
              </a:spcAft>
              <a:buSzPts val="1800"/>
              <a:buNone/>
            </a:pPr>
            <a:r>
              <a:t/>
            </a:r>
            <a:endParaRPr/>
          </a:p>
        </p:txBody>
      </p:sp>
      <p:sp>
        <p:nvSpPr>
          <p:cNvPr id="1607" name="Google Shape;1607;p221"/>
          <p:cNvSpPr txBox="1"/>
          <p:nvPr>
            <p:ph idx="12" type="sldNum"/>
          </p:nvPr>
        </p:nvSpPr>
        <p:spPr>
          <a:xfrm>
            <a:off x="3061607" y="6248663"/>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2" name="Shape 1612"/>
        <p:cNvGrpSpPr/>
        <p:nvPr/>
      </p:nvGrpSpPr>
      <p:grpSpPr>
        <a:xfrm>
          <a:off x="0" y="0"/>
          <a:ext cx="0" cy="0"/>
          <a:chOff x="0" y="0"/>
          <a:chExt cx="0" cy="0"/>
        </a:xfrm>
      </p:grpSpPr>
      <p:sp>
        <p:nvSpPr>
          <p:cNvPr id="1613" name="Google Shape;1613;p222"/>
          <p:cNvSpPr txBox="1"/>
          <p:nvPr>
            <p:ph type="title"/>
          </p:nvPr>
        </p:nvSpPr>
        <p:spPr>
          <a:xfrm>
            <a:off x="105103" y="274638"/>
            <a:ext cx="8933793" cy="1714036"/>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000"/>
              <a:buNone/>
            </a:pPr>
            <a:r>
              <a:rPr b="1" lang="en-US" sz="4000"/>
              <a:t>Common </a:t>
            </a:r>
            <a:r>
              <a:rPr lang="en-US" sz="4000"/>
              <a:t>o</a:t>
            </a:r>
            <a:r>
              <a:rPr b="1" lang="en-US" sz="4000"/>
              <a:t>ptions for processing: Ipas MVA Plus</a:t>
            </a:r>
            <a:r>
              <a:rPr lang="en-US" sz="4000"/>
              <a:t>®</a:t>
            </a:r>
            <a:r>
              <a:rPr b="1" lang="en-US" sz="4000"/>
              <a:t> and Ipas EasyGrip</a:t>
            </a:r>
            <a:r>
              <a:rPr lang="en-US" sz="4000"/>
              <a:t>®</a:t>
            </a:r>
            <a:r>
              <a:rPr b="1" lang="en-US" sz="4000"/>
              <a:t> Cannulae </a:t>
            </a:r>
            <a:endParaRPr sz="4000"/>
          </a:p>
        </p:txBody>
      </p:sp>
      <p:sp>
        <p:nvSpPr>
          <p:cNvPr id="1614" name="Google Shape;1614;p22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pic>
        <p:nvPicPr>
          <p:cNvPr descr="Flow chart showing supplies needed for processing, cleaning, and storing instruments. " id="1615" name="Google Shape;1615;p222"/>
          <p:cNvPicPr preferRelativeResize="0"/>
          <p:nvPr/>
        </p:nvPicPr>
        <p:blipFill rotWithShape="1">
          <a:blip r:embed="rId3">
            <a:alphaModFix/>
          </a:blip>
          <a:srcRect b="0" l="0" r="0" t="0"/>
          <a:stretch/>
        </p:blipFill>
        <p:spPr>
          <a:xfrm>
            <a:off x="1334530" y="2115940"/>
            <a:ext cx="6861968" cy="435900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70"/>
          <p:cNvSpPr txBox="1"/>
          <p:nvPr>
            <p:ph type="title"/>
          </p:nvPr>
        </p:nvSpPr>
        <p:spPr>
          <a:xfrm>
            <a:off x="2825392" y="1658182"/>
            <a:ext cx="5685195" cy="2139553"/>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1F3864"/>
              </a:buClr>
              <a:buSzPts val="6000"/>
              <a:buFont typeface="Calibri"/>
              <a:buNone/>
            </a:pPr>
            <a:r>
              <a:rPr b="1" lang="en-US" sz="4400">
                <a:solidFill>
                  <a:schemeClr val="accent1"/>
                </a:solidFill>
              </a:rPr>
              <a:t>CASE STUDIES</a:t>
            </a:r>
            <a:endParaRPr sz="4400">
              <a:solidFill>
                <a:schemeClr val="accent1"/>
              </a:solidFill>
            </a:endParaRPr>
          </a:p>
        </p:txBody>
      </p:sp>
      <p:sp>
        <p:nvSpPr>
          <p:cNvPr id="426" name="Google Shape;426;p70"/>
          <p:cNvSpPr txBox="1"/>
          <p:nvPr>
            <p:ph idx="12" type="sldNum"/>
          </p:nvPr>
        </p:nvSpPr>
        <p:spPr>
          <a:xfrm>
            <a:off x="2650731" y="620432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9" name="Shape 1619"/>
        <p:cNvGrpSpPr/>
        <p:nvPr/>
      </p:nvGrpSpPr>
      <p:grpSpPr>
        <a:xfrm>
          <a:off x="0" y="0"/>
          <a:ext cx="0" cy="0"/>
          <a:chOff x="0" y="0"/>
          <a:chExt cx="0" cy="0"/>
        </a:xfrm>
      </p:grpSpPr>
      <p:sp>
        <p:nvSpPr>
          <p:cNvPr id="1620" name="Google Shape;1620;p22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Font typeface="Calibri"/>
              <a:buNone/>
            </a:pPr>
            <a:r>
              <a:rPr lang="en-US"/>
              <a:t>Option: 0.5% Chlorine (HLD) </a:t>
            </a:r>
            <a:endParaRPr/>
          </a:p>
        </p:txBody>
      </p:sp>
      <p:sp>
        <p:nvSpPr>
          <p:cNvPr id="1621" name="Google Shape;1621;p223"/>
          <p:cNvSpPr txBox="1"/>
          <p:nvPr>
            <p:ph idx="1" type="body"/>
          </p:nvPr>
        </p:nvSpPr>
        <p:spPr>
          <a:xfrm>
            <a:off x="1131376" y="1825625"/>
            <a:ext cx="7383974" cy="4351338"/>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1000"/>
              </a:spcBef>
              <a:spcAft>
                <a:spcPts val="0"/>
              </a:spcAft>
              <a:buSzPts val="1800"/>
              <a:buChar char="•"/>
            </a:pPr>
            <a:r>
              <a:rPr lang="en-US" sz="2800">
                <a:solidFill>
                  <a:schemeClr val="dk2"/>
                </a:solidFill>
              </a:rPr>
              <a:t>Use a plastic (non-metal) container.</a:t>
            </a:r>
            <a:endParaRPr/>
          </a:p>
          <a:p>
            <a:pPr indent="-457200" lvl="0" marL="457200" rtl="0" algn="l">
              <a:lnSpc>
                <a:spcPct val="90000"/>
              </a:lnSpc>
              <a:spcBef>
                <a:spcPts val="1000"/>
              </a:spcBef>
              <a:spcAft>
                <a:spcPts val="0"/>
              </a:spcAft>
              <a:buSzPts val="1800"/>
              <a:buChar char="•"/>
            </a:pPr>
            <a:r>
              <a:rPr lang="en-US" sz="2800">
                <a:solidFill>
                  <a:schemeClr val="dk2"/>
                </a:solidFill>
              </a:rPr>
              <a:t>Fully immerse and ensure that solution fills instruments. </a:t>
            </a:r>
            <a:endParaRPr/>
          </a:p>
          <a:p>
            <a:pPr indent="-457200" lvl="0" marL="457200" rtl="0" algn="l">
              <a:lnSpc>
                <a:spcPct val="90000"/>
              </a:lnSpc>
              <a:spcBef>
                <a:spcPts val="1000"/>
              </a:spcBef>
              <a:spcAft>
                <a:spcPts val="0"/>
              </a:spcAft>
              <a:buSzPts val="1800"/>
              <a:buChar char="•"/>
            </a:pPr>
            <a:r>
              <a:rPr lang="en-US" sz="2800">
                <a:solidFill>
                  <a:schemeClr val="dk2"/>
                </a:solidFill>
              </a:rPr>
              <a:t>Soak for 20 minutes. </a:t>
            </a:r>
            <a:endParaRPr/>
          </a:p>
          <a:p>
            <a:pPr indent="-457200" lvl="0" marL="457200" rtl="0" algn="l">
              <a:lnSpc>
                <a:spcPct val="90000"/>
              </a:lnSpc>
              <a:spcBef>
                <a:spcPts val="1000"/>
              </a:spcBef>
              <a:spcAft>
                <a:spcPts val="0"/>
              </a:spcAft>
              <a:buSzPts val="1800"/>
              <a:buChar char="•"/>
            </a:pPr>
            <a:r>
              <a:rPr lang="en-US" sz="2800">
                <a:solidFill>
                  <a:schemeClr val="dk2"/>
                </a:solidFill>
              </a:rPr>
              <a:t>Remove using HLD or sterile gloves or forceps. </a:t>
            </a:r>
            <a:endParaRPr/>
          </a:p>
          <a:p>
            <a:pPr indent="-457200" lvl="0" marL="457200" rtl="0" algn="l">
              <a:lnSpc>
                <a:spcPct val="90000"/>
              </a:lnSpc>
              <a:spcBef>
                <a:spcPts val="1000"/>
              </a:spcBef>
              <a:spcAft>
                <a:spcPts val="0"/>
              </a:spcAft>
              <a:buSzPts val="1800"/>
              <a:buChar char="•"/>
            </a:pPr>
            <a:r>
              <a:rPr lang="en-US" sz="2800">
                <a:solidFill>
                  <a:schemeClr val="dk2"/>
                </a:solidFill>
              </a:rPr>
              <a:t>Rinse with boiled or sterile water. </a:t>
            </a:r>
            <a:endParaRPr/>
          </a:p>
          <a:p>
            <a:pPr indent="-457200" lvl="0" marL="457200" rtl="0" algn="l">
              <a:lnSpc>
                <a:spcPct val="90000"/>
              </a:lnSpc>
              <a:spcBef>
                <a:spcPts val="1000"/>
              </a:spcBef>
              <a:spcAft>
                <a:spcPts val="0"/>
              </a:spcAft>
              <a:buSzPts val="1800"/>
              <a:buChar char="•"/>
            </a:pPr>
            <a:r>
              <a:rPr lang="en-US" sz="2800">
                <a:solidFill>
                  <a:schemeClr val="dk2"/>
                </a:solidFill>
              </a:rPr>
              <a:t>Dry with sterile cloth, if desired. </a:t>
            </a:r>
            <a:endParaRPr/>
          </a:p>
          <a:p>
            <a:pPr indent="-228600" lvl="0" marL="457200" rtl="0" algn="l">
              <a:lnSpc>
                <a:spcPct val="90000"/>
              </a:lnSpc>
              <a:spcBef>
                <a:spcPts val="1000"/>
              </a:spcBef>
              <a:spcAft>
                <a:spcPts val="0"/>
              </a:spcAft>
              <a:buClr>
                <a:schemeClr val="dk1"/>
              </a:buClr>
              <a:buSzPts val="1800"/>
              <a:buNone/>
            </a:pPr>
            <a:r>
              <a:t/>
            </a:r>
            <a:endParaRPr/>
          </a:p>
        </p:txBody>
      </p:sp>
      <p:sp>
        <p:nvSpPr>
          <p:cNvPr id="1622" name="Google Shape;1622;p22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6" name="Shape 1626"/>
        <p:cNvGrpSpPr/>
        <p:nvPr/>
      </p:nvGrpSpPr>
      <p:grpSpPr>
        <a:xfrm>
          <a:off x="0" y="0"/>
          <a:ext cx="0" cy="0"/>
          <a:chOff x="0" y="0"/>
          <a:chExt cx="0" cy="0"/>
        </a:xfrm>
      </p:grpSpPr>
      <p:sp>
        <p:nvSpPr>
          <p:cNvPr id="1627" name="Google Shape;1627;p224"/>
          <p:cNvSpPr txBox="1"/>
          <p:nvPr>
            <p:ph type="title"/>
          </p:nvPr>
        </p:nvSpPr>
        <p:spPr>
          <a:xfrm>
            <a:off x="800552" y="500062"/>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b="1" lang="en-US"/>
              <a:t>Option: Boiling (HLD)</a:t>
            </a:r>
            <a:endParaRPr/>
          </a:p>
        </p:txBody>
      </p:sp>
      <p:sp>
        <p:nvSpPr>
          <p:cNvPr id="1628" name="Google Shape;1628;p224"/>
          <p:cNvSpPr txBox="1"/>
          <p:nvPr>
            <p:ph idx="1" type="body"/>
          </p:nvPr>
        </p:nvSpPr>
        <p:spPr>
          <a:xfrm>
            <a:off x="1144359" y="2006600"/>
            <a:ext cx="7542893"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600"/>
              </a:spcBef>
              <a:spcAft>
                <a:spcPts val="0"/>
              </a:spcAft>
              <a:buClr>
                <a:schemeClr val="dk1"/>
              </a:buClr>
              <a:buSzPts val="2800"/>
              <a:buChar char="•"/>
            </a:pPr>
            <a:r>
              <a:rPr lang="en-US" sz="2800">
                <a:solidFill>
                  <a:schemeClr val="dk2"/>
                </a:solidFill>
              </a:rPr>
              <a:t>Place in water at a rolling boil – items do not need to be fully immersed</a:t>
            </a:r>
            <a:endParaRPr sz="2800">
              <a:solidFill>
                <a:schemeClr val="dk2"/>
              </a:solidFill>
            </a:endParaRPr>
          </a:p>
          <a:p>
            <a:pPr indent="-228600" lvl="0" marL="228600" rtl="0" algn="l">
              <a:lnSpc>
                <a:spcPct val="90000"/>
              </a:lnSpc>
              <a:spcBef>
                <a:spcPts val="1200"/>
              </a:spcBef>
              <a:spcAft>
                <a:spcPts val="0"/>
              </a:spcAft>
              <a:buClr>
                <a:schemeClr val="dk1"/>
              </a:buClr>
              <a:buSzPts val="2800"/>
              <a:buChar char="•"/>
            </a:pPr>
            <a:r>
              <a:rPr lang="en-US" sz="2800">
                <a:solidFill>
                  <a:schemeClr val="dk2"/>
                </a:solidFill>
              </a:rPr>
              <a:t>Boil for 20 minutes</a:t>
            </a:r>
            <a:endParaRPr sz="2800">
              <a:solidFill>
                <a:schemeClr val="dk2"/>
              </a:solidFill>
            </a:endParaRPr>
          </a:p>
          <a:p>
            <a:pPr indent="-228600" lvl="0" marL="228600" rtl="0" algn="l">
              <a:lnSpc>
                <a:spcPct val="90000"/>
              </a:lnSpc>
              <a:spcBef>
                <a:spcPts val="1200"/>
              </a:spcBef>
              <a:spcAft>
                <a:spcPts val="0"/>
              </a:spcAft>
              <a:buClr>
                <a:schemeClr val="dk1"/>
              </a:buClr>
              <a:buSzPts val="2800"/>
              <a:buChar char="•"/>
            </a:pPr>
            <a:r>
              <a:rPr lang="en-US" sz="2800">
                <a:solidFill>
                  <a:schemeClr val="dk2"/>
                </a:solidFill>
              </a:rPr>
              <a:t>Remove using HLD or sterile gloves or forceps</a:t>
            </a:r>
            <a:endParaRPr sz="2800">
              <a:solidFill>
                <a:schemeClr val="dk2"/>
              </a:solidFill>
            </a:endParaRPr>
          </a:p>
          <a:p>
            <a:pPr indent="-228600" lvl="0" marL="228600" rtl="0" algn="l">
              <a:lnSpc>
                <a:spcPct val="90000"/>
              </a:lnSpc>
              <a:spcBef>
                <a:spcPts val="1200"/>
              </a:spcBef>
              <a:spcAft>
                <a:spcPts val="0"/>
              </a:spcAft>
              <a:buClr>
                <a:schemeClr val="dk1"/>
              </a:buClr>
              <a:buSzPts val="2800"/>
              <a:buChar char="•"/>
            </a:pPr>
            <a:r>
              <a:rPr lang="en-US" sz="2800">
                <a:solidFill>
                  <a:schemeClr val="dk2"/>
                </a:solidFill>
              </a:rPr>
              <a:t>Dry with sterile cloth, if desired</a:t>
            </a:r>
            <a:endParaRPr sz="2800">
              <a:solidFill>
                <a:schemeClr val="dk2"/>
              </a:solidFill>
            </a:endParaRPr>
          </a:p>
          <a:p>
            <a:pPr indent="-228600" lvl="0" marL="228600" rtl="0" algn="l">
              <a:lnSpc>
                <a:spcPct val="90000"/>
              </a:lnSpc>
              <a:spcBef>
                <a:spcPts val="1200"/>
              </a:spcBef>
              <a:spcAft>
                <a:spcPts val="0"/>
              </a:spcAft>
              <a:buClr>
                <a:schemeClr val="dk1"/>
              </a:buClr>
              <a:buSzPts val="2800"/>
              <a:buChar char="•"/>
            </a:pPr>
            <a:r>
              <a:rPr lang="en-US" sz="2800">
                <a:solidFill>
                  <a:schemeClr val="dk2"/>
                </a:solidFill>
              </a:rPr>
              <a:t>Cool before use</a:t>
            </a:r>
            <a:endParaRPr sz="2800">
              <a:solidFill>
                <a:schemeClr val="dk2"/>
              </a:solidFill>
            </a:endParaRPr>
          </a:p>
          <a:p>
            <a:pPr indent="-50800" lvl="0" marL="228600" rtl="0" algn="l">
              <a:lnSpc>
                <a:spcPct val="90000"/>
              </a:lnSpc>
              <a:spcBef>
                <a:spcPts val="1600"/>
              </a:spcBef>
              <a:spcAft>
                <a:spcPts val="0"/>
              </a:spcAft>
              <a:buClr>
                <a:schemeClr val="dk1"/>
              </a:buClr>
              <a:buSzPts val="2800"/>
              <a:buNone/>
            </a:pPr>
            <a:r>
              <a:t/>
            </a:r>
            <a:endParaRPr/>
          </a:p>
        </p:txBody>
      </p:sp>
      <p:sp>
        <p:nvSpPr>
          <p:cNvPr id="1629" name="Google Shape;1629;p22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4" name="Shape 1634"/>
        <p:cNvGrpSpPr/>
        <p:nvPr/>
      </p:nvGrpSpPr>
      <p:grpSpPr>
        <a:xfrm>
          <a:off x="0" y="0"/>
          <a:ext cx="0" cy="0"/>
          <a:chOff x="0" y="0"/>
          <a:chExt cx="0" cy="0"/>
        </a:xfrm>
      </p:grpSpPr>
      <p:sp>
        <p:nvSpPr>
          <p:cNvPr id="1635" name="Google Shape;1635;p225"/>
          <p:cNvSpPr txBox="1"/>
          <p:nvPr>
            <p:ph type="title"/>
          </p:nvPr>
        </p:nvSpPr>
        <p:spPr>
          <a:xfrm>
            <a:off x="744764" y="829583"/>
            <a:ext cx="7886700" cy="87495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b="1" lang="en-US"/>
              <a:t>Boiling MVA Instruments</a:t>
            </a:r>
            <a:r>
              <a:rPr lang="en-US"/>
              <a:t> </a:t>
            </a:r>
            <a:endParaRPr/>
          </a:p>
        </p:txBody>
      </p:sp>
      <p:pic>
        <p:nvPicPr>
          <p:cNvPr descr="boilinginstruments" id="1636" name="Google Shape;1636;p225"/>
          <p:cNvPicPr preferRelativeResize="0"/>
          <p:nvPr>
            <p:ph idx="1" type="body"/>
          </p:nvPr>
        </p:nvPicPr>
        <p:blipFill rotWithShape="1">
          <a:blip r:embed="rId3">
            <a:alphaModFix/>
          </a:blip>
          <a:srcRect b="0" l="0" r="0" t="0"/>
          <a:stretch/>
        </p:blipFill>
        <p:spPr>
          <a:xfrm>
            <a:off x="1872343" y="1868725"/>
            <a:ext cx="5834743" cy="4609103"/>
          </a:xfrm>
          <a:prstGeom prst="rect">
            <a:avLst/>
          </a:prstGeom>
          <a:noFill/>
          <a:ln>
            <a:noFill/>
          </a:ln>
        </p:spPr>
      </p:pic>
      <p:sp>
        <p:nvSpPr>
          <p:cNvPr id="1637" name="Google Shape;1637;p22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1" name="Shape 1641"/>
        <p:cNvGrpSpPr/>
        <p:nvPr/>
      </p:nvGrpSpPr>
      <p:grpSpPr>
        <a:xfrm>
          <a:off x="0" y="0"/>
          <a:ext cx="0" cy="0"/>
          <a:chOff x="0" y="0"/>
          <a:chExt cx="0" cy="0"/>
        </a:xfrm>
      </p:grpSpPr>
      <p:sp>
        <p:nvSpPr>
          <p:cNvPr id="1642" name="Google Shape;1642;p226"/>
          <p:cNvSpPr txBox="1"/>
          <p:nvPr>
            <p:ph type="title"/>
          </p:nvPr>
        </p:nvSpPr>
        <p:spPr>
          <a:xfrm>
            <a:off x="773793" y="815068"/>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Option: Glutaraldehyde (Sterilization) </a:t>
            </a:r>
            <a:endParaRPr/>
          </a:p>
        </p:txBody>
      </p:sp>
      <p:sp>
        <p:nvSpPr>
          <p:cNvPr id="1643" name="Google Shape;1643;p226"/>
          <p:cNvSpPr txBox="1"/>
          <p:nvPr>
            <p:ph idx="1" type="body"/>
          </p:nvPr>
        </p:nvSpPr>
        <p:spPr>
          <a:xfrm>
            <a:off x="962478" y="2478768"/>
            <a:ext cx="7886700" cy="4379232"/>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sz="2800">
                <a:solidFill>
                  <a:schemeClr val="dk2"/>
                </a:solidFill>
              </a:rPr>
              <a:t>Fully immerse and ensure that solution fills instruments</a:t>
            </a:r>
            <a:endParaRPr sz="2800">
              <a:solidFill>
                <a:schemeClr val="dk2"/>
              </a:solidFill>
            </a:endParaRPr>
          </a:p>
          <a:p>
            <a:pPr indent="-228600" lvl="0" marL="228600" rtl="0" algn="l">
              <a:lnSpc>
                <a:spcPct val="90000"/>
              </a:lnSpc>
              <a:spcBef>
                <a:spcPts val="1000"/>
              </a:spcBef>
              <a:spcAft>
                <a:spcPts val="0"/>
              </a:spcAft>
              <a:buClr>
                <a:schemeClr val="dk1"/>
              </a:buClr>
              <a:buSzPts val="2800"/>
              <a:buChar char="•"/>
            </a:pPr>
            <a:r>
              <a:rPr lang="en-US" sz="2800">
                <a:solidFill>
                  <a:schemeClr val="dk2"/>
                </a:solidFill>
              </a:rPr>
              <a:t>Soak according to manufacturer’s instructions – most recommend 10 hours</a:t>
            </a:r>
            <a:endParaRPr sz="2800">
              <a:solidFill>
                <a:schemeClr val="dk2"/>
              </a:solidFill>
            </a:endParaRPr>
          </a:p>
          <a:p>
            <a:pPr indent="-228600" lvl="0" marL="228600" rtl="0" algn="l">
              <a:lnSpc>
                <a:spcPct val="90000"/>
              </a:lnSpc>
              <a:spcBef>
                <a:spcPts val="1000"/>
              </a:spcBef>
              <a:spcAft>
                <a:spcPts val="0"/>
              </a:spcAft>
              <a:buClr>
                <a:schemeClr val="dk1"/>
              </a:buClr>
              <a:buSzPts val="2800"/>
              <a:buChar char="•"/>
            </a:pPr>
            <a:r>
              <a:rPr lang="en-US" sz="2800">
                <a:solidFill>
                  <a:schemeClr val="dk2"/>
                </a:solidFill>
              </a:rPr>
              <a:t>Remove with sterile forceps or gloves</a:t>
            </a:r>
            <a:endParaRPr sz="2800">
              <a:solidFill>
                <a:schemeClr val="dk2"/>
              </a:solidFill>
            </a:endParaRPr>
          </a:p>
        </p:txBody>
      </p:sp>
      <p:sp>
        <p:nvSpPr>
          <p:cNvPr id="1644" name="Google Shape;1644;p22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8" name="Shape 1648"/>
        <p:cNvGrpSpPr/>
        <p:nvPr/>
      </p:nvGrpSpPr>
      <p:grpSpPr>
        <a:xfrm>
          <a:off x="0" y="0"/>
          <a:ext cx="0" cy="0"/>
          <a:chOff x="0" y="0"/>
          <a:chExt cx="0" cy="0"/>
        </a:xfrm>
      </p:grpSpPr>
      <p:sp>
        <p:nvSpPr>
          <p:cNvPr id="1649" name="Google Shape;1649;p227"/>
          <p:cNvSpPr txBox="1"/>
          <p:nvPr>
            <p:ph type="title"/>
          </p:nvPr>
        </p:nvSpPr>
        <p:spPr>
          <a:xfrm>
            <a:off x="773793" y="858611"/>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b="1" lang="en-US"/>
              <a:t>Option: Glutaraldehyde (Sterilization) (cont.)</a:t>
            </a:r>
            <a:endParaRPr/>
          </a:p>
        </p:txBody>
      </p:sp>
      <p:sp>
        <p:nvSpPr>
          <p:cNvPr id="1650" name="Google Shape;1650;p227"/>
          <p:cNvSpPr txBox="1"/>
          <p:nvPr>
            <p:ph idx="1" type="body"/>
          </p:nvPr>
        </p:nvSpPr>
        <p:spPr>
          <a:xfrm>
            <a:off x="1257300" y="2623911"/>
            <a:ext cx="78867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sz="2800">
                <a:solidFill>
                  <a:schemeClr val="dk2"/>
                </a:solidFill>
              </a:rPr>
              <a:t>Rinse with sterile water</a:t>
            </a:r>
            <a:endParaRPr sz="2800">
              <a:solidFill>
                <a:schemeClr val="dk2"/>
              </a:solidFill>
            </a:endParaRPr>
          </a:p>
          <a:p>
            <a:pPr indent="-228600" lvl="0" marL="228600" rtl="0" algn="l">
              <a:lnSpc>
                <a:spcPct val="90000"/>
              </a:lnSpc>
              <a:spcBef>
                <a:spcPts val="1000"/>
              </a:spcBef>
              <a:spcAft>
                <a:spcPts val="0"/>
              </a:spcAft>
              <a:buClr>
                <a:schemeClr val="dk1"/>
              </a:buClr>
              <a:buSzPts val="2800"/>
              <a:buChar char="•"/>
            </a:pPr>
            <a:r>
              <a:rPr lang="en-US" sz="2800">
                <a:solidFill>
                  <a:schemeClr val="dk2"/>
                </a:solidFill>
              </a:rPr>
              <a:t>Dry with sterile towel, if desired</a:t>
            </a:r>
            <a:endParaRPr sz="2800">
              <a:solidFill>
                <a:schemeClr val="dk2"/>
              </a:solidFill>
            </a:endParaRPr>
          </a:p>
          <a:p>
            <a:pPr indent="-228600" lvl="0" marL="228600" rtl="0" algn="l">
              <a:lnSpc>
                <a:spcPct val="90000"/>
              </a:lnSpc>
              <a:spcBef>
                <a:spcPts val="1000"/>
              </a:spcBef>
              <a:spcAft>
                <a:spcPts val="0"/>
              </a:spcAft>
              <a:buClr>
                <a:schemeClr val="dk1"/>
              </a:buClr>
              <a:buSzPts val="2800"/>
              <a:buChar char="•"/>
            </a:pPr>
            <a:r>
              <a:rPr lang="en-US" sz="2800">
                <a:solidFill>
                  <a:schemeClr val="dk2"/>
                </a:solidFill>
              </a:rPr>
              <a:t>Change solution when it expires</a:t>
            </a:r>
            <a:endParaRPr sz="2800">
              <a:solidFill>
                <a:schemeClr val="dk2"/>
              </a:solidFill>
            </a:endParaRPr>
          </a:p>
        </p:txBody>
      </p:sp>
      <p:sp>
        <p:nvSpPr>
          <p:cNvPr id="1651" name="Google Shape;1651;p22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5" name="Shape 1655"/>
        <p:cNvGrpSpPr/>
        <p:nvPr/>
      </p:nvGrpSpPr>
      <p:grpSpPr>
        <a:xfrm>
          <a:off x="0" y="0"/>
          <a:ext cx="0" cy="0"/>
          <a:chOff x="0" y="0"/>
          <a:chExt cx="0" cy="0"/>
        </a:xfrm>
      </p:grpSpPr>
      <p:sp>
        <p:nvSpPr>
          <p:cNvPr id="1656" name="Google Shape;1656;p228"/>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b="1" lang="en-US"/>
              <a:t>Option: Glutaraldehyde (HLD)</a:t>
            </a:r>
            <a:r>
              <a:rPr lang="en-US"/>
              <a:t> </a:t>
            </a:r>
            <a:endParaRPr/>
          </a:p>
        </p:txBody>
      </p:sp>
      <p:sp>
        <p:nvSpPr>
          <p:cNvPr id="1657" name="Google Shape;1657;p228"/>
          <p:cNvSpPr txBox="1"/>
          <p:nvPr>
            <p:ph idx="1" type="body"/>
          </p:nvPr>
        </p:nvSpPr>
        <p:spPr>
          <a:xfrm>
            <a:off x="846364" y="1970768"/>
            <a:ext cx="78867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sz="2800">
                <a:solidFill>
                  <a:schemeClr val="dk2"/>
                </a:solidFill>
              </a:rPr>
              <a:t>Fully immerse and ensure that solution fills instruments</a:t>
            </a:r>
            <a:endParaRPr sz="2800">
              <a:solidFill>
                <a:schemeClr val="dk2"/>
              </a:solidFill>
            </a:endParaRPr>
          </a:p>
          <a:p>
            <a:pPr indent="-228600" lvl="0" marL="228600" rtl="0" algn="l">
              <a:lnSpc>
                <a:spcPct val="90000"/>
              </a:lnSpc>
              <a:spcBef>
                <a:spcPts val="1000"/>
              </a:spcBef>
              <a:spcAft>
                <a:spcPts val="0"/>
              </a:spcAft>
              <a:buClr>
                <a:schemeClr val="dk1"/>
              </a:buClr>
              <a:buSzPts val="2800"/>
              <a:buChar char="•"/>
            </a:pPr>
            <a:r>
              <a:rPr lang="en-US" sz="2800">
                <a:solidFill>
                  <a:schemeClr val="dk2"/>
                </a:solidFill>
              </a:rPr>
              <a:t>Soak according to manufacturer’s instructions – recommendations range from 20 to 90 minutes</a:t>
            </a:r>
            <a:endParaRPr sz="2800">
              <a:solidFill>
                <a:schemeClr val="dk2"/>
              </a:solidFill>
            </a:endParaRPr>
          </a:p>
          <a:p>
            <a:pPr indent="-228600" lvl="0" marL="228600" rtl="0" algn="l">
              <a:lnSpc>
                <a:spcPct val="90000"/>
              </a:lnSpc>
              <a:spcBef>
                <a:spcPts val="1000"/>
              </a:spcBef>
              <a:spcAft>
                <a:spcPts val="0"/>
              </a:spcAft>
              <a:buClr>
                <a:schemeClr val="dk1"/>
              </a:buClr>
              <a:buSzPts val="2800"/>
              <a:buChar char="•"/>
            </a:pPr>
            <a:r>
              <a:rPr lang="en-US" sz="2800">
                <a:solidFill>
                  <a:schemeClr val="dk2"/>
                </a:solidFill>
              </a:rPr>
              <a:t>Remove using HLD or sterile gloves or forceps</a:t>
            </a:r>
            <a:endParaRPr sz="2800">
              <a:solidFill>
                <a:schemeClr val="dk2"/>
              </a:solidFill>
            </a:endParaRPr>
          </a:p>
        </p:txBody>
      </p:sp>
      <p:sp>
        <p:nvSpPr>
          <p:cNvPr id="1658" name="Google Shape;1658;p22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2" name="Shape 1662"/>
        <p:cNvGrpSpPr/>
        <p:nvPr/>
      </p:nvGrpSpPr>
      <p:grpSpPr>
        <a:xfrm>
          <a:off x="0" y="0"/>
          <a:ext cx="0" cy="0"/>
          <a:chOff x="0" y="0"/>
          <a:chExt cx="0" cy="0"/>
        </a:xfrm>
      </p:grpSpPr>
      <p:sp>
        <p:nvSpPr>
          <p:cNvPr id="1663" name="Google Shape;1663;p229"/>
          <p:cNvSpPr txBox="1"/>
          <p:nvPr>
            <p:ph type="title"/>
          </p:nvPr>
        </p:nvSpPr>
        <p:spPr>
          <a:xfrm>
            <a:off x="628650" y="8731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b="1" lang="en-US"/>
              <a:t>Option: Glutaraldehyde (HLD) (cont.)</a:t>
            </a:r>
            <a:endParaRPr/>
          </a:p>
        </p:txBody>
      </p:sp>
      <p:sp>
        <p:nvSpPr>
          <p:cNvPr id="1664" name="Google Shape;1664;p229"/>
          <p:cNvSpPr txBox="1"/>
          <p:nvPr>
            <p:ph idx="1" type="body"/>
          </p:nvPr>
        </p:nvSpPr>
        <p:spPr>
          <a:xfrm>
            <a:off x="947964" y="2609397"/>
            <a:ext cx="78867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a:solidFill>
                  <a:schemeClr val="dk2"/>
                </a:solidFill>
              </a:rPr>
              <a:t>Rinse with sterile or boiled water</a:t>
            </a:r>
            <a:endParaRPr>
              <a:solidFill>
                <a:schemeClr val="dk2"/>
              </a:solidFill>
            </a:endParaRPr>
          </a:p>
          <a:p>
            <a:pPr indent="-228600" lvl="0" marL="228600" rtl="0" algn="l">
              <a:lnSpc>
                <a:spcPct val="90000"/>
              </a:lnSpc>
              <a:spcBef>
                <a:spcPts val="1000"/>
              </a:spcBef>
              <a:spcAft>
                <a:spcPts val="0"/>
              </a:spcAft>
              <a:buClr>
                <a:schemeClr val="dk1"/>
              </a:buClr>
              <a:buSzPts val="2800"/>
              <a:buChar char="•"/>
            </a:pPr>
            <a:r>
              <a:rPr lang="en-US">
                <a:solidFill>
                  <a:schemeClr val="dk2"/>
                </a:solidFill>
              </a:rPr>
              <a:t>Dry with sterile cloth, if desired</a:t>
            </a:r>
            <a:endParaRPr>
              <a:solidFill>
                <a:schemeClr val="dk2"/>
              </a:solidFill>
            </a:endParaRPr>
          </a:p>
          <a:p>
            <a:pPr indent="-228600" lvl="0" marL="228600" rtl="0" algn="l">
              <a:lnSpc>
                <a:spcPct val="90000"/>
              </a:lnSpc>
              <a:spcBef>
                <a:spcPts val="1000"/>
              </a:spcBef>
              <a:spcAft>
                <a:spcPts val="0"/>
              </a:spcAft>
              <a:buClr>
                <a:schemeClr val="dk1"/>
              </a:buClr>
              <a:buSzPts val="2800"/>
              <a:buChar char="•"/>
            </a:pPr>
            <a:r>
              <a:rPr lang="en-US">
                <a:solidFill>
                  <a:schemeClr val="dk2"/>
                </a:solidFill>
              </a:rPr>
              <a:t>Change solution when it expires</a:t>
            </a:r>
            <a:endParaRPr>
              <a:solidFill>
                <a:schemeClr val="dk2"/>
              </a:solidFill>
            </a:endParaRPr>
          </a:p>
          <a:p>
            <a:pPr indent="0" lvl="0" marL="0" rtl="0" algn="l">
              <a:lnSpc>
                <a:spcPct val="90000"/>
              </a:lnSpc>
              <a:spcBef>
                <a:spcPts val="1000"/>
              </a:spcBef>
              <a:spcAft>
                <a:spcPts val="0"/>
              </a:spcAft>
              <a:buClr>
                <a:schemeClr val="dk1"/>
              </a:buClr>
              <a:buSzPts val="2800"/>
              <a:buNone/>
            </a:pPr>
            <a:r>
              <a:t/>
            </a:r>
            <a:endParaRPr/>
          </a:p>
        </p:txBody>
      </p:sp>
      <p:sp>
        <p:nvSpPr>
          <p:cNvPr id="1665" name="Google Shape;1665;p22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0" name="Shape 1670"/>
        <p:cNvGrpSpPr/>
        <p:nvPr/>
      </p:nvGrpSpPr>
      <p:grpSpPr>
        <a:xfrm>
          <a:off x="0" y="0"/>
          <a:ext cx="0" cy="0"/>
          <a:chOff x="0" y="0"/>
          <a:chExt cx="0" cy="0"/>
        </a:xfrm>
      </p:grpSpPr>
      <p:sp>
        <p:nvSpPr>
          <p:cNvPr id="1671" name="Google Shape;1671;p230"/>
          <p:cNvSpPr txBox="1"/>
          <p:nvPr>
            <p:ph type="title"/>
          </p:nvPr>
        </p:nvSpPr>
        <p:spPr>
          <a:xfrm>
            <a:off x="918936" y="418128"/>
            <a:ext cx="7886700" cy="86242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b="1" lang="en-US"/>
              <a:t>HLD </a:t>
            </a:r>
            <a:r>
              <a:rPr lang="en-US"/>
              <a:t>s</a:t>
            </a:r>
            <a:r>
              <a:rPr b="1" lang="en-US"/>
              <a:t>oak and rinse</a:t>
            </a:r>
            <a:endParaRPr/>
          </a:p>
        </p:txBody>
      </p:sp>
      <p:pic>
        <p:nvPicPr>
          <p:cNvPr descr="HLDdisinfectsoakrinse" id="1672" name="Google Shape;1672;p230"/>
          <p:cNvPicPr preferRelativeResize="0"/>
          <p:nvPr/>
        </p:nvPicPr>
        <p:blipFill rotWithShape="1">
          <a:blip r:embed="rId3">
            <a:alphaModFix/>
          </a:blip>
          <a:srcRect b="0" l="0" r="0" t="12328"/>
          <a:stretch/>
        </p:blipFill>
        <p:spPr>
          <a:xfrm>
            <a:off x="1394475" y="1280553"/>
            <a:ext cx="7237896" cy="4771904"/>
          </a:xfrm>
          <a:prstGeom prst="rect">
            <a:avLst/>
          </a:prstGeom>
          <a:noFill/>
          <a:ln>
            <a:noFill/>
          </a:ln>
        </p:spPr>
      </p:pic>
      <p:sp>
        <p:nvSpPr>
          <p:cNvPr id="1673" name="Google Shape;1673;p230"/>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rPr lang="en-US"/>
              <a:t> </a:t>
            </a:r>
            <a:endParaRPr/>
          </a:p>
        </p:txBody>
      </p:sp>
      <p:sp>
        <p:nvSpPr>
          <p:cNvPr id="1674" name="Google Shape;1674;p23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8" name="Shape 1678"/>
        <p:cNvGrpSpPr/>
        <p:nvPr/>
      </p:nvGrpSpPr>
      <p:grpSpPr>
        <a:xfrm>
          <a:off x="0" y="0"/>
          <a:ext cx="0" cy="0"/>
          <a:chOff x="0" y="0"/>
          <a:chExt cx="0" cy="0"/>
        </a:xfrm>
      </p:grpSpPr>
      <p:sp>
        <p:nvSpPr>
          <p:cNvPr id="1679" name="Google Shape;1679;p23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b="1" lang="en-US"/>
              <a:t>Option: Steam autoclave (sterilization)</a:t>
            </a:r>
            <a:r>
              <a:rPr lang="en-US"/>
              <a:t> </a:t>
            </a:r>
            <a:endParaRPr/>
          </a:p>
        </p:txBody>
      </p:sp>
      <p:sp>
        <p:nvSpPr>
          <p:cNvPr id="1680" name="Google Shape;1680;p231"/>
          <p:cNvSpPr txBox="1"/>
          <p:nvPr>
            <p:ph idx="1" type="body"/>
          </p:nvPr>
        </p:nvSpPr>
        <p:spPr>
          <a:xfrm>
            <a:off x="628650" y="2141536"/>
            <a:ext cx="7886700" cy="4351338"/>
          </a:xfrm>
          <a:prstGeom prst="rect">
            <a:avLst/>
          </a:prstGeom>
          <a:noFill/>
          <a:ln>
            <a:noFill/>
          </a:ln>
        </p:spPr>
        <p:txBody>
          <a:bodyPr anchorCtr="0" anchor="t" bIns="45700" lIns="91425" spcFirstLastPara="1" rIns="91425" wrap="square" tIns="45700">
            <a:noAutofit/>
          </a:bodyPr>
          <a:lstStyle/>
          <a:p>
            <a:pPr indent="-228600" lvl="0" marL="685800" rtl="0" algn="l">
              <a:lnSpc>
                <a:spcPct val="90000"/>
              </a:lnSpc>
              <a:spcBef>
                <a:spcPts val="600"/>
              </a:spcBef>
              <a:spcAft>
                <a:spcPts val="0"/>
              </a:spcAft>
              <a:buClr>
                <a:schemeClr val="dk1"/>
              </a:buClr>
              <a:buSzPts val="2800"/>
              <a:buChar char="•"/>
            </a:pPr>
            <a:r>
              <a:rPr lang="en-US" sz="2800">
                <a:solidFill>
                  <a:schemeClr val="dk2"/>
                </a:solidFill>
              </a:rPr>
              <a:t>Wrap clean, disassembled items in paper or linen</a:t>
            </a:r>
            <a:endParaRPr sz="2800">
              <a:solidFill>
                <a:schemeClr val="dk2"/>
              </a:solidFill>
            </a:endParaRPr>
          </a:p>
          <a:p>
            <a:pPr indent="-228600" lvl="0" marL="685800" rtl="0" algn="l">
              <a:lnSpc>
                <a:spcPct val="90000"/>
              </a:lnSpc>
              <a:spcBef>
                <a:spcPts val="1200"/>
              </a:spcBef>
              <a:spcAft>
                <a:spcPts val="0"/>
              </a:spcAft>
              <a:buClr>
                <a:schemeClr val="dk1"/>
              </a:buClr>
              <a:buSzPts val="2800"/>
              <a:buChar char="•"/>
            </a:pPr>
            <a:r>
              <a:rPr lang="en-US" sz="2800">
                <a:solidFill>
                  <a:schemeClr val="dk2"/>
                </a:solidFill>
              </a:rPr>
              <a:t>Arrange items so steam penetrates all surfaces</a:t>
            </a:r>
            <a:endParaRPr sz="2800">
              <a:solidFill>
                <a:schemeClr val="dk2"/>
              </a:solidFill>
            </a:endParaRPr>
          </a:p>
          <a:p>
            <a:pPr indent="-228600" lvl="0" marL="685800" rtl="0" algn="l">
              <a:lnSpc>
                <a:spcPct val="90000"/>
              </a:lnSpc>
              <a:spcBef>
                <a:spcPts val="1200"/>
              </a:spcBef>
              <a:spcAft>
                <a:spcPts val="0"/>
              </a:spcAft>
              <a:buClr>
                <a:schemeClr val="dk1"/>
              </a:buClr>
              <a:buSzPts val="2800"/>
              <a:buChar char="•"/>
            </a:pPr>
            <a:r>
              <a:rPr lang="en-US" sz="2800">
                <a:solidFill>
                  <a:schemeClr val="dk2"/>
                </a:solidFill>
              </a:rPr>
              <a:t>Instrument openings not obstructed; parts do not touch</a:t>
            </a:r>
            <a:endParaRPr sz="2800">
              <a:solidFill>
                <a:schemeClr val="dk2"/>
              </a:solidFill>
            </a:endParaRPr>
          </a:p>
          <a:p>
            <a:pPr indent="-228600" lvl="0" marL="685800" rtl="0" algn="l">
              <a:lnSpc>
                <a:spcPct val="90000"/>
              </a:lnSpc>
              <a:spcBef>
                <a:spcPts val="1200"/>
              </a:spcBef>
              <a:spcAft>
                <a:spcPts val="0"/>
              </a:spcAft>
              <a:buClr>
                <a:schemeClr val="dk1"/>
              </a:buClr>
              <a:buSzPts val="2800"/>
              <a:buChar char="•"/>
            </a:pPr>
            <a:r>
              <a:rPr lang="en-US" sz="2800">
                <a:solidFill>
                  <a:schemeClr val="dk2"/>
                </a:solidFill>
              </a:rPr>
              <a:t>Cool before use</a:t>
            </a:r>
            <a:endParaRPr sz="2800">
              <a:solidFill>
                <a:schemeClr val="dk2"/>
              </a:solidFill>
            </a:endParaRPr>
          </a:p>
          <a:p>
            <a:pPr indent="-50800" lvl="0" marL="228600" rtl="0" algn="l">
              <a:lnSpc>
                <a:spcPct val="90000"/>
              </a:lnSpc>
              <a:spcBef>
                <a:spcPts val="1600"/>
              </a:spcBef>
              <a:spcAft>
                <a:spcPts val="0"/>
              </a:spcAft>
              <a:buClr>
                <a:schemeClr val="dk1"/>
              </a:buClr>
              <a:buSzPts val="2800"/>
              <a:buNone/>
            </a:pPr>
            <a:r>
              <a:t/>
            </a:r>
            <a:endParaRPr/>
          </a:p>
        </p:txBody>
      </p:sp>
      <p:sp>
        <p:nvSpPr>
          <p:cNvPr id="1681" name="Google Shape;1681;p23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6" name="Shape 1686"/>
        <p:cNvGrpSpPr/>
        <p:nvPr/>
      </p:nvGrpSpPr>
      <p:grpSpPr>
        <a:xfrm>
          <a:off x="0" y="0"/>
          <a:ext cx="0" cy="0"/>
          <a:chOff x="0" y="0"/>
          <a:chExt cx="0" cy="0"/>
        </a:xfrm>
      </p:grpSpPr>
      <p:sp>
        <p:nvSpPr>
          <p:cNvPr id="1687" name="Google Shape;1687;p232"/>
          <p:cNvSpPr txBox="1"/>
          <p:nvPr>
            <p:ph type="title"/>
          </p:nvPr>
        </p:nvSpPr>
        <p:spPr>
          <a:xfrm>
            <a:off x="628650" y="829583"/>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b="1" lang="en-US"/>
              <a:t>Paper wrap</a:t>
            </a:r>
            <a:r>
              <a:rPr lang="en-US"/>
              <a:t> </a:t>
            </a:r>
            <a:endParaRPr/>
          </a:p>
        </p:txBody>
      </p:sp>
      <p:sp>
        <p:nvSpPr>
          <p:cNvPr id="1688" name="Google Shape;1688;p232"/>
          <p:cNvSpPr txBox="1"/>
          <p:nvPr>
            <p:ph idx="1" type="body"/>
          </p:nvPr>
        </p:nvSpPr>
        <p:spPr>
          <a:xfrm>
            <a:off x="628650" y="2906145"/>
            <a:ext cx="7886700" cy="359342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rPr i="1" lang="en-US">
                <a:solidFill>
                  <a:schemeClr val="accent1"/>
                </a:solidFill>
              </a:rPr>
              <a:t>It is very important to autoclave the instruments properly or damage could occur.</a:t>
            </a:r>
            <a:endParaRPr>
              <a:solidFill>
                <a:schemeClr val="accent1"/>
              </a:solidFill>
            </a:endParaRPr>
          </a:p>
        </p:txBody>
      </p:sp>
      <p:sp>
        <p:nvSpPr>
          <p:cNvPr id="1689" name="Google Shape;1689;p23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71"/>
          <p:cNvSpPr txBox="1"/>
          <p:nvPr>
            <p:ph type="title"/>
          </p:nvPr>
        </p:nvSpPr>
        <p:spPr>
          <a:xfrm>
            <a:off x="457200" y="474335"/>
            <a:ext cx="8229600" cy="1143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4400"/>
              <a:buNone/>
            </a:pPr>
            <a:r>
              <a:rPr lang="en-US"/>
              <a:t>UNIT 3: </a:t>
            </a:r>
            <a:r>
              <a:rPr lang="en-US">
                <a:solidFill>
                  <a:schemeClr val="accent1"/>
                </a:solidFill>
              </a:rPr>
              <a:t>UTERINE EVACUATION METHODS</a:t>
            </a:r>
            <a:endParaRPr/>
          </a:p>
        </p:txBody>
      </p:sp>
      <p:sp>
        <p:nvSpPr>
          <p:cNvPr id="433" name="Google Shape;433;p7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434" name="Google Shape;434;p71"/>
          <p:cNvSpPr txBox="1"/>
          <p:nvPr/>
        </p:nvSpPr>
        <p:spPr>
          <a:xfrm>
            <a:off x="4380281" y="6369696"/>
            <a:ext cx="354584"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000000"/>
                </a:solidFill>
                <a:latin typeface="Calibri"/>
                <a:ea typeface="Calibri"/>
                <a:cs typeface="Calibri"/>
                <a:sym typeface="Calibri"/>
              </a:rPr>
              <a:t>18</a:t>
            </a:r>
            <a:endParaRPr/>
          </a:p>
        </p:txBody>
      </p:sp>
      <p:pic>
        <p:nvPicPr>
          <p:cNvPr descr="A close-up of a logo&#10;&#10;Description automatically generated with medium confidence" id="435" name="Google Shape;435;p71"/>
          <p:cNvPicPr preferRelativeResize="0"/>
          <p:nvPr/>
        </p:nvPicPr>
        <p:blipFill rotWithShape="1">
          <a:blip r:embed="rId3">
            <a:alphaModFix/>
          </a:blip>
          <a:srcRect b="0" l="0" r="0" t="0"/>
          <a:stretch/>
        </p:blipFill>
        <p:spPr>
          <a:xfrm>
            <a:off x="7556938" y="5823145"/>
            <a:ext cx="1202370" cy="597591"/>
          </a:xfrm>
          <a:prstGeom prst="rect">
            <a:avLst/>
          </a:prstGeom>
          <a:noFill/>
          <a:ln>
            <a:noFill/>
          </a:ln>
        </p:spPr>
      </p:pic>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4" name="Shape 1694"/>
        <p:cNvGrpSpPr/>
        <p:nvPr/>
      </p:nvGrpSpPr>
      <p:grpSpPr>
        <a:xfrm>
          <a:off x="0" y="0"/>
          <a:ext cx="0" cy="0"/>
          <a:chOff x="0" y="0"/>
          <a:chExt cx="0" cy="0"/>
        </a:xfrm>
      </p:grpSpPr>
      <p:sp>
        <p:nvSpPr>
          <p:cNvPr id="1695" name="Google Shape;1695;p23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b="1" lang="en-US" sz="4000"/>
              <a:t>Steam autoclave: Caution</a:t>
            </a:r>
            <a:r>
              <a:rPr lang="en-US" sz="4000"/>
              <a:t> </a:t>
            </a:r>
            <a:endParaRPr sz="4000"/>
          </a:p>
        </p:txBody>
      </p:sp>
      <p:sp>
        <p:nvSpPr>
          <p:cNvPr id="1696" name="Google Shape;1696;p233"/>
          <p:cNvSpPr txBox="1"/>
          <p:nvPr>
            <p:ph idx="1" type="body"/>
          </p:nvPr>
        </p:nvSpPr>
        <p:spPr>
          <a:xfrm>
            <a:off x="914400" y="1825625"/>
            <a:ext cx="7445829"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600"/>
              </a:spcBef>
              <a:spcAft>
                <a:spcPts val="0"/>
              </a:spcAft>
              <a:buClr>
                <a:schemeClr val="dk1"/>
              </a:buClr>
              <a:buSzPts val="2800"/>
              <a:buChar char="•"/>
            </a:pPr>
            <a:r>
              <a:rPr lang="en-US" sz="2800">
                <a:solidFill>
                  <a:schemeClr val="dk2"/>
                </a:solidFill>
              </a:rPr>
              <a:t>Process at 121°C (250°F) with 106 kPa (15lbs/in2) pressure for 30 minutes</a:t>
            </a:r>
            <a:endParaRPr sz="2800">
              <a:solidFill>
                <a:schemeClr val="dk2"/>
              </a:solidFill>
            </a:endParaRPr>
          </a:p>
          <a:p>
            <a:pPr indent="-228600" lvl="0" marL="228600" rtl="0" algn="l">
              <a:lnSpc>
                <a:spcPct val="90000"/>
              </a:lnSpc>
              <a:spcBef>
                <a:spcPts val="1200"/>
              </a:spcBef>
              <a:spcAft>
                <a:spcPts val="0"/>
              </a:spcAft>
              <a:buClr>
                <a:schemeClr val="dk1"/>
              </a:buClr>
              <a:buSzPts val="2800"/>
              <a:buChar char="•"/>
            </a:pPr>
            <a:r>
              <a:rPr lang="en-US" sz="2800">
                <a:solidFill>
                  <a:schemeClr val="dk2"/>
                </a:solidFill>
              </a:rPr>
              <a:t>Be sure the autoclave is set to these parameters</a:t>
            </a:r>
            <a:endParaRPr sz="2800">
              <a:solidFill>
                <a:schemeClr val="dk2"/>
              </a:solidFill>
            </a:endParaRPr>
          </a:p>
          <a:p>
            <a:pPr indent="-228600" lvl="0" marL="228600" rtl="0" algn="l">
              <a:lnSpc>
                <a:spcPct val="90000"/>
              </a:lnSpc>
              <a:spcBef>
                <a:spcPts val="1200"/>
              </a:spcBef>
              <a:spcAft>
                <a:spcPts val="0"/>
              </a:spcAft>
              <a:buClr>
                <a:schemeClr val="dk1"/>
              </a:buClr>
              <a:buSzPts val="2800"/>
              <a:buChar char="•"/>
            </a:pPr>
            <a:r>
              <a:rPr lang="en-US" sz="2800">
                <a:solidFill>
                  <a:schemeClr val="dk2"/>
                </a:solidFill>
              </a:rPr>
              <a:t>Do not use other autoclave settings or “flash” the instruments</a:t>
            </a:r>
            <a:endParaRPr sz="2800">
              <a:solidFill>
                <a:schemeClr val="dk2"/>
              </a:solidFill>
            </a:endParaRPr>
          </a:p>
          <a:p>
            <a:pPr indent="-228600" lvl="0" marL="228600" rtl="0" algn="l">
              <a:lnSpc>
                <a:spcPct val="90000"/>
              </a:lnSpc>
              <a:spcBef>
                <a:spcPts val="1200"/>
              </a:spcBef>
              <a:spcAft>
                <a:spcPts val="600"/>
              </a:spcAft>
              <a:buClr>
                <a:schemeClr val="dk1"/>
              </a:buClr>
              <a:buSzPts val="2800"/>
              <a:buChar char="•"/>
            </a:pPr>
            <a:r>
              <a:rPr lang="en-US" sz="2800">
                <a:solidFill>
                  <a:schemeClr val="dk2"/>
                </a:solidFill>
              </a:rPr>
              <a:t>Higher temperature settings can damage instruments </a:t>
            </a:r>
            <a:endParaRPr sz="2800">
              <a:solidFill>
                <a:schemeClr val="dk2"/>
              </a:solidFill>
            </a:endParaRPr>
          </a:p>
        </p:txBody>
      </p:sp>
      <p:sp>
        <p:nvSpPr>
          <p:cNvPr id="1697" name="Google Shape;1697;p23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1" name="Shape 1701"/>
        <p:cNvGrpSpPr/>
        <p:nvPr/>
      </p:nvGrpSpPr>
      <p:grpSpPr>
        <a:xfrm>
          <a:off x="0" y="0"/>
          <a:ext cx="0" cy="0"/>
          <a:chOff x="0" y="0"/>
          <a:chExt cx="0" cy="0"/>
        </a:xfrm>
      </p:grpSpPr>
      <p:sp>
        <p:nvSpPr>
          <p:cNvPr id="1702" name="Google Shape;1702;p234"/>
          <p:cNvSpPr txBox="1"/>
          <p:nvPr>
            <p:ph type="title"/>
          </p:nvPr>
        </p:nvSpPr>
        <p:spPr>
          <a:xfrm>
            <a:off x="628650" y="2562061"/>
            <a:ext cx="78867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b="1" i="0" lang="en-US" sz="4000">
                <a:solidFill>
                  <a:srgbClr val="B85231"/>
                </a:solidFill>
                <a:latin typeface="Calibri"/>
                <a:ea typeface="Calibri"/>
                <a:cs typeface="Calibri"/>
                <a:sym typeface="Calibri"/>
              </a:rPr>
              <a:t>STEP 4: STORE OR USE IMMEDIATELY </a:t>
            </a:r>
            <a:endParaRPr/>
          </a:p>
          <a:p>
            <a:pPr indent="0" lvl="0" marL="0" rtl="0" algn="ctr">
              <a:lnSpc>
                <a:spcPct val="90000"/>
              </a:lnSpc>
              <a:spcBef>
                <a:spcPts val="0"/>
              </a:spcBef>
              <a:spcAft>
                <a:spcPts val="0"/>
              </a:spcAft>
              <a:buSzPts val="1800"/>
              <a:buNone/>
            </a:pPr>
            <a:r>
              <a:t/>
            </a:r>
            <a:endParaRPr/>
          </a:p>
        </p:txBody>
      </p:sp>
      <p:sp>
        <p:nvSpPr>
          <p:cNvPr id="1703" name="Google Shape;1703;p234"/>
          <p:cNvSpPr txBox="1"/>
          <p:nvPr>
            <p:ph idx="12" type="sldNum"/>
          </p:nvPr>
        </p:nvSpPr>
        <p:spPr>
          <a:xfrm>
            <a:off x="3032579" y="6203758"/>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8" name="Shape 1708"/>
        <p:cNvGrpSpPr/>
        <p:nvPr/>
      </p:nvGrpSpPr>
      <p:grpSpPr>
        <a:xfrm>
          <a:off x="0" y="0"/>
          <a:ext cx="0" cy="0"/>
          <a:chOff x="0" y="0"/>
          <a:chExt cx="0" cy="0"/>
        </a:xfrm>
      </p:grpSpPr>
      <p:sp>
        <p:nvSpPr>
          <p:cNvPr id="1709" name="Google Shape;1709;p23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How to store MVA instruments </a:t>
            </a:r>
            <a:endParaRPr/>
          </a:p>
        </p:txBody>
      </p:sp>
      <p:sp>
        <p:nvSpPr>
          <p:cNvPr id="1710" name="Google Shape;1710;p235"/>
          <p:cNvSpPr txBox="1"/>
          <p:nvPr>
            <p:ph idx="1" type="body"/>
          </p:nvPr>
        </p:nvSpPr>
        <p:spPr>
          <a:xfrm>
            <a:off x="976993" y="1690689"/>
            <a:ext cx="7727043"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sz="2800">
                <a:solidFill>
                  <a:schemeClr val="dk2"/>
                </a:solidFill>
              </a:rPr>
              <a:t>Ideally, reprocess cannulae every day if boiled or soaked</a:t>
            </a:r>
            <a:endParaRPr sz="2800">
              <a:solidFill>
                <a:schemeClr val="dk2"/>
              </a:solidFill>
            </a:endParaRPr>
          </a:p>
          <a:p>
            <a:pPr indent="-228600" lvl="0" marL="228600" rtl="0" algn="l">
              <a:lnSpc>
                <a:spcPct val="90000"/>
              </a:lnSpc>
              <a:spcBef>
                <a:spcPts val="1000"/>
              </a:spcBef>
              <a:spcAft>
                <a:spcPts val="0"/>
              </a:spcAft>
              <a:buClr>
                <a:schemeClr val="dk1"/>
              </a:buClr>
              <a:buSzPts val="2800"/>
              <a:buChar char="•"/>
            </a:pPr>
            <a:r>
              <a:rPr lang="en-US" sz="2800">
                <a:solidFill>
                  <a:schemeClr val="dk2"/>
                </a:solidFill>
              </a:rPr>
              <a:t>Storing items that are even slightly wet invites microbial growth</a:t>
            </a:r>
            <a:endParaRPr sz="2800">
              <a:solidFill>
                <a:schemeClr val="dk2"/>
              </a:solidFill>
            </a:endParaRPr>
          </a:p>
          <a:p>
            <a:pPr indent="-228600" lvl="0" marL="228600" rtl="0" algn="l">
              <a:lnSpc>
                <a:spcPct val="90000"/>
              </a:lnSpc>
              <a:spcBef>
                <a:spcPts val="1000"/>
              </a:spcBef>
              <a:spcAft>
                <a:spcPts val="0"/>
              </a:spcAft>
              <a:buClr>
                <a:schemeClr val="dk1"/>
              </a:buClr>
              <a:buSzPts val="2800"/>
              <a:buChar char="•"/>
            </a:pPr>
            <a:r>
              <a:rPr lang="en-US" sz="2800">
                <a:solidFill>
                  <a:schemeClr val="dk2"/>
                </a:solidFill>
              </a:rPr>
              <a:t>Keep just a few cannulae in each container</a:t>
            </a:r>
            <a:endParaRPr sz="2800">
              <a:solidFill>
                <a:schemeClr val="dk2"/>
              </a:solidFill>
            </a:endParaRPr>
          </a:p>
          <a:p>
            <a:pPr indent="-228600" lvl="0" marL="228600" rtl="0" algn="l">
              <a:lnSpc>
                <a:spcPct val="90000"/>
              </a:lnSpc>
              <a:spcBef>
                <a:spcPts val="1000"/>
              </a:spcBef>
              <a:spcAft>
                <a:spcPts val="0"/>
              </a:spcAft>
              <a:buClr>
                <a:schemeClr val="dk1"/>
              </a:buClr>
              <a:buSzPts val="2800"/>
              <a:buChar char="•"/>
            </a:pPr>
            <a:r>
              <a:rPr lang="en-US" sz="2800">
                <a:solidFill>
                  <a:schemeClr val="dk2"/>
                </a:solidFill>
              </a:rPr>
              <a:t>Avoid touching cannulae tips; grasp cannulae by the  base</a:t>
            </a:r>
            <a:endParaRPr sz="2800">
              <a:solidFill>
                <a:schemeClr val="dk2"/>
              </a:solidFill>
            </a:endParaRPr>
          </a:p>
          <a:p>
            <a:pPr indent="-228600" lvl="0" marL="228600" rtl="0" algn="l">
              <a:lnSpc>
                <a:spcPct val="90000"/>
              </a:lnSpc>
              <a:spcBef>
                <a:spcPts val="1000"/>
              </a:spcBef>
              <a:spcAft>
                <a:spcPts val="0"/>
              </a:spcAft>
              <a:buClr>
                <a:schemeClr val="dk1"/>
              </a:buClr>
              <a:buSzPts val="2800"/>
              <a:buChar char="•"/>
            </a:pPr>
            <a:r>
              <a:rPr lang="en-US" sz="2800">
                <a:solidFill>
                  <a:schemeClr val="dk2"/>
                </a:solidFill>
              </a:rPr>
              <a:t>Store instruments in an environment that preserves the level of processing desired</a:t>
            </a:r>
            <a:endParaRPr sz="2800">
              <a:solidFill>
                <a:schemeClr val="dk2"/>
              </a:solidFill>
            </a:endParaRPr>
          </a:p>
        </p:txBody>
      </p:sp>
      <p:sp>
        <p:nvSpPr>
          <p:cNvPr id="1711" name="Google Shape;1711;p23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6" name="Shape 1716"/>
        <p:cNvGrpSpPr/>
        <p:nvPr/>
      </p:nvGrpSpPr>
      <p:grpSpPr>
        <a:xfrm>
          <a:off x="0" y="0"/>
          <a:ext cx="0" cy="0"/>
          <a:chOff x="0" y="0"/>
          <a:chExt cx="0" cy="0"/>
        </a:xfrm>
      </p:grpSpPr>
      <p:sp>
        <p:nvSpPr>
          <p:cNvPr id="1717" name="Google Shape;1717;p236"/>
          <p:cNvSpPr txBox="1"/>
          <p:nvPr>
            <p:ph type="title"/>
          </p:nvPr>
        </p:nvSpPr>
        <p:spPr>
          <a:xfrm>
            <a:off x="623888" y="1709739"/>
            <a:ext cx="7886700" cy="2267175"/>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4400"/>
              <a:buNone/>
            </a:pPr>
            <a:r>
              <a:rPr lang="en-US">
                <a:solidFill>
                  <a:schemeClr val="accent1"/>
                </a:solidFill>
              </a:rPr>
              <a:t>UTERINE EVACUATION WITH THE IPAS MVA PLUS®</a:t>
            </a:r>
            <a:endParaRPr>
              <a:solidFill>
                <a:schemeClr val="accent1"/>
              </a:solidFill>
            </a:endParaRPr>
          </a:p>
        </p:txBody>
      </p:sp>
      <p:sp>
        <p:nvSpPr>
          <p:cNvPr id="1718" name="Google Shape;1718;p236"/>
          <p:cNvSpPr txBox="1"/>
          <p:nvPr>
            <p:ph idx="12" type="sldNum"/>
          </p:nvPr>
        </p:nvSpPr>
        <p:spPr>
          <a:xfrm>
            <a:off x="2930978" y="6203758"/>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3" name="Shape 1723"/>
        <p:cNvGrpSpPr/>
        <p:nvPr/>
      </p:nvGrpSpPr>
      <p:grpSpPr>
        <a:xfrm>
          <a:off x="0" y="0"/>
          <a:ext cx="0" cy="0"/>
          <a:chOff x="0" y="0"/>
          <a:chExt cx="0" cy="0"/>
        </a:xfrm>
      </p:grpSpPr>
      <p:sp>
        <p:nvSpPr>
          <p:cNvPr id="1724" name="Google Shape;1724;p237"/>
          <p:cNvSpPr txBox="1"/>
          <p:nvPr>
            <p:ph type="title"/>
          </p:nvPr>
        </p:nvSpPr>
        <p:spPr>
          <a:xfrm>
            <a:off x="628650" y="815069"/>
            <a:ext cx="7886700" cy="86242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b="1" lang="en-US"/>
              <a:t>Steps of the MVA procedure</a:t>
            </a:r>
            <a:endParaRPr b="1"/>
          </a:p>
        </p:txBody>
      </p:sp>
      <p:sp>
        <p:nvSpPr>
          <p:cNvPr id="1725" name="Google Shape;1725;p237"/>
          <p:cNvSpPr txBox="1"/>
          <p:nvPr>
            <p:ph idx="1" type="body"/>
          </p:nvPr>
        </p:nvSpPr>
        <p:spPr>
          <a:xfrm>
            <a:off x="1059543" y="2206171"/>
            <a:ext cx="7455807" cy="4188506"/>
          </a:xfrm>
          <a:prstGeom prst="rect">
            <a:avLst/>
          </a:prstGeom>
          <a:noFill/>
          <a:ln>
            <a:noFill/>
          </a:ln>
        </p:spPr>
        <p:txBody>
          <a:bodyPr anchorCtr="0" anchor="t" bIns="45700" lIns="91425" spcFirstLastPara="1" rIns="91425" wrap="square" tIns="45700">
            <a:noAutofit/>
          </a:bodyPr>
          <a:lstStyle/>
          <a:p>
            <a:pPr indent="-514350" lvl="0" marL="514350" rtl="0" algn="l">
              <a:lnSpc>
                <a:spcPct val="90000"/>
              </a:lnSpc>
              <a:spcBef>
                <a:spcPts val="0"/>
              </a:spcBef>
              <a:spcAft>
                <a:spcPts val="0"/>
              </a:spcAft>
              <a:buClr>
                <a:schemeClr val="accent1"/>
              </a:buClr>
              <a:buSzPts val="2800"/>
              <a:buFont typeface="Calibri"/>
              <a:buAutoNum type="arabicPeriod"/>
            </a:pPr>
            <a:r>
              <a:rPr lang="en-US" sz="2800">
                <a:solidFill>
                  <a:schemeClr val="dk2"/>
                </a:solidFill>
                <a:latin typeface="Calibri"/>
                <a:ea typeface="Calibri"/>
                <a:cs typeface="Calibri"/>
                <a:sym typeface="Calibri"/>
              </a:rPr>
              <a:t>Prepare instruments </a:t>
            </a:r>
            <a:endParaRPr sz="2800">
              <a:solidFill>
                <a:schemeClr val="dk2"/>
              </a:solidFill>
              <a:latin typeface="Calibri"/>
              <a:ea typeface="Calibri"/>
              <a:cs typeface="Calibri"/>
              <a:sym typeface="Calibri"/>
            </a:endParaRPr>
          </a:p>
          <a:p>
            <a:pPr indent="-514350" lvl="0" marL="514350" rtl="0" algn="l">
              <a:lnSpc>
                <a:spcPct val="90000"/>
              </a:lnSpc>
              <a:spcBef>
                <a:spcPts val="1000"/>
              </a:spcBef>
              <a:spcAft>
                <a:spcPts val="0"/>
              </a:spcAft>
              <a:buClr>
                <a:schemeClr val="accent1"/>
              </a:buClr>
              <a:buSzPts val="2800"/>
              <a:buFont typeface="Cambria"/>
              <a:buAutoNum type="arabicPeriod"/>
            </a:pPr>
            <a:r>
              <a:rPr lang="en-US" sz="2800">
                <a:solidFill>
                  <a:schemeClr val="dk2"/>
                </a:solidFill>
                <a:latin typeface="Calibri"/>
                <a:ea typeface="Calibri"/>
                <a:cs typeface="Calibri"/>
                <a:sym typeface="Calibri"/>
              </a:rPr>
              <a:t>Assist the woman</a:t>
            </a:r>
            <a:endParaRPr sz="2800">
              <a:solidFill>
                <a:schemeClr val="dk2"/>
              </a:solidFill>
              <a:latin typeface="Calibri"/>
              <a:ea typeface="Calibri"/>
              <a:cs typeface="Calibri"/>
              <a:sym typeface="Calibri"/>
            </a:endParaRPr>
          </a:p>
          <a:p>
            <a:pPr indent="-514350" lvl="0" marL="514350" rtl="0" algn="l">
              <a:lnSpc>
                <a:spcPct val="90000"/>
              </a:lnSpc>
              <a:spcBef>
                <a:spcPts val="1000"/>
              </a:spcBef>
              <a:spcAft>
                <a:spcPts val="0"/>
              </a:spcAft>
              <a:buClr>
                <a:schemeClr val="accent1"/>
              </a:buClr>
              <a:buSzPts val="2800"/>
              <a:buFont typeface="Cambria"/>
              <a:buAutoNum type="arabicPeriod"/>
            </a:pPr>
            <a:r>
              <a:rPr lang="en-US" sz="2800">
                <a:solidFill>
                  <a:schemeClr val="dk2"/>
                </a:solidFill>
                <a:latin typeface="Calibri"/>
                <a:ea typeface="Calibri"/>
                <a:cs typeface="Calibri"/>
                <a:sym typeface="Calibri"/>
              </a:rPr>
              <a:t>Perform cervical antiseptic prep</a:t>
            </a:r>
            <a:endParaRPr sz="2800">
              <a:solidFill>
                <a:schemeClr val="dk2"/>
              </a:solidFill>
              <a:latin typeface="Calibri"/>
              <a:ea typeface="Calibri"/>
              <a:cs typeface="Calibri"/>
              <a:sym typeface="Calibri"/>
            </a:endParaRPr>
          </a:p>
          <a:p>
            <a:pPr indent="-514350" lvl="0" marL="514350" rtl="0" algn="l">
              <a:lnSpc>
                <a:spcPct val="90000"/>
              </a:lnSpc>
              <a:spcBef>
                <a:spcPts val="1000"/>
              </a:spcBef>
              <a:spcAft>
                <a:spcPts val="0"/>
              </a:spcAft>
              <a:buClr>
                <a:schemeClr val="accent1"/>
              </a:buClr>
              <a:buSzPts val="2800"/>
              <a:buFont typeface="Cambria"/>
              <a:buAutoNum type="arabicPeriod"/>
            </a:pPr>
            <a:r>
              <a:rPr lang="en-US" sz="2800">
                <a:solidFill>
                  <a:schemeClr val="dk2"/>
                </a:solidFill>
                <a:latin typeface="Calibri"/>
                <a:ea typeface="Calibri"/>
                <a:cs typeface="Calibri"/>
                <a:sym typeface="Calibri"/>
              </a:rPr>
              <a:t>Perform paracervical block</a:t>
            </a:r>
            <a:endParaRPr sz="2800">
              <a:solidFill>
                <a:schemeClr val="dk2"/>
              </a:solidFill>
              <a:latin typeface="Calibri"/>
              <a:ea typeface="Calibri"/>
              <a:cs typeface="Calibri"/>
              <a:sym typeface="Calibri"/>
            </a:endParaRPr>
          </a:p>
          <a:p>
            <a:pPr indent="-514350" lvl="0" marL="514350" rtl="0" algn="l">
              <a:lnSpc>
                <a:spcPct val="90000"/>
              </a:lnSpc>
              <a:spcBef>
                <a:spcPts val="1000"/>
              </a:spcBef>
              <a:spcAft>
                <a:spcPts val="0"/>
              </a:spcAft>
              <a:buClr>
                <a:schemeClr val="accent1"/>
              </a:buClr>
              <a:buSzPts val="2800"/>
              <a:buFont typeface="Cambria"/>
              <a:buAutoNum type="arabicPeriod"/>
            </a:pPr>
            <a:r>
              <a:rPr lang="en-US" sz="2800">
                <a:solidFill>
                  <a:schemeClr val="dk2"/>
                </a:solidFill>
                <a:latin typeface="Calibri"/>
                <a:ea typeface="Calibri"/>
                <a:cs typeface="Calibri"/>
                <a:sym typeface="Calibri"/>
              </a:rPr>
              <a:t>Dilate cervix</a:t>
            </a:r>
            <a:endParaRPr sz="2800">
              <a:solidFill>
                <a:schemeClr val="dk2"/>
              </a:solidFill>
              <a:latin typeface="Calibri"/>
              <a:ea typeface="Calibri"/>
              <a:cs typeface="Calibri"/>
              <a:sym typeface="Calibri"/>
            </a:endParaRPr>
          </a:p>
        </p:txBody>
      </p:sp>
      <p:sp>
        <p:nvSpPr>
          <p:cNvPr id="1726" name="Google Shape;1726;p23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1" name="Shape 1731"/>
        <p:cNvGrpSpPr/>
        <p:nvPr/>
      </p:nvGrpSpPr>
      <p:grpSpPr>
        <a:xfrm>
          <a:off x="0" y="0"/>
          <a:ext cx="0" cy="0"/>
          <a:chOff x="0" y="0"/>
          <a:chExt cx="0" cy="0"/>
        </a:xfrm>
      </p:grpSpPr>
      <p:sp>
        <p:nvSpPr>
          <p:cNvPr id="1732" name="Google Shape;1732;p238"/>
          <p:cNvSpPr txBox="1"/>
          <p:nvPr>
            <p:ph type="title"/>
          </p:nvPr>
        </p:nvSpPr>
        <p:spPr>
          <a:xfrm>
            <a:off x="628650" y="365126"/>
            <a:ext cx="7886700" cy="1075367"/>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b="1" lang="en-US"/>
              <a:t>Steps of the MVA procedure (cont.)</a:t>
            </a:r>
            <a:endParaRPr/>
          </a:p>
        </p:txBody>
      </p:sp>
      <p:sp>
        <p:nvSpPr>
          <p:cNvPr id="1733" name="Google Shape;1733;p238"/>
          <p:cNvSpPr txBox="1"/>
          <p:nvPr>
            <p:ph idx="1" type="body"/>
          </p:nvPr>
        </p:nvSpPr>
        <p:spPr>
          <a:xfrm>
            <a:off x="1088570" y="2141536"/>
            <a:ext cx="7561944" cy="4351338"/>
          </a:xfrm>
          <a:prstGeom prst="rect">
            <a:avLst/>
          </a:prstGeom>
          <a:noFill/>
          <a:ln>
            <a:noFill/>
          </a:ln>
        </p:spPr>
        <p:txBody>
          <a:bodyPr anchorCtr="0" anchor="t" bIns="45700" lIns="91425" spcFirstLastPara="1" rIns="91425" wrap="square" tIns="45700">
            <a:noAutofit/>
          </a:bodyPr>
          <a:lstStyle/>
          <a:p>
            <a:pPr indent="-514350" lvl="0" marL="514350" rtl="0" algn="l">
              <a:lnSpc>
                <a:spcPct val="90000"/>
              </a:lnSpc>
              <a:spcBef>
                <a:spcPts val="0"/>
              </a:spcBef>
              <a:spcAft>
                <a:spcPts val="0"/>
              </a:spcAft>
              <a:buClr>
                <a:schemeClr val="accent1"/>
              </a:buClr>
              <a:buSzPts val="2800"/>
              <a:buFont typeface="Cambria"/>
              <a:buAutoNum type="arabicPeriod" startAt="6"/>
            </a:pPr>
            <a:r>
              <a:rPr lang="en-US" sz="2800">
                <a:solidFill>
                  <a:schemeClr val="dk2"/>
                </a:solidFill>
              </a:rPr>
              <a:t> Insert cannula</a:t>
            </a:r>
            <a:endParaRPr sz="2800">
              <a:solidFill>
                <a:schemeClr val="dk2"/>
              </a:solidFill>
            </a:endParaRPr>
          </a:p>
          <a:p>
            <a:pPr indent="-514350" lvl="0" marL="514350" rtl="0" algn="l">
              <a:lnSpc>
                <a:spcPct val="90000"/>
              </a:lnSpc>
              <a:spcBef>
                <a:spcPts val="1000"/>
              </a:spcBef>
              <a:spcAft>
                <a:spcPts val="0"/>
              </a:spcAft>
              <a:buClr>
                <a:schemeClr val="accent1"/>
              </a:buClr>
              <a:buSzPts val="2800"/>
              <a:buFont typeface="Cambria"/>
              <a:buAutoNum type="arabicPeriod" startAt="6"/>
            </a:pPr>
            <a:r>
              <a:rPr lang="en-US" sz="2800">
                <a:solidFill>
                  <a:schemeClr val="dk2"/>
                </a:solidFill>
              </a:rPr>
              <a:t> Suction uterine contents</a:t>
            </a:r>
            <a:endParaRPr sz="2800">
              <a:solidFill>
                <a:schemeClr val="dk2"/>
              </a:solidFill>
            </a:endParaRPr>
          </a:p>
          <a:p>
            <a:pPr indent="-514350" lvl="0" marL="514350" rtl="0" algn="l">
              <a:lnSpc>
                <a:spcPct val="90000"/>
              </a:lnSpc>
              <a:spcBef>
                <a:spcPts val="1000"/>
              </a:spcBef>
              <a:spcAft>
                <a:spcPts val="0"/>
              </a:spcAft>
              <a:buClr>
                <a:schemeClr val="accent1"/>
              </a:buClr>
              <a:buSzPts val="2800"/>
              <a:buFont typeface="Cambria"/>
              <a:buAutoNum type="arabicPeriod" startAt="6"/>
            </a:pPr>
            <a:r>
              <a:rPr lang="en-US" sz="2800">
                <a:solidFill>
                  <a:schemeClr val="dk2"/>
                </a:solidFill>
              </a:rPr>
              <a:t> Inspect tissue</a:t>
            </a:r>
            <a:endParaRPr sz="2800">
              <a:solidFill>
                <a:schemeClr val="dk2"/>
              </a:solidFill>
            </a:endParaRPr>
          </a:p>
          <a:p>
            <a:pPr indent="-514350" lvl="0" marL="514350" rtl="0" algn="l">
              <a:lnSpc>
                <a:spcPct val="90000"/>
              </a:lnSpc>
              <a:spcBef>
                <a:spcPts val="1000"/>
              </a:spcBef>
              <a:spcAft>
                <a:spcPts val="0"/>
              </a:spcAft>
              <a:buClr>
                <a:schemeClr val="accent1"/>
              </a:buClr>
              <a:buSzPts val="2800"/>
              <a:buFont typeface="Cambria"/>
              <a:buAutoNum type="arabicPeriod" startAt="6"/>
            </a:pPr>
            <a:r>
              <a:rPr lang="en-US" sz="2800">
                <a:solidFill>
                  <a:schemeClr val="dk2"/>
                </a:solidFill>
              </a:rPr>
              <a:t> Perform any concurrent procedures</a:t>
            </a:r>
            <a:endParaRPr/>
          </a:p>
          <a:p>
            <a:pPr indent="-514350" lvl="0" marL="514350" rtl="0" algn="l">
              <a:lnSpc>
                <a:spcPct val="90000"/>
              </a:lnSpc>
              <a:spcBef>
                <a:spcPts val="1000"/>
              </a:spcBef>
              <a:spcAft>
                <a:spcPts val="0"/>
              </a:spcAft>
              <a:buClr>
                <a:schemeClr val="accent1"/>
              </a:buClr>
              <a:buSzPts val="2800"/>
              <a:buFont typeface="Cambria"/>
              <a:buAutoNum type="arabicPeriod" startAt="6"/>
            </a:pPr>
            <a:r>
              <a:rPr lang="en-US" sz="2800">
                <a:solidFill>
                  <a:schemeClr val="dk2"/>
                </a:solidFill>
              </a:rPr>
              <a:t>Take immediate post-procedure steps, including instrument processing</a:t>
            </a:r>
            <a:endParaRPr sz="2800">
              <a:solidFill>
                <a:schemeClr val="dk2"/>
              </a:solidFill>
            </a:endParaRPr>
          </a:p>
        </p:txBody>
      </p:sp>
      <p:sp>
        <p:nvSpPr>
          <p:cNvPr id="1734" name="Google Shape;1734;p23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9" name="Shape 1739"/>
        <p:cNvGrpSpPr/>
        <p:nvPr/>
      </p:nvGrpSpPr>
      <p:grpSpPr>
        <a:xfrm>
          <a:off x="0" y="0"/>
          <a:ext cx="0" cy="0"/>
          <a:chOff x="0" y="0"/>
          <a:chExt cx="0" cy="0"/>
        </a:xfrm>
      </p:grpSpPr>
      <p:sp>
        <p:nvSpPr>
          <p:cNvPr id="1740" name="Google Shape;1740;p239"/>
          <p:cNvSpPr txBox="1"/>
          <p:nvPr>
            <p:ph type="title"/>
          </p:nvPr>
        </p:nvSpPr>
        <p:spPr>
          <a:xfrm>
            <a:off x="628650" y="684440"/>
            <a:ext cx="78867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0"/>
              <a:buFont typeface="Calibri"/>
              <a:buNone/>
            </a:pPr>
            <a:r>
              <a:rPr b="1" lang="en-US"/>
              <a:t> Step 1: Prepare instruments </a:t>
            </a:r>
            <a:endParaRPr/>
          </a:p>
        </p:txBody>
      </p:sp>
      <p:sp>
        <p:nvSpPr>
          <p:cNvPr id="1741" name="Google Shape;1741;p239"/>
          <p:cNvSpPr txBox="1"/>
          <p:nvPr>
            <p:ph idx="1" type="body"/>
          </p:nvPr>
        </p:nvSpPr>
        <p:spPr>
          <a:xfrm>
            <a:off x="991508" y="2811462"/>
            <a:ext cx="7886700" cy="4351338"/>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000000"/>
              </a:buClr>
              <a:buSzPts val="3200"/>
              <a:buChar char="•"/>
            </a:pPr>
            <a:r>
              <a:rPr lang="en-US" sz="2800">
                <a:solidFill>
                  <a:schemeClr val="dk2"/>
                </a:solidFill>
                <a:latin typeface="Calibri"/>
                <a:ea typeface="Calibri"/>
                <a:cs typeface="Calibri"/>
                <a:sym typeface="Calibri"/>
              </a:rPr>
              <a:t>Check that the aspirator retains a vacuum</a:t>
            </a:r>
            <a:endParaRPr sz="2800">
              <a:solidFill>
                <a:schemeClr val="dk2"/>
              </a:solidFill>
              <a:latin typeface="Calibri"/>
              <a:ea typeface="Calibri"/>
              <a:cs typeface="Calibri"/>
              <a:sym typeface="Calibri"/>
            </a:endParaRPr>
          </a:p>
          <a:p>
            <a:pPr indent="-457200" lvl="0" marL="457200" rtl="0" algn="l">
              <a:lnSpc>
                <a:spcPct val="90000"/>
              </a:lnSpc>
              <a:spcBef>
                <a:spcPts val="1000"/>
              </a:spcBef>
              <a:spcAft>
                <a:spcPts val="0"/>
              </a:spcAft>
              <a:buClr>
                <a:srgbClr val="000000"/>
              </a:buClr>
              <a:buSzPts val="3200"/>
              <a:buChar char="•"/>
            </a:pPr>
            <a:r>
              <a:rPr lang="en-US" sz="2800">
                <a:solidFill>
                  <a:schemeClr val="dk2"/>
                </a:solidFill>
                <a:latin typeface="Calibri"/>
                <a:ea typeface="Calibri"/>
                <a:cs typeface="Calibri"/>
                <a:sym typeface="Calibri"/>
              </a:rPr>
              <a:t>Have more than one aspirator available</a:t>
            </a:r>
            <a:endParaRPr sz="2800">
              <a:solidFill>
                <a:schemeClr val="dk2"/>
              </a:solidFill>
              <a:latin typeface="Calibri"/>
              <a:ea typeface="Calibri"/>
              <a:cs typeface="Calibri"/>
              <a:sym typeface="Calibri"/>
            </a:endParaRPr>
          </a:p>
        </p:txBody>
      </p:sp>
      <p:sp>
        <p:nvSpPr>
          <p:cNvPr id="1742" name="Google Shape;1742;p23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7" name="Shape 1747"/>
        <p:cNvGrpSpPr/>
        <p:nvPr/>
      </p:nvGrpSpPr>
      <p:grpSpPr>
        <a:xfrm>
          <a:off x="0" y="0"/>
          <a:ext cx="0" cy="0"/>
          <a:chOff x="0" y="0"/>
          <a:chExt cx="0" cy="0"/>
        </a:xfrm>
      </p:grpSpPr>
      <p:pic>
        <p:nvPicPr>
          <p:cNvPr descr="createvacuum" id="1748" name="Google Shape;1748;p240"/>
          <p:cNvPicPr preferRelativeResize="0"/>
          <p:nvPr>
            <p:ph idx="1" type="body"/>
          </p:nvPr>
        </p:nvPicPr>
        <p:blipFill rotWithShape="1">
          <a:blip r:embed="rId3">
            <a:alphaModFix/>
          </a:blip>
          <a:srcRect b="0" l="0" r="0" t="0"/>
          <a:stretch/>
        </p:blipFill>
        <p:spPr>
          <a:xfrm>
            <a:off x="1673345" y="1453964"/>
            <a:ext cx="6116417" cy="5084950"/>
          </a:xfrm>
          <a:prstGeom prst="rect">
            <a:avLst/>
          </a:prstGeom>
          <a:noFill/>
          <a:ln>
            <a:noFill/>
          </a:ln>
        </p:spPr>
      </p:pic>
      <p:sp>
        <p:nvSpPr>
          <p:cNvPr id="1749" name="Google Shape;1749;p240"/>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0000"/>
              </a:buClr>
              <a:buSzPts val="4000"/>
              <a:buFont typeface="Cambria"/>
              <a:buNone/>
            </a:pPr>
            <a:r>
              <a:rPr b="1" lang="en-US"/>
              <a:t>Create a vacuum </a:t>
            </a:r>
            <a:endParaRPr b="1"/>
          </a:p>
        </p:txBody>
      </p:sp>
      <p:sp>
        <p:nvSpPr>
          <p:cNvPr id="1750" name="Google Shape;1750;p24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4" name="Shape 1754"/>
        <p:cNvGrpSpPr/>
        <p:nvPr/>
      </p:nvGrpSpPr>
      <p:grpSpPr>
        <a:xfrm>
          <a:off x="0" y="0"/>
          <a:ext cx="0" cy="0"/>
          <a:chOff x="0" y="0"/>
          <a:chExt cx="0" cy="0"/>
        </a:xfrm>
      </p:grpSpPr>
      <p:sp>
        <p:nvSpPr>
          <p:cNvPr id="1755" name="Google Shape;1755;p24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Step 2: Prepare the woman </a:t>
            </a:r>
            <a:endParaRPr/>
          </a:p>
        </p:txBody>
      </p:sp>
      <p:sp>
        <p:nvSpPr>
          <p:cNvPr id="1756" name="Google Shape;1756;p241"/>
          <p:cNvSpPr txBox="1"/>
          <p:nvPr>
            <p:ph idx="1" type="body"/>
          </p:nvPr>
        </p:nvSpPr>
        <p:spPr>
          <a:xfrm>
            <a:off x="991507" y="1690689"/>
            <a:ext cx="7886700" cy="4351338"/>
          </a:xfrm>
          <a:prstGeom prst="rect">
            <a:avLst/>
          </a:prstGeom>
          <a:noFill/>
          <a:ln>
            <a:noFill/>
          </a:ln>
        </p:spPr>
        <p:txBody>
          <a:bodyPr anchorCtr="0" anchor="t" bIns="45700" lIns="91425" spcFirstLastPara="1" rIns="91425" wrap="square" tIns="45700">
            <a:noAutofit/>
          </a:bodyPr>
          <a:lstStyle/>
          <a:p>
            <a:pPr indent="-457200" lvl="0" marL="457200" rtl="0" algn="l">
              <a:lnSpc>
                <a:spcPct val="80000"/>
              </a:lnSpc>
              <a:spcBef>
                <a:spcPts val="0"/>
              </a:spcBef>
              <a:spcAft>
                <a:spcPts val="0"/>
              </a:spcAft>
              <a:buClr>
                <a:srgbClr val="000000"/>
              </a:buClr>
              <a:buSzPts val="2800"/>
              <a:buChar char="•"/>
            </a:pPr>
            <a:r>
              <a:rPr lang="en-US" sz="2800">
                <a:solidFill>
                  <a:schemeClr val="dk2"/>
                </a:solidFill>
              </a:rPr>
              <a:t>Ensure pain medication is given at the appropriate time</a:t>
            </a:r>
            <a:endParaRPr sz="2800">
              <a:solidFill>
                <a:schemeClr val="dk2"/>
              </a:solidFill>
            </a:endParaRPr>
          </a:p>
          <a:p>
            <a:pPr indent="-457200" lvl="0" marL="457200" rtl="0" algn="l">
              <a:lnSpc>
                <a:spcPct val="80000"/>
              </a:lnSpc>
              <a:spcBef>
                <a:spcPts val="1000"/>
              </a:spcBef>
              <a:spcAft>
                <a:spcPts val="0"/>
              </a:spcAft>
              <a:buClr>
                <a:srgbClr val="000000"/>
              </a:buClr>
              <a:buSzPts val="2800"/>
              <a:buChar char="•"/>
            </a:pPr>
            <a:r>
              <a:rPr lang="en-US" sz="2800">
                <a:solidFill>
                  <a:schemeClr val="dk2"/>
                </a:solidFill>
              </a:rPr>
              <a:t>Administer antibiotics</a:t>
            </a:r>
            <a:endParaRPr sz="2800">
              <a:solidFill>
                <a:schemeClr val="dk2"/>
              </a:solidFill>
            </a:endParaRPr>
          </a:p>
          <a:p>
            <a:pPr indent="-457200" lvl="0" marL="457200" rtl="0" algn="l">
              <a:lnSpc>
                <a:spcPct val="80000"/>
              </a:lnSpc>
              <a:spcBef>
                <a:spcPts val="1000"/>
              </a:spcBef>
              <a:spcAft>
                <a:spcPts val="0"/>
              </a:spcAft>
              <a:buClr>
                <a:srgbClr val="000000"/>
              </a:buClr>
              <a:buSzPts val="2800"/>
              <a:buChar char="•"/>
            </a:pPr>
            <a:r>
              <a:rPr lang="en-US" sz="2800">
                <a:solidFill>
                  <a:schemeClr val="dk2"/>
                </a:solidFill>
              </a:rPr>
              <a:t>Ask the woman to empty her bladder </a:t>
            </a:r>
            <a:endParaRPr sz="2800">
              <a:solidFill>
                <a:schemeClr val="dk2"/>
              </a:solidFill>
            </a:endParaRPr>
          </a:p>
          <a:p>
            <a:pPr indent="-457200" lvl="0" marL="457200" rtl="0" algn="l">
              <a:lnSpc>
                <a:spcPct val="80000"/>
              </a:lnSpc>
              <a:spcBef>
                <a:spcPts val="1000"/>
              </a:spcBef>
              <a:spcAft>
                <a:spcPts val="0"/>
              </a:spcAft>
              <a:buClr>
                <a:srgbClr val="000000"/>
              </a:buClr>
              <a:buSzPts val="2800"/>
              <a:buChar char="•"/>
            </a:pPr>
            <a:r>
              <a:rPr lang="en-US" sz="2800">
                <a:solidFill>
                  <a:schemeClr val="dk2"/>
                </a:solidFill>
              </a:rPr>
              <a:t>Help her onto the table</a:t>
            </a:r>
            <a:endParaRPr sz="2800">
              <a:solidFill>
                <a:schemeClr val="dk2"/>
              </a:solidFill>
            </a:endParaRPr>
          </a:p>
          <a:p>
            <a:pPr indent="-457200" lvl="0" marL="457200" rtl="0" algn="l">
              <a:lnSpc>
                <a:spcPct val="80000"/>
              </a:lnSpc>
              <a:spcBef>
                <a:spcPts val="1000"/>
              </a:spcBef>
              <a:spcAft>
                <a:spcPts val="0"/>
              </a:spcAft>
              <a:buClr>
                <a:srgbClr val="000000"/>
              </a:buClr>
              <a:buSzPts val="2800"/>
              <a:buChar char="•"/>
            </a:pPr>
            <a:r>
              <a:rPr lang="en-US" sz="2800">
                <a:solidFill>
                  <a:schemeClr val="dk2"/>
                </a:solidFill>
              </a:rPr>
              <a:t>Ask for her permission to start</a:t>
            </a:r>
            <a:endParaRPr sz="2800">
              <a:solidFill>
                <a:schemeClr val="dk2"/>
              </a:solidFill>
            </a:endParaRPr>
          </a:p>
          <a:p>
            <a:pPr indent="-457200" lvl="0" marL="457200" rtl="0" algn="l">
              <a:lnSpc>
                <a:spcPct val="80000"/>
              </a:lnSpc>
              <a:spcBef>
                <a:spcPts val="1000"/>
              </a:spcBef>
              <a:spcAft>
                <a:spcPts val="0"/>
              </a:spcAft>
              <a:buClr>
                <a:srgbClr val="000000"/>
              </a:buClr>
              <a:buSzPts val="2800"/>
              <a:buChar char="•"/>
            </a:pPr>
            <a:r>
              <a:rPr lang="en-US" sz="2800">
                <a:solidFill>
                  <a:schemeClr val="dk2"/>
                </a:solidFill>
              </a:rPr>
              <a:t>Wash hands and put on appropriate barriers</a:t>
            </a:r>
            <a:endParaRPr sz="2800">
              <a:solidFill>
                <a:schemeClr val="dk2"/>
              </a:solidFill>
            </a:endParaRPr>
          </a:p>
          <a:p>
            <a:pPr indent="-457200" lvl="0" marL="457200" rtl="0" algn="l">
              <a:lnSpc>
                <a:spcPct val="80000"/>
              </a:lnSpc>
              <a:spcBef>
                <a:spcPts val="1000"/>
              </a:spcBef>
              <a:spcAft>
                <a:spcPts val="0"/>
              </a:spcAft>
              <a:buClr>
                <a:srgbClr val="000000"/>
              </a:buClr>
              <a:buSzPts val="2800"/>
              <a:buChar char="•"/>
            </a:pPr>
            <a:r>
              <a:rPr lang="en-US" sz="2800">
                <a:solidFill>
                  <a:schemeClr val="dk2"/>
                </a:solidFill>
              </a:rPr>
              <a:t>Perform a bimanual exam</a:t>
            </a:r>
            <a:endParaRPr sz="2800">
              <a:solidFill>
                <a:schemeClr val="dk2"/>
              </a:solidFill>
            </a:endParaRPr>
          </a:p>
          <a:p>
            <a:pPr indent="-457200" lvl="0" marL="457200" rtl="0" algn="l">
              <a:lnSpc>
                <a:spcPct val="80000"/>
              </a:lnSpc>
              <a:spcBef>
                <a:spcPts val="1000"/>
              </a:spcBef>
              <a:spcAft>
                <a:spcPts val="0"/>
              </a:spcAft>
              <a:buClr>
                <a:srgbClr val="000000"/>
              </a:buClr>
              <a:buSzPts val="2800"/>
              <a:buChar char="•"/>
            </a:pPr>
            <a:r>
              <a:rPr lang="en-US" sz="2800">
                <a:solidFill>
                  <a:schemeClr val="dk2"/>
                </a:solidFill>
              </a:rPr>
              <a:t>Select and insert speculum</a:t>
            </a:r>
            <a:endParaRPr sz="2800">
              <a:solidFill>
                <a:schemeClr val="dk2"/>
              </a:solidFill>
            </a:endParaRPr>
          </a:p>
        </p:txBody>
      </p:sp>
      <p:sp>
        <p:nvSpPr>
          <p:cNvPr id="1757" name="Google Shape;1757;p24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2" name="Shape 1762"/>
        <p:cNvGrpSpPr/>
        <p:nvPr/>
      </p:nvGrpSpPr>
      <p:grpSpPr>
        <a:xfrm>
          <a:off x="0" y="0"/>
          <a:ext cx="0" cy="0"/>
          <a:chOff x="0" y="0"/>
          <a:chExt cx="0" cy="0"/>
        </a:xfrm>
      </p:grpSpPr>
      <p:sp>
        <p:nvSpPr>
          <p:cNvPr id="1763" name="Google Shape;1763;p242"/>
          <p:cNvSpPr txBox="1"/>
          <p:nvPr>
            <p:ph type="title"/>
          </p:nvPr>
        </p:nvSpPr>
        <p:spPr>
          <a:xfrm>
            <a:off x="800553" y="69895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Pre-procedure provision of antibiotics </a:t>
            </a:r>
            <a:endParaRPr/>
          </a:p>
        </p:txBody>
      </p:sp>
      <p:sp>
        <p:nvSpPr>
          <p:cNvPr id="1764" name="Google Shape;1764;p242"/>
          <p:cNvSpPr txBox="1"/>
          <p:nvPr>
            <p:ph idx="1" type="body"/>
          </p:nvPr>
        </p:nvSpPr>
        <p:spPr>
          <a:xfrm>
            <a:off x="972456" y="2420710"/>
            <a:ext cx="7542893" cy="2746375"/>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sz="2800">
                <a:solidFill>
                  <a:schemeClr val="dk2"/>
                </a:solidFill>
              </a:rPr>
              <a:t>Administer prophylactic antibiotics to all women</a:t>
            </a:r>
            <a:endParaRPr sz="2800">
              <a:solidFill>
                <a:schemeClr val="dk2"/>
              </a:solidFill>
            </a:endParaRPr>
          </a:p>
          <a:p>
            <a:pPr indent="-228600" lvl="0" marL="228600" rtl="0" algn="l">
              <a:lnSpc>
                <a:spcPct val="90000"/>
              </a:lnSpc>
              <a:spcBef>
                <a:spcPts val="1000"/>
              </a:spcBef>
              <a:spcAft>
                <a:spcPts val="0"/>
              </a:spcAft>
              <a:buClr>
                <a:schemeClr val="dk1"/>
              </a:buClr>
              <a:buSzPts val="2800"/>
              <a:buChar char="•"/>
            </a:pPr>
            <a:r>
              <a:rPr lang="en-US" sz="2800">
                <a:solidFill>
                  <a:schemeClr val="dk2"/>
                </a:solidFill>
              </a:rPr>
              <a:t>Prophylactic: reduces risk of infection</a:t>
            </a:r>
            <a:endParaRPr sz="2800">
              <a:solidFill>
                <a:schemeClr val="dk2"/>
              </a:solidFill>
            </a:endParaRPr>
          </a:p>
          <a:p>
            <a:pPr indent="-228600" lvl="0" marL="228600" rtl="0" algn="l">
              <a:lnSpc>
                <a:spcPct val="90000"/>
              </a:lnSpc>
              <a:spcBef>
                <a:spcPts val="1000"/>
              </a:spcBef>
              <a:spcAft>
                <a:spcPts val="0"/>
              </a:spcAft>
              <a:buClr>
                <a:schemeClr val="dk1"/>
              </a:buClr>
              <a:buSzPts val="2800"/>
              <a:buChar char="•"/>
            </a:pPr>
            <a:r>
              <a:rPr lang="en-US" sz="2800">
                <a:solidFill>
                  <a:schemeClr val="dk2"/>
                </a:solidFill>
              </a:rPr>
              <a:t>Administer therapeutic antibiotics to women with signs and symptoms of infection</a:t>
            </a:r>
            <a:endParaRPr sz="2800">
              <a:solidFill>
                <a:schemeClr val="dk2"/>
              </a:solidFill>
            </a:endParaRPr>
          </a:p>
          <a:p>
            <a:pPr indent="-228600" lvl="0" marL="228600" rtl="0" algn="l">
              <a:lnSpc>
                <a:spcPct val="90000"/>
              </a:lnSpc>
              <a:spcBef>
                <a:spcPts val="1000"/>
              </a:spcBef>
              <a:spcAft>
                <a:spcPts val="0"/>
              </a:spcAft>
              <a:buClr>
                <a:schemeClr val="dk1"/>
              </a:buClr>
              <a:buSzPts val="2800"/>
              <a:buChar char="•"/>
            </a:pPr>
            <a:r>
              <a:rPr lang="en-US" sz="2800">
                <a:solidFill>
                  <a:schemeClr val="dk2"/>
                </a:solidFill>
              </a:rPr>
              <a:t>Monitor for allergic reaction</a:t>
            </a:r>
            <a:endParaRPr sz="2800">
              <a:solidFill>
                <a:schemeClr val="dk2"/>
              </a:solidFill>
            </a:endParaRPr>
          </a:p>
        </p:txBody>
      </p:sp>
      <p:sp>
        <p:nvSpPr>
          <p:cNvPr id="1765" name="Google Shape;1765;p24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72"/>
          <p:cNvSpPr txBox="1"/>
          <p:nvPr>
            <p:ph idx="1" type="body"/>
          </p:nvPr>
        </p:nvSpPr>
        <p:spPr>
          <a:xfrm>
            <a:off x="814630" y="1345123"/>
            <a:ext cx="7886700" cy="461486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600"/>
              <a:buNone/>
            </a:pPr>
            <a:r>
              <a:rPr lang="en-US" sz="2600">
                <a:solidFill>
                  <a:schemeClr val="dk2"/>
                </a:solidFill>
                <a:latin typeface="Calibri"/>
                <a:ea typeface="Calibri"/>
                <a:cs typeface="Calibri"/>
                <a:sym typeface="Calibri"/>
              </a:rPr>
              <a:t>By the end of this unit, participants should be able to:</a:t>
            </a:r>
            <a:endParaRPr sz="2600">
              <a:solidFill>
                <a:schemeClr val="dk2"/>
              </a:solidFill>
            </a:endParaRPr>
          </a:p>
          <a:p>
            <a:pPr indent="-228600" lvl="0" marL="685800" rtl="0" algn="l">
              <a:lnSpc>
                <a:spcPct val="90000"/>
              </a:lnSpc>
              <a:spcBef>
                <a:spcPts val="1000"/>
              </a:spcBef>
              <a:spcAft>
                <a:spcPts val="0"/>
              </a:spcAft>
              <a:buClr>
                <a:schemeClr val="dk1"/>
              </a:buClr>
              <a:buSzPts val="2600"/>
              <a:buFont typeface="Noto Sans Symbols"/>
              <a:buChar char="✔"/>
            </a:pPr>
            <a:r>
              <a:rPr lang="en-US" sz="2600">
                <a:solidFill>
                  <a:schemeClr val="dk2"/>
                </a:solidFill>
              </a:rPr>
              <a:t>Describe the various uterine evacuation options and explain why they are especially useful in crisis settings</a:t>
            </a:r>
            <a:endParaRPr sz="2600">
              <a:solidFill>
                <a:schemeClr val="dk2"/>
              </a:solidFill>
            </a:endParaRPr>
          </a:p>
          <a:p>
            <a:pPr indent="-228600" lvl="0" marL="685800" rtl="0" algn="l">
              <a:lnSpc>
                <a:spcPct val="90000"/>
              </a:lnSpc>
              <a:spcBef>
                <a:spcPts val="1000"/>
              </a:spcBef>
              <a:spcAft>
                <a:spcPts val="0"/>
              </a:spcAft>
              <a:buClr>
                <a:schemeClr val="dk1"/>
              </a:buClr>
              <a:buSzPts val="2600"/>
              <a:buFont typeface="Noto Sans Symbols"/>
              <a:buChar char="✔"/>
            </a:pPr>
            <a:r>
              <a:rPr lang="en-US" sz="2600">
                <a:solidFill>
                  <a:schemeClr val="dk2"/>
                </a:solidFill>
              </a:rPr>
              <a:t>Describe the safety, efficacy, and possible complications of MVA  and mifepristone and/or misoprostol</a:t>
            </a:r>
            <a:endParaRPr sz="2600">
              <a:solidFill>
                <a:schemeClr val="dk2"/>
              </a:solidFill>
            </a:endParaRPr>
          </a:p>
          <a:p>
            <a:pPr indent="-228600" lvl="0" marL="685800" rtl="0" algn="l">
              <a:lnSpc>
                <a:spcPct val="90000"/>
              </a:lnSpc>
              <a:spcBef>
                <a:spcPts val="1000"/>
              </a:spcBef>
              <a:spcAft>
                <a:spcPts val="0"/>
              </a:spcAft>
              <a:buClr>
                <a:schemeClr val="dk1"/>
              </a:buClr>
              <a:buSzPts val="2600"/>
              <a:buFont typeface="Noto Sans Symbols"/>
              <a:buChar char="✔"/>
            </a:pPr>
            <a:r>
              <a:rPr lang="en-US" sz="2600">
                <a:solidFill>
                  <a:schemeClr val="dk2"/>
                </a:solidFill>
              </a:rPr>
              <a:t>Explain the importance of uterine evacuation with vacuum aspiration as a backup to uterine evacuation with medications</a:t>
            </a:r>
            <a:endParaRPr sz="2600">
              <a:solidFill>
                <a:schemeClr val="dk2"/>
              </a:solidFill>
            </a:endParaRPr>
          </a:p>
          <a:p>
            <a:pPr indent="-63500" lvl="0" marL="228600" rtl="0" algn="l">
              <a:lnSpc>
                <a:spcPct val="90000"/>
              </a:lnSpc>
              <a:spcBef>
                <a:spcPts val="1000"/>
              </a:spcBef>
              <a:spcAft>
                <a:spcPts val="0"/>
              </a:spcAft>
              <a:buClr>
                <a:schemeClr val="dk1"/>
              </a:buClr>
              <a:buSzPts val="2600"/>
              <a:buFont typeface="Noto Sans Symbols"/>
              <a:buNone/>
            </a:pPr>
            <a:r>
              <a:t/>
            </a:r>
            <a:endParaRPr sz="2600">
              <a:solidFill>
                <a:schemeClr val="dk2"/>
              </a:solidFill>
            </a:endParaRPr>
          </a:p>
        </p:txBody>
      </p:sp>
      <p:sp>
        <p:nvSpPr>
          <p:cNvPr id="441" name="Google Shape;441;p72"/>
          <p:cNvSpPr txBox="1"/>
          <p:nvPr>
            <p:ph type="title"/>
          </p:nvPr>
        </p:nvSpPr>
        <p:spPr>
          <a:xfrm>
            <a:off x="814630" y="235232"/>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b="1" lang="en-US"/>
              <a:t>Unit 3 objectives</a:t>
            </a:r>
            <a:endParaRPr/>
          </a:p>
        </p:txBody>
      </p:sp>
      <p:sp>
        <p:nvSpPr>
          <p:cNvPr id="442" name="Google Shape;442;p7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9" name="Shape 1769"/>
        <p:cNvGrpSpPr/>
        <p:nvPr/>
      </p:nvGrpSpPr>
      <p:grpSpPr>
        <a:xfrm>
          <a:off x="0" y="0"/>
          <a:ext cx="0" cy="0"/>
          <a:chOff x="0" y="0"/>
          <a:chExt cx="0" cy="0"/>
        </a:xfrm>
      </p:grpSpPr>
      <p:pic>
        <p:nvPicPr>
          <p:cNvPr descr="Wear gloves when you expect to get blood or body fluids on your hands. Add face protection when you may have blood or fluids splashed. " id="1770" name="Google Shape;1770;p243"/>
          <p:cNvPicPr preferRelativeResize="0"/>
          <p:nvPr>
            <p:ph idx="1" type="body"/>
          </p:nvPr>
        </p:nvPicPr>
        <p:blipFill rotWithShape="1">
          <a:blip r:embed="rId3">
            <a:alphaModFix/>
          </a:blip>
          <a:srcRect b="0" l="0" r="0" t="0"/>
          <a:stretch/>
        </p:blipFill>
        <p:spPr>
          <a:xfrm>
            <a:off x="2341823" y="1393124"/>
            <a:ext cx="4460353" cy="5289822"/>
          </a:xfrm>
          <a:prstGeom prst="rect">
            <a:avLst/>
          </a:prstGeom>
          <a:noFill/>
          <a:ln>
            <a:noFill/>
          </a:ln>
        </p:spPr>
      </p:pic>
      <p:sp>
        <p:nvSpPr>
          <p:cNvPr id="1771" name="Google Shape;1771;p243"/>
          <p:cNvSpPr txBox="1"/>
          <p:nvPr>
            <p:ph type="title"/>
          </p:nvPr>
        </p:nvSpPr>
        <p:spPr>
          <a:xfrm>
            <a:off x="448673" y="175054"/>
            <a:ext cx="851535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Wear barriers for MVA procedures </a:t>
            </a:r>
            <a:endParaRPr/>
          </a:p>
        </p:txBody>
      </p:sp>
      <p:sp>
        <p:nvSpPr>
          <p:cNvPr id="1772" name="Google Shape;1772;p24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7" name="Shape 1777"/>
        <p:cNvGrpSpPr/>
        <p:nvPr/>
      </p:nvGrpSpPr>
      <p:grpSpPr>
        <a:xfrm>
          <a:off x="0" y="0"/>
          <a:ext cx="0" cy="0"/>
          <a:chOff x="0" y="0"/>
          <a:chExt cx="0" cy="0"/>
        </a:xfrm>
      </p:grpSpPr>
      <p:pic>
        <p:nvPicPr>
          <p:cNvPr descr="BimanualExam" id="1778" name="Google Shape;1778;p244"/>
          <p:cNvPicPr preferRelativeResize="0"/>
          <p:nvPr>
            <p:ph idx="1" type="body"/>
          </p:nvPr>
        </p:nvPicPr>
        <p:blipFill rotWithShape="1">
          <a:blip r:embed="rId3">
            <a:alphaModFix/>
          </a:blip>
          <a:srcRect b="0" l="0" r="0" t="0"/>
          <a:stretch/>
        </p:blipFill>
        <p:spPr>
          <a:xfrm>
            <a:off x="1664342" y="1232167"/>
            <a:ext cx="5824478" cy="5306746"/>
          </a:xfrm>
          <a:prstGeom prst="rect">
            <a:avLst/>
          </a:prstGeom>
          <a:noFill/>
          <a:ln>
            <a:noFill/>
          </a:ln>
        </p:spPr>
      </p:pic>
      <p:sp>
        <p:nvSpPr>
          <p:cNvPr id="1779" name="Google Shape;1779;p244"/>
          <p:cNvSpPr txBox="1"/>
          <p:nvPr>
            <p:ph type="title"/>
          </p:nvPr>
        </p:nvSpPr>
        <p:spPr>
          <a:xfrm>
            <a:off x="628650" y="120331"/>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Perform bimanual exam </a:t>
            </a:r>
            <a:endParaRPr sz="4400"/>
          </a:p>
        </p:txBody>
      </p:sp>
      <p:sp>
        <p:nvSpPr>
          <p:cNvPr id="1780" name="Google Shape;1780;p24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4" name="Shape 1784"/>
        <p:cNvGrpSpPr/>
        <p:nvPr/>
      </p:nvGrpSpPr>
      <p:grpSpPr>
        <a:xfrm>
          <a:off x="0" y="0"/>
          <a:ext cx="0" cy="0"/>
          <a:chOff x="0" y="0"/>
          <a:chExt cx="0" cy="0"/>
        </a:xfrm>
      </p:grpSpPr>
      <p:sp>
        <p:nvSpPr>
          <p:cNvPr id="1785" name="Google Shape;1785;p245"/>
          <p:cNvSpPr txBox="1"/>
          <p:nvPr>
            <p:ph type="title"/>
          </p:nvPr>
        </p:nvSpPr>
        <p:spPr>
          <a:xfrm>
            <a:off x="749300" y="786041"/>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Step 3: Perform cervical antiseptic prep </a:t>
            </a:r>
            <a:endParaRPr sz="4400"/>
          </a:p>
        </p:txBody>
      </p:sp>
      <p:sp>
        <p:nvSpPr>
          <p:cNvPr id="1786" name="Google Shape;1786;p245"/>
          <p:cNvSpPr txBox="1"/>
          <p:nvPr>
            <p:ph idx="1" type="body"/>
          </p:nvPr>
        </p:nvSpPr>
        <p:spPr>
          <a:xfrm>
            <a:off x="918936" y="2506662"/>
            <a:ext cx="7717064" cy="4351338"/>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600"/>
              </a:spcBef>
              <a:spcAft>
                <a:spcPts val="0"/>
              </a:spcAft>
              <a:buClr>
                <a:srgbClr val="000000"/>
              </a:buClr>
              <a:buSzPts val="2800"/>
              <a:buChar char="•"/>
            </a:pPr>
            <a:r>
              <a:rPr lang="en-US" sz="2800">
                <a:solidFill>
                  <a:schemeClr val="dk2"/>
                </a:solidFill>
                <a:latin typeface="Calibri"/>
                <a:ea typeface="Calibri"/>
                <a:cs typeface="Calibri"/>
                <a:sym typeface="Calibri"/>
              </a:rPr>
              <a:t>Follow No-Touch Technique</a:t>
            </a:r>
            <a:endParaRPr sz="2800">
              <a:solidFill>
                <a:schemeClr val="dk2"/>
              </a:solidFill>
              <a:latin typeface="Calibri"/>
              <a:ea typeface="Calibri"/>
              <a:cs typeface="Calibri"/>
              <a:sym typeface="Calibri"/>
            </a:endParaRPr>
          </a:p>
          <a:p>
            <a:pPr indent="-457200" lvl="0" marL="457200" rtl="0" algn="l">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Use antiseptic sponges to clean cervical os, cervix and, if desired, vaginal walls</a:t>
            </a:r>
            <a:endParaRPr sz="2800">
              <a:solidFill>
                <a:schemeClr val="dk2"/>
              </a:solidFill>
              <a:latin typeface="Calibri"/>
              <a:ea typeface="Calibri"/>
              <a:cs typeface="Calibri"/>
              <a:sym typeface="Calibri"/>
            </a:endParaRPr>
          </a:p>
          <a:p>
            <a:pPr indent="-457200" lvl="0" marL="457200" rtl="0" algn="l">
              <a:lnSpc>
                <a:spcPct val="90000"/>
              </a:lnSpc>
              <a:spcBef>
                <a:spcPts val="1200"/>
              </a:spcBef>
              <a:spcAft>
                <a:spcPts val="600"/>
              </a:spcAft>
              <a:buClr>
                <a:srgbClr val="000000"/>
              </a:buClr>
              <a:buSzPts val="2800"/>
              <a:buChar char="•"/>
            </a:pPr>
            <a:r>
              <a:rPr lang="en-US" sz="2800">
                <a:solidFill>
                  <a:schemeClr val="dk2"/>
                </a:solidFill>
                <a:latin typeface="Calibri"/>
                <a:ea typeface="Calibri"/>
                <a:cs typeface="Calibri"/>
                <a:sym typeface="Calibri"/>
              </a:rPr>
              <a:t>Do not retrace areas previously cleaned</a:t>
            </a:r>
            <a:endParaRPr sz="2800">
              <a:solidFill>
                <a:schemeClr val="dk2"/>
              </a:solidFill>
              <a:latin typeface="Calibri"/>
              <a:ea typeface="Calibri"/>
              <a:cs typeface="Calibri"/>
              <a:sym typeface="Calibri"/>
            </a:endParaRPr>
          </a:p>
        </p:txBody>
      </p:sp>
      <p:sp>
        <p:nvSpPr>
          <p:cNvPr id="1787" name="Google Shape;1787;p24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2" name="Shape 1792"/>
        <p:cNvGrpSpPr/>
        <p:nvPr/>
      </p:nvGrpSpPr>
      <p:grpSpPr>
        <a:xfrm>
          <a:off x="0" y="0"/>
          <a:ext cx="0" cy="0"/>
          <a:chOff x="0" y="0"/>
          <a:chExt cx="0" cy="0"/>
        </a:xfrm>
      </p:grpSpPr>
      <p:pic>
        <p:nvPicPr>
          <p:cNvPr descr="cervicalpreparation" id="1793" name="Google Shape;1793;p246"/>
          <p:cNvPicPr preferRelativeResize="0"/>
          <p:nvPr>
            <p:ph idx="1" type="body"/>
          </p:nvPr>
        </p:nvPicPr>
        <p:blipFill rotWithShape="1">
          <a:blip r:embed="rId3">
            <a:alphaModFix/>
          </a:blip>
          <a:srcRect b="0" l="0" r="0" t="0"/>
          <a:stretch/>
        </p:blipFill>
        <p:spPr>
          <a:xfrm>
            <a:off x="1675749" y="1423136"/>
            <a:ext cx="5792502" cy="5040709"/>
          </a:xfrm>
          <a:prstGeom prst="rect">
            <a:avLst/>
          </a:prstGeom>
          <a:noFill/>
          <a:ln>
            <a:noFill/>
          </a:ln>
        </p:spPr>
      </p:pic>
      <p:sp>
        <p:nvSpPr>
          <p:cNvPr id="1794" name="Google Shape;1794;p246"/>
          <p:cNvSpPr txBox="1"/>
          <p:nvPr>
            <p:ph type="title"/>
          </p:nvPr>
        </p:nvSpPr>
        <p:spPr>
          <a:xfrm>
            <a:off x="628650" y="394155"/>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Antiseptic cervical preparation</a:t>
            </a:r>
            <a:endParaRPr sz="4400"/>
          </a:p>
        </p:txBody>
      </p:sp>
      <p:sp>
        <p:nvSpPr>
          <p:cNvPr id="1795" name="Google Shape;1795;p24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0" name="Shape 1800"/>
        <p:cNvGrpSpPr/>
        <p:nvPr/>
      </p:nvGrpSpPr>
      <p:grpSpPr>
        <a:xfrm>
          <a:off x="0" y="0"/>
          <a:ext cx="0" cy="0"/>
          <a:chOff x="0" y="0"/>
          <a:chExt cx="0" cy="0"/>
        </a:xfrm>
      </p:grpSpPr>
      <p:sp>
        <p:nvSpPr>
          <p:cNvPr id="1801" name="Google Shape;1801;p247"/>
          <p:cNvSpPr txBox="1"/>
          <p:nvPr>
            <p:ph type="title"/>
          </p:nvPr>
        </p:nvSpPr>
        <p:spPr>
          <a:xfrm>
            <a:off x="481239" y="365126"/>
            <a:ext cx="8181521"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Step 4: Perform paracervical block </a:t>
            </a:r>
            <a:endParaRPr sz="4400"/>
          </a:p>
        </p:txBody>
      </p:sp>
      <p:sp>
        <p:nvSpPr>
          <p:cNvPr id="1802" name="Google Shape;1802;p247"/>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600"/>
              </a:spcBef>
              <a:spcAft>
                <a:spcPts val="0"/>
              </a:spcAft>
              <a:buClr>
                <a:schemeClr val="dk1"/>
              </a:buClr>
              <a:buSzPts val="2800"/>
              <a:buChar char="•"/>
            </a:pPr>
            <a:r>
              <a:rPr lang="en-US" sz="2800">
                <a:solidFill>
                  <a:schemeClr val="dk2"/>
                </a:solidFill>
              </a:rPr>
              <a:t>Recommended for all MVA procedures</a:t>
            </a:r>
            <a:endParaRPr sz="2800">
              <a:solidFill>
                <a:schemeClr val="dk2"/>
              </a:solidFill>
            </a:endParaRPr>
          </a:p>
          <a:p>
            <a:pPr indent="-228600" lvl="0" marL="228600" rtl="0" algn="l">
              <a:lnSpc>
                <a:spcPct val="90000"/>
              </a:lnSpc>
              <a:spcBef>
                <a:spcPts val="1200"/>
              </a:spcBef>
              <a:spcAft>
                <a:spcPts val="0"/>
              </a:spcAft>
              <a:buClr>
                <a:schemeClr val="dk1"/>
              </a:buClr>
              <a:buSzPts val="2800"/>
              <a:buChar char="•"/>
            </a:pPr>
            <a:r>
              <a:rPr lang="en-US" sz="2800">
                <a:solidFill>
                  <a:schemeClr val="dk2"/>
                </a:solidFill>
              </a:rPr>
              <a:t>Usually 20 mL of 1.0 percent lidocaine (always less than 200 mg)</a:t>
            </a:r>
            <a:endParaRPr sz="2800">
              <a:solidFill>
                <a:schemeClr val="dk2"/>
              </a:solidFill>
            </a:endParaRPr>
          </a:p>
          <a:p>
            <a:pPr indent="-228600" lvl="0" marL="228600" rtl="0" algn="l">
              <a:lnSpc>
                <a:spcPct val="90000"/>
              </a:lnSpc>
              <a:spcBef>
                <a:spcPts val="1200"/>
              </a:spcBef>
              <a:spcAft>
                <a:spcPts val="0"/>
              </a:spcAft>
              <a:buClr>
                <a:schemeClr val="dk1"/>
              </a:buClr>
              <a:buSzPts val="2800"/>
              <a:buChar char="•"/>
            </a:pPr>
            <a:r>
              <a:rPr lang="en-US" sz="2800">
                <a:solidFill>
                  <a:schemeClr val="dk2"/>
                </a:solidFill>
              </a:rPr>
              <a:t>Always aspirate (pull back on the plunger) slightly before injecting to prevent intravascular injection</a:t>
            </a:r>
            <a:endParaRPr sz="2800">
              <a:solidFill>
                <a:schemeClr val="dk2"/>
              </a:solidFill>
            </a:endParaRPr>
          </a:p>
          <a:p>
            <a:pPr indent="-228600" lvl="0" marL="228600" rtl="0" algn="l">
              <a:lnSpc>
                <a:spcPct val="90000"/>
              </a:lnSpc>
              <a:spcBef>
                <a:spcPts val="1200"/>
              </a:spcBef>
              <a:spcAft>
                <a:spcPts val="0"/>
              </a:spcAft>
              <a:buClr>
                <a:schemeClr val="dk1"/>
              </a:buClr>
              <a:buSzPts val="2800"/>
              <a:buChar char="•"/>
            </a:pPr>
            <a:r>
              <a:rPr lang="en-US" sz="2800">
                <a:solidFill>
                  <a:schemeClr val="dk2"/>
                </a:solidFill>
              </a:rPr>
              <a:t>If 1% lidocaine is unavailable, 10 mL of 2% may be substituted</a:t>
            </a:r>
            <a:endParaRPr sz="2800">
              <a:solidFill>
                <a:schemeClr val="dk2"/>
              </a:solidFill>
            </a:endParaRPr>
          </a:p>
          <a:p>
            <a:pPr indent="-228600" lvl="1" marL="685800" rtl="0" algn="l">
              <a:lnSpc>
                <a:spcPct val="90000"/>
              </a:lnSpc>
              <a:spcBef>
                <a:spcPts val="1200"/>
              </a:spcBef>
              <a:spcAft>
                <a:spcPts val="600"/>
              </a:spcAft>
              <a:buClr>
                <a:schemeClr val="dk1"/>
              </a:buClr>
              <a:buSzPts val="2400"/>
              <a:buChar char="•"/>
            </a:pPr>
            <a:r>
              <a:rPr lang="en-US">
                <a:solidFill>
                  <a:schemeClr val="dk2"/>
                </a:solidFill>
              </a:rPr>
              <a:t> A two-point paracervical block technique (injecting at 4 and 8 o’clock)</a:t>
            </a:r>
            <a:endParaRPr>
              <a:solidFill>
                <a:schemeClr val="dk2"/>
              </a:solidFill>
            </a:endParaRPr>
          </a:p>
        </p:txBody>
      </p:sp>
      <p:sp>
        <p:nvSpPr>
          <p:cNvPr id="1803" name="Google Shape;1803;p24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7" name="Shape 1807"/>
        <p:cNvGrpSpPr/>
        <p:nvPr/>
      </p:nvGrpSpPr>
      <p:grpSpPr>
        <a:xfrm>
          <a:off x="0" y="0"/>
          <a:ext cx="0" cy="0"/>
          <a:chOff x="0" y="0"/>
          <a:chExt cx="0" cy="0"/>
        </a:xfrm>
      </p:grpSpPr>
      <p:sp>
        <p:nvSpPr>
          <p:cNvPr id="1808" name="Google Shape;1808;p248"/>
          <p:cNvSpPr txBox="1"/>
          <p:nvPr>
            <p:ph idx="1" type="body"/>
          </p:nvPr>
        </p:nvSpPr>
        <p:spPr>
          <a:xfrm>
            <a:off x="1271815" y="1187042"/>
            <a:ext cx="7393214" cy="5167311"/>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200"/>
              <a:buChar char="•"/>
            </a:pPr>
            <a:r>
              <a:rPr lang="en-US" sz="2400">
                <a:solidFill>
                  <a:schemeClr val="dk2"/>
                </a:solidFill>
              </a:rPr>
              <a:t>Start with 20 mL of 1% lidocaine (buffered or unbuffered)</a:t>
            </a:r>
            <a:endParaRPr sz="2400">
              <a:solidFill>
                <a:schemeClr val="dk2"/>
              </a:solidFill>
            </a:endParaRPr>
          </a:p>
          <a:p>
            <a:pPr indent="-228600" lvl="0" marL="228600" rtl="0" algn="l">
              <a:lnSpc>
                <a:spcPct val="90000"/>
              </a:lnSpc>
              <a:spcBef>
                <a:spcPts val="1000"/>
              </a:spcBef>
              <a:spcAft>
                <a:spcPts val="0"/>
              </a:spcAft>
              <a:buClr>
                <a:schemeClr val="dk1"/>
              </a:buClr>
              <a:buSzPts val="2200"/>
              <a:buChar char="•"/>
            </a:pPr>
            <a:r>
              <a:rPr lang="en-US" sz="2400">
                <a:solidFill>
                  <a:schemeClr val="dk2"/>
                </a:solidFill>
              </a:rPr>
              <a:t>Inject 2 mL of anesthetic where tenaculum will be placed (12 o’clock)</a:t>
            </a:r>
            <a:endParaRPr sz="2400">
              <a:solidFill>
                <a:schemeClr val="dk2"/>
              </a:solidFill>
            </a:endParaRPr>
          </a:p>
          <a:p>
            <a:pPr indent="-228600" lvl="0" marL="228600" rtl="0" algn="l">
              <a:lnSpc>
                <a:spcPct val="90000"/>
              </a:lnSpc>
              <a:spcBef>
                <a:spcPts val="1000"/>
              </a:spcBef>
              <a:spcAft>
                <a:spcPts val="0"/>
              </a:spcAft>
              <a:buClr>
                <a:schemeClr val="dk1"/>
              </a:buClr>
              <a:buSzPts val="2200"/>
              <a:buChar char="•"/>
            </a:pPr>
            <a:r>
              <a:rPr lang="en-US" sz="2400">
                <a:solidFill>
                  <a:schemeClr val="dk2"/>
                </a:solidFill>
              </a:rPr>
              <a:t>Place tenaculum</a:t>
            </a:r>
            <a:endParaRPr sz="2400">
              <a:solidFill>
                <a:schemeClr val="dk2"/>
              </a:solidFill>
            </a:endParaRPr>
          </a:p>
          <a:p>
            <a:pPr indent="-228600" lvl="0" marL="228600" rtl="0" algn="l">
              <a:lnSpc>
                <a:spcPct val="90000"/>
              </a:lnSpc>
              <a:spcBef>
                <a:spcPts val="1000"/>
              </a:spcBef>
              <a:spcAft>
                <a:spcPts val="0"/>
              </a:spcAft>
              <a:buClr>
                <a:schemeClr val="dk1"/>
              </a:buClr>
              <a:buSzPts val="2200"/>
              <a:buChar char="•"/>
            </a:pPr>
            <a:r>
              <a:rPr lang="en-US" sz="2400">
                <a:solidFill>
                  <a:schemeClr val="dk2"/>
                </a:solidFill>
              </a:rPr>
              <a:t>Apply slight traction to move cervix, exposing transition from cervical to vaginal tissue</a:t>
            </a:r>
            <a:endParaRPr sz="2400">
              <a:solidFill>
                <a:schemeClr val="dk2"/>
              </a:solidFill>
            </a:endParaRPr>
          </a:p>
          <a:p>
            <a:pPr indent="-228600" lvl="0" marL="228600" rtl="0" algn="l">
              <a:lnSpc>
                <a:spcPct val="90000"/>
              </a:lnSpc>
              <a:spcBef>
                <a:spcPts val="1000"/>
              </a:spcBef>
              <a:spcAft>
                <a:spcPts val="0"/>
              </a:spcAft>
              <a:buClr>
                <a:schemeClr val="dk1"/>
              </a:buClr>
              <a:buSzPts val="2200"/>
              <a:buChar char="•"/>
            </a:pPr>
            <a:r>
              <a:rPr lang="en-US" sz="2400">
                <a:solidFill>
                  <a:schemeClr val="dk2"/>
                </a:solidFill>
              </a:rPr>
              <a:t>The remaining 18 mL are injected in equal amounts at the cervicovaginal junction at 2, 4, 8, and 10 o’clock. The injection is continuous from superficial to deep to superficial to a depth of 3 cm</a:t>
            </a:r>
            <a:endParaRPr sz="2400">
              <a:solidFill>
                <a:schemeClr val="dk2"/>
              </a:solidFill>
            </a:endParaRPr>
          </a:p>
          <a:p>
            <a:pPr indent="-228600" lvl="0" marL="228600" rtl="0" algn="l">
              <a:lnSpc>
                <a:spcPct val="90000"/>
              </a:lnSpc>
              <a:spcBef>
                <a:spcPts val="1000"/>
              </a:spcBef>
              <a:spcAft>
                <a:spcPts val="0"/>
              </a:spcAft>
              <a:buClr>
                <a:schemeClr val="dk1"/>
              </a:buClr>
              <a:buSzPts val="2200"/>
              <a:buChar char="•"/>
            </a:pPr>
            <a:r>
              <a:rPr lang="en-US" sz="2400">
                <a:solidFill>
                  <a:schemeClr val="dk2"/>
                </a:solidFill>
              </a:rPr>
              <a:t>Always aspirate (pull back on the plunger) before injecting to prevent injecting into a vein</a:t>
            </a:r>
            <a:endParaRPr sz="2400">
              <a:solidFill>
                <a:schemeClr val="dk2"/>
              </a:solidFill>
            </a:endParaRPr>
          </a:p>
          <a:p>
            <a:pPr indent="-228600" lvl="0" marL="228600" rtl="0" algn="l">
              <a:lnSpc>
                <a:spcPct val="90000"/>
              </a:lnSpc>
              <a:spcBef>
                <a:spcPts val="1000"/>
              </a:spcBef>
              <a:spcAft>
                <a:spcPts val="0"/>
              </a:spcAft>
              <a:buClr>
                <a:schemeClr val="dk1"/>
              </a:buClr>
              <a:buSzPts val="2200"/>
              <a:buChar char="•"/>
            </a:pPr>
            <a:r>
              <a:rPr lang="en-US" sz="2400">
                <a:solidFill>
                  <a:schemeClr val="dk2"/>
                </a:solidFill>
              </a:rPr>
              <a:t>Wait three minutes before dilating cervix</a:t>
            </a:r>
            <a:endParaRPr sz="2400">
              <a:solidFill>
                <a:schemeClr val="dk2"/>
              </a:solidFill>
            </a:endParaRPr>
          </a:p>
        </p:txBody>
      </p:sp>
      <p:sp>
        <p:nvSpPr>
          <p:cNvPr id="1809" name="Google Shape;1809;p248"/>
          <p:cNvSpPr txBox="1"/>
          <p:nvPr>
            <p:ph type="title"/>
          </p:nvPr>
        </p:nvSpPr>
        <p:spPr>
          <a:xfrm>
            <a:off x="778329" y="13643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mbria"/>
              <a:buNone/>
            </a:pPr>
            <a:r>
              <a:rPr lang="en-US"/>
              <a:t>Administering paracervical block </a:t>
            </a:r>
            <a:endParaRPr/>
          </a:p>
        </p:txBody>
      </p:sp>
      <p:sp>
        <p:nvSpPr>
          <p:cNvPr id="1810" name="Google Shape;1810;p24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4" name="Shape 1814"/>
        <p:cNvGrpSpPr/>
        <p:nvPr/>
      </p:nvGrpSpPr>
      <p:grpSpPr>
        <a:xfrm>
          <a:off x="0" y="0"/>
          <a:ext cx="0" cy="0"/>
          <a:chOff x="0" y="0"/>
          <a:chExt cx="0" cy="0"/>
        </a:xfrm>
      </p:grpSpPr>
      <p:sp>
        <p:nvSpPr>
          <p:cNvPr id="1815" name="Google Shape;1815;p249"/>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Paracervical block </a:t>
            </a:r>
            <a:endParaRPr sz="4400"/>
          </a:p>
        </p:txBody>
      </p:sp>
      <p:sp>
        <p:nvSpPr>
          <p:cNvPr id="1816" name="Google Shape;1816;p24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pic>
        <p:nvPicPr>
          <p:cNvPr descr="Image showing injection site on the cervix for a paracervical block. Labeled with injection site for tenaculum at 12 o'clock and injection sites at 2, 4, 8, and 10 o'clock. " id="1817" name="Google Shape;1817;p249"/>
          <p:cNvPicPr preferRelativeResize="0"/>
          <p:nvPr/>
        </p:nvPicPr>
        <p:blipFill rotWithShape="1">
          <a:blip r:embed="rId3">
            <a:alphaModFix/>
          </a:blip>
          <a:srcRect b="0" l="0" r="0" t="0"/>
          <a:stretch/>
        </p:blipFill>
        <p:spPr>
          <a:xfrm>
            <a:off x="1543050" y="1690689"/>
            <a:ext cx="6057900" cy="4543992"/>
          </a:xfrm>
          <a:prstGeom prst="rect">
            <a:avLst/>
          </a:prstGeom>
          <a:noFill/>
          <a:ln>
            <a:noFill/>
          </a:ln>
        </p:spPr>
      </p:pic>
    </p:spTree>
  </p:cSld>
  <p:clrMapOvr>
    <a:masterClrMapping/>
  </p:clrMapOvr>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2" name="Shape 1822"/>
        <p:cNvGrpSpPr/>
        <p:nvPr/>
      </p:nvGrpSpPr>
      <p:grpSpPr>
        <a:xfrm>
          <a:off x="0" y="0"/>
          <a:ext cx="0" cy="0"/>
          <a:chOff x="0" y="0"/>
          <a:chExt cx="0" cy="0"/>
        </a:xfrm>
      </p:grpSpPr>
      <p:sp>
        <p:nvSpPr>
          <p:cNvPr id="1823" name="Google Shape;1823;p250"/>
          <p:cNvSpPr txBox="1"/>
          <p:nvPr>
            <p:ph type="title"/>
          </p:nvPr>
        </p:nvSpPr>
        <p:spPr>
          <a:xfrm>
            <a:off x="928460" y="3651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Step 5: Dilate cervix </a:t>
            </a:r>
            <a:endParaRPr sz="4400"/>
          </a:p>
        </p:txBody>
      </p:sp>
      <p:sp>
        <p:nvSpPr>
          <p:cNvPr id="1824" name="Google Shape;1824;p250"/>
          <p:cNvSpPr txBox="1"/>
          <p:nvPr>
            <p:ph idx="1" type="body"/>
          </p:nvPr>
        </p:nvSpPr>
        <p:spPr>
          <a:xfrm>
            <a:off x="1107621" y="1690689"/>
            <a:ext cx="7528379"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600"/>
              <a:buChar char="•"/>
            </a:pPr>
            <a:r>
              <a:rPr lang="en-US" sz="2800">
                <a:solidFill>
                  <a:schemeClr val="dk2"/>
                </a:solidFill>
              </a:rPr>
              <a:t>Dilatation required in most but not all cases</a:t>
            </a:r>
            <a:endParaRPr sz="2800">
              <a:solidFill>
                <a:schemeClr val="dk2"/>
              </a:solidFill>
            </a:endParaRPr>
          </a:p>
          <a:p>
            <a:pPr indent="-228600" lvl="0" marL="228600" rtl="0" algn="l">
              <a:lnSpc>
                <a:spcPct val="90000"/>
              </a:lnSpc>
              <a:spcBef>
                <a:spcPts val="1000"/>
              </a:spcBef>
              <a:spcAft>
                <a:spcPts val="0"/>
              </a:spcAft>
              <a:buClr>
                <a:schemeClr val="dk1"/>
              </a:buClr>
              <a:buSzPts val="2600"/>
              <a:buChar char="•"/>
            </a:pPr>
            <a:r>
              <a:rPr lang="en-US" sz="2800">
                <a:solidFill>
                  <a:schemeClr val="dk2"/>
                </a:solidFill>
              </a:rPr>
              <a:t>Women with inevitable or incomplete abortion may require minimal or no dilatation</a:t>
            </a:r>
            <a:endParaRPr sz="2800">
              <a:solidFill>
                <a:schemeClr val="dk2"/>
              </a:solidFill>
            </a:endParaRPr>
          </a:p>
          <a:p>
            <a:pPr indent="-228600" lvl="0" marL="228600" rtl="0" algn="l">
              <a:lnSpc>
                <a:spcPct val="90000"/>
              </a:lnSpc>
              <a:spcBef>
                <a:spcPts val="1000"/>
              </a:spcBef>
              <a:spcAft>
                <a:spcPts val="0"/>
              </a:spcAft>
              <a:buClr>
                <a:schemeClr val="dk1"/>
              </a:buClr>
              <a:buSzPts val="2600"/>
              <a:buChar char="•"/>
            </a:pPr>
            <a:r>
              <a:rPr lang="en-US" sz="2800">
                <a:solidFill>
                  <a:schemeClr val="dk2"/>
                </a:solidFill>
              </a:rPr>
              <a:t>Cannula should fit snugly in os</a:t>
            </a:r>
            <a:endParaRPr sz="2800">
              <a:solidFill>
                <a:schemeClr val="dk2"/>
              </a:solidFill>
            </a:endParaRPr>
          </a:p>
          <a:p>
            <a:pPr indent="-228600" lvl="0" marL="228600" rtl="0" algn="l">
              <a:lnSpc>
                <a:spcPct val="90000"/>
              </a:lnSpc>
              <a:spcBef>
                <a:spcPts val="1000"/>
              </a:spcBef>
              <a:spcAft>
                <a:spcPts val="0"/>
              </a:spcAft>
              <a:buClr>
                <a:schemeClr val="dk1"/>
              </a:buClr>
              <a:buSzPts val="2600"/>
              <a:buChar char="•"/>
            </a:pPr>
            <a:r>
              <a:rPr lang="en-US" sz="2800">
                <a:solidFill>
                  <a:schemeClr val="dk2"/>
                </a:solidFill>
              </a:rPr>
              <a:t>Use gentle operative technique</a:t>
            </a:r>
            <a:endParaRPr sz="2800">
              <a:solidFill>
                <a:schemeClr val="dk2"/>
              </a:solidFill>
            </a:endParaRPr>
          </a:p>
          <a:p>
            <a:pPr indent="-228600" lvl="0" marL="228600" rtl="0" algn="l">
              <a:lnSpc>
                <a:spcPct val="90000"/>
              </a:lnSpc>
              <a:spcBef>
                <a:spcPts val="1000"/>
              </a:spcBef>
              <a:spcAft>
                <a:spcPts val="0"/>
              </a:spcAft>
              <a:buClr>
                <a:schemeClr val="dk1"/>
              </a:buClr>
              <a:buSzPts val="2600"/>
              <a:buChar char="•"/>
            </a:pPr>
            <a:r>
              <a:rPr lang="en-US" sz="2800">
                <a:solidFill>
                  <a:schemeClr val="dk2"/>
                </a:solidFill>
              </a:rPr>
              <a:t>Use progressively larger cannulae or mechanical dilators</a:t>
            </a:r>
            <a:endParaRPr sz="2800">
              <a:solidFill>
                <a:schemeClr val="dk2"/>
              </a:solidFill>
            </a:endParaRPr>
          </a:p>
          <a:p>
            <a:pPr indent="-228600" lvl="0" marL="228600" rtl="0" algn="l">
              <a:lnSpc>
                <a:spcPct val="90000"/>
              </a:lnSpc>
              <a:spcBef>
                <a:spcPts val="1000"/>
              </a:spcBef>
              <a:spcAft>
                <a:spcPts val="0"/>
              </a:spcAft>
              <a:buClr>
                <a:schemeClr val="dk1"/>
              </a:buClr>
              <a:buSzPts val="2600"/>
              <a:buChar char="•"/>
            </a:pPr>
            <a:r>
              <a:rPr lang="en-US" sz="2800">
                <a:solidFill>
                  <a:schemeClr val="dk2"/>
                </a:solidFill>
              </a:rPr>
              <a:t>After 12 to 14 weeks, cervical preparation with osmotics or misoprostol should be routinely used</a:t>
            </a:r>
            <a:endParaRPr sz="2800">
              <a:solidFill>
                <a:schemeClr val="dk2"/>
              </a:solidFill>
            </a:endParaRPr>
          </a:p>
        </p:txBody>
      </p:sp>
      <p:sp>
        <p:nvSpPr>
          <p:cNvPr id="1825" name="Google Shape;1825;p25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9" name="Shape 1829"/>
        <p:cNvGrpSpPr/>
        <p:nvPr/>
      </p:nvGrpSpPr>
      <p:grpSpPr>
        <a:xfrm>
          <a:off x="0" y="0"/>
          <a:ext cx="0" cy="0"/>
          <a:chOff x="0" y="0"/>
          <a:chExt cx="0" cy="0"/>
        </a:xfrm>
      </p:grpSpPr>
      <p:sp>
        <p:nvSpPr>
          <p:cNvPr id="1830" name="Google Shape;1830;p251"/>
          <p:cNvSpPr txBox="1"/>
          <p:nvPr>
            <p:ph type="title"/>
          </p:nvPr>
        </p:nvSpPr>
        <p:spPr>
          <a:xfrm>
            <a:off x="628650" y="5683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Step 6: Insert cannula </a:t>
            </a:r>
            <a:endParaRPr sz="4400"/>
          </a:p>
        </p:txBody>
      </p:sp>
      <p:sp>
        <p:nvSpPr>
          <p:cNvPr id="1831" name="Google Shape;1831;p251"/>
          <p:cNvSpPr txBox="1"/>
          <p:nvPr>
            <p:ph idx="1" type="body"/>
          </p:nvPr>
        </p:nvSpPr>
        <p:spPr>
          <a:xfrm>
            <a:off x="829582" y="2068965"/>
            <a:ext cx="7484836" cy="4351338"/>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600"/>
              </a:spcBef>
              <a:spcAft>
                <a:spcPts val="0"/>
              </a:spcAft>
              <a:buClr>
                <a:srgbClr val="000000"/>
              </a:buClr>
              <a:buSzPts val="2800"/>
              <a:buChar char="•"/>
            </a:pPr>
            <a:r>
              <a:rPr lang="en-US" sz="2800">
                <a:solidFill>
                  <a:schemeClr val="dk2"/>
                </a:solidFill>
                <a:latin typeface="Calibri"/>
                <a:ea typeface="Calibri"/>
                <a:cs typeface="Calibri"/>
                <a:sym typeface="Calibri"/>
              </a:rPr>
              <a:t>Gently apply traction to the cervix</a:t>
            </a:r>
            <a:endParaRPr sz="2800">
              <a:solidFill>
                <a:schemeClr val="dk2"/>
              </a:solidFill>
            </a:endParaRPr>
          </a:p>
          <a:p>
            <a:pPr indent="-457200" lvl="0" marL="457200" rtl="0" algn="l">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Rotate the cannula while gently applying pressure</a:t>
            </a:r>
            <a:endParaRPr sz="2800">
              <a:solidFill>
                <a:schemeClr val="dk2"/>
              </a:solidFill>
            </a:endParaRPr>
          </a:p>
          <a:p>
            <a:pPr indent="-457200" lvl="0" marL="457200" rtl="0" algn="l">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Insert cannula just past internal os</a:t>
            </a:r>
            <a:endParaRPr sz="2800">
              <a:solidFill>
                <a:schemeClr val="dk2"/>
              </a:solidFill>
              <a:latin typeface="Calibri"/>
              <a:ea typeface="Calibri"/>
              <a:cs typeface="Calibri"/>
              <a:sym typeface="Calibri"/>
            </a:endParaRPr>
          </a:p>
          <a:p>
            <a:pPr indent="-457200" lvl="0" marL="457200" rtl="0" algn="l">
              <a:lnSpc>
                <a:spcPct val="90000"/>
              </a:lnSpc>
              <a:spcBef>
                <a:spcPts val="1200"/>
              </a:spcBef>
              <a:spcAft>
                <a:spcPts val="600"/>
              </a:spcAft>
              <a:buClr>
                <a:srgbClr val="000000"/>
              </a:buClr>
              <a:buSzPts val="2800"/>
              <a:buChar char="•"/>
            </a:pPr>
            <a:r>
              <a:rPr lang="en-US" sz="2800">
                <a:solidFill>
                  <a:schemeClr val="dk2"/>
                </a:solidFill>
                <a:latin typeface="Calibri"/>
                <a:ea typeface="Calibri"/>
                <a:cs typeface="Calibri"/>
                <a:sym typeface="Calibri"/>
              </a:rPr>
              <a:t>Alternately, insert cannula slowly until it touches the fundus, then draw it back</a:t>
            </a:r>
            <a:endParaRPr sz="2800">
              <a:solidFill>
                <a:schemeClr val="dk2"/>
              </a:solidFill>
            </a:endParaRPr>
          </a:p>
        </p:txBody>
      </p:sp>
      <p:sp>
        <p:nvSpPr>
          <p:cNvPr id="1832" name="Google Shape;1832;p25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7" name="Shape 1837"/>
        <p:cNvGrpSpPr/>
        <p:nvPr/>
      </p:nvGrpSpPr>
      <p:grpSpPr>
        <a:xfrm>
          <a:off x="0" y="0"/>
          <a:ext cx="0" cy="0"/>
          <a:chOff x="0" y="0"/>
          <a:chExt cx="0" cy="0"/>
        </a:xfrm>
      </p:grpSpPr>
      <p:pic>
        <p:nvPicPr>
          <p:cNvPr descr="insertcannula" id="1838" name="Google Shape;1838;p252"/>
          <p:cNvPicPr preferRelativeResize="0"/>
          <p:nvPr>
            <p:ph idx="1" type="body"/>
          </p:nvPr>
        </p:nvPicPr>
        <p:blipFill rotWithShape="1">
          <a:blip r:embed="rId3">
            <a:alphaModFix/>
          </a:blip>
          <a:srcRect b="0" l="0" r="0" t="0"/>
          <a:stretch/>
        </p:blipFill>
        <p:spPr>
          <a:xfrm>
            <a:off x="1323486" y="1504710"/>
            <a:ext cx="7191864" cy="4559642"/>
          </a:xfrm>
          <a:prstGeom prst="rect">
            <a:avLst/>
          </a:prstGeom>
          <a:noFill/>
          <a:ln>
            <a:noFill/>
          </a:ln>
        </p:spPr>
      </p:pic>
      <p:sp>
        <p:nvSpPr>
          <p:cNvPr id="1839" name="Google Shape;1839;p252"/>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Insert cannula into the uterus </a:t>
            </a:r>
            <a:endParaRPr sz="4400"/>
          </a:p>
        </p:txBody>
      </p:sp>
      <p:sp>
        <p:nvSpPr>
          <p:cNvPr id="1840" name="Google Shape;1840;p25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55"/>
          <p:cNvSpPr txBox="1"/>
          <p:nvPr>
            <p:ph type="ctrTitle"/>
          </p:nvPr>
        </p:nvSpPr>
        <p:spPr>
          <a:xfrm>
            <a:off x="777240" y="271146"/>
            <a:ext cx="7772400" cy="1221324"/>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4400"/>
              <a:buNone/>
            </a:pPr>
            <a:r>
              <a:rPr lang="en-US">
                <a:solidFill>
                  <a:schemeClr val="dk2"/>
                </a:solidFill>
              </a:rPr>
              <a:t>UNIT 1: </a:t>
            </a:r>
            <a:r>
              <a:rPr lang="en-US">
                <a:solidFill>
                  <a:schemeClr val="accent1"/>
                </a:solidFill>
              </a:rPr>
              <a:t>COURSE OVERVIEW</a:t>
            </a:r>
            <a:endParaRPr/>
          </a:p>
        </p:txBody>
      </p:sp>
      <p:sp>
        <p:nvSpPr>
          <p:cNvPr id="309" name="Google Shape;309;p55"/>
          <p:cNvSpPr txBox="1"/>
          <p:nvPr>
            <p:ph idx="12" type="sldNum"/>
          </p:nvPr>
        </p:nvSpPr>
        <p:spPr>
          <a:xfrm>
            <a:off x="4762499" y="6319849"/>
            <a:ext cx="314325" cy="385751"/>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A close-up of a logo&#10;&#10;Description automatically generated with medium confidence" id="310" name="Google Shape;310;p55"/>
          <p:cNvPicPr preferRelativeResize="0"/>
          <p:nvPr/>
        </p:nvPicPr>
        <p:blipFill rotWithShape="1">
          <a:blip r:embed="rId3">
            <a:alphaModFix/>
          </a:blip>
          <a:srcRect b="0" l="0" r="0" t="0"/>
          <a:stretch/>
        </p:blipFill>
        <p:spPr>
          <a:xfrm>
            <a:off x="7556938" y="5823145"/>
            <a:ext cx="1202370" cy="59759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73"/>
          <p:cNvSpPr txBox="1"/>
          <p:nvPr>
            <p:ph idx="1" type="body"/>
          </p:nvPr>
        </p:nvSpPr>
        <p:spPr>
          <a:xfrm>
            <a:off x="814630" y="1345123"/>
            <a:ext cx="7886700" cy="461486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600"/>
              <a:buNone/>
            </a:pPr>
            <a:r>
              <a:rPr lang="en-US" sz="2600">
                <a:solidFill>
                  <a:schemeClr val="dk2"/>
                </a:solidFill>
                <a:latin typeface="Calibri"/>
                <a:ea typeface="Calibri"/>
                <a:cs typeface="Calibri"/>
                <a:sym typeface="Calibri"/>
              </a:rPr>
              <a:t>By the end of this unit, participants should be able to:</a:t>
            </a:r>
            <a:endParaRPr sz="2600">
              <a:solidFill>
                <a:schemeClr val="dk2"/>
              </a:solidFill>
            </a:endParaRPr>
          </a:p>
          <a:p>
            <a:pPr indent="-228600" lvl="0" marL="685800" rtl="0" algn="l">
              <a:lnSpc>
                <a:spcPct val="90000"/>
              </a:lnSpc>
              <a:spcBef>
                <a:spcPts val="1000"/>
              </a:spcBef>
              <a:spcAft>
                <a:spcPts val="0"/>
              </a:spcAft>
              <a:buSzPts val="2600"/>
              <a:buFont typeface="Noto Sans Symbols"/>
              <a:buChar char="✔"/>
            </a:pPr>
            <a:r>
              <a:rPr lang="en-US" sz="2600">
                <a:solidFill>
                  <a:schemeClr val="dk2"/>
                </a:solidFill>
              </a:rPr>
              <a:t>Discuss medical eligibility for select methods of postabortion contraception including emergency contraception</a:t>
            </a:r>
            <a:endParaRPr/>
          </a:p>
          <a:p>
            <a:pPr indent="-228600" lvl="0" marL="685800" rtl="0" algn="l">
              <a:lnSpc>
                <a:spcPct val="90000"/>
              </a:lnSpc>
              <a:spcBef>
                <a:spcPts val="1000"/>
              </a:spcBef>
              <a:spcAft>
                <a:spcPts val="0"/>
              </a:spcAft>
              <a:buSzPts val="2600"/>
              <a:buFont typeface="Noto Sans Symbols"/>
              <a:buChar char="✔"/>
            </a:pPr>
            <a:r>
              <a:rPr lang="en-US" sz="2600">
                <a:solidFill>
                  <a:schemeClr val="dk2"/>
                </a:solidFill>
              </a:rPr>
              <a:t>Provide uterine evacuation method options counseling and contraceptive counseling for women seeking uterine evacuation</a:t>
            </a:r>
            <a:endParaRPr/>
          </a:p>
          <a:p>
            <a:pPr indent="-228600" lvl="0" marL="685800" rtl="0" algn="l">
              <a:lnSpc>
                <a:spcPct val="90000"/>
              </a:lnSpc>
              <a:spcBef>
                <a:spcPts val="1000"/>
              </a:spcBef>
              <a:spcAft>
                <a:spcPts val="0"/>
              </a:spcAft>
              <a:buSzPts val="2600"/>
              <a:buFont typeface="Noto Sans Symbols"/>
              <a:buChar char="✔"/>
            </a:pPr>
            <a:r>
              <a:rPr lang="en-US" sz="2600">
                <a:solidFill>
                  <a:schemeClr val="dk2"/>
                </a:solidFill>
              </a:rPr>
              <a:t>Obtain informed consent prior to uterine evacuation</a:t>
            </a:r>
            <a:endParaRPr/>
          </a:p>
          <a:p>
            <a:pPr indent="-63500" lvl="0" marL="228600" rtl="0" algn="l">
              <a:lnSpc>
                <a:spcPct val="90000"/>
              </a:lnSpc>
              <a:spcBef>
                <a:spcPts val="1000"/>
              </a:spcBef>
              <a:spcAft>
                <a:spcPts val="0"/>
              </a:spcAft>
              <a:buClr>
                <a:schemeClr val="dk1"/>
              </a:buClr>
              <a:buSzPts val="2600"/>
              <a:buFont typeface="Noto Sans Symbols"/>
              <a:buNone/>
            </a:pPr>
            <a:r>
              <a:t/>
            </a:r>
            <a:endParaRPr sz="2600">
              <a:solidFill>
                <a:schemeClr val="dk2"/>
              </a:solidFill>
            </a:endParaRPr>
          </a:p>
        </p:txBody>
      </p:sp>
      <p:sp>
        <p:nvSpPr>
          <p:cNvPr id="448" name="Google Shape;448;p73"/>
          <p:cNvSpPr txBox="1"/>
          <p:nvPr>
            <p:ph type="title"/>
          </p:nvPr>
        </p:nvSpPr>
        <p:spPr>
          <a:xfrm>
            <a:off x="814630" y="235232"/>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b="1" lang="en-US"/>
              <a:t>Unit 3 objectives (cont.)</a:t>
            </a:r>
            <a:endParaRPr/>
          </a:p>
        </p:txBody>
      </p:sp>
      <p:sp>
        <p:nvSpPr>
          <p:cNvPr id="449" name="Google Shape;449;p7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4" name="Shape 1844"/>
        <p:cNvGrpSpPr/>
        <p:nvPr/>
      </p:nvGrpSpPr>
      <p:grpSpPr>
        <a:xfrm>
          <a:off x="0" y="0"/>
          <a:ext cx="0" cy="0"/>
          <a:chOff x="0" y="0"/>
          <a:chExt cx="0" cy="0"/>
        </a:xfrm>
      </p:grpSpPr>
      <p:pic>
        <p:nvPicPr>
          <p:cNvPr descr="attachaspirator" id="1845" name="Google Shape;1845;p253"/>
          <p:cNvPicPr preferRelativeResize="0"/>
          <p:nvPr>
            <p:ph idx="1" type="body"/>
          </p:nvPr>
        </p:nvPicPr>
        <p:blipFill rotWithShape="1">
          <a:blip r:embed="rId3">
            <a:alphaModFix/>
          </a:blip>
          <a:srcRect b="0" l="0" r="0" t="0"/>
          <a:stretch/>
        </p:blipFill>
        <p:spPr>
          <a:xfrm>
            <a:off x="334097" y="1539433"/>
            <a:ext cx="8395007" cy="3853708"/>
          </a:xfrm>
          <a:prstGeom prst="rect">
            <a:avLst/>
          </a:prstGeom>
          <a:noFill/>
          <a:ln>
            <a:noFill/>
          </a:ln>
        </p:spPr>
      </p:pic>
      <p:sp>
        <p:nvSpPr>
          <p:cNvPr id="1846" name="Google Shape;1846;p25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Attach aspirator </a:t>
            </a:r>
            <a:endParaRPr sz="4400"/>
          </a:p>
        </p:txBody>
      </p:sp>
      <p:sp>
        <p:nvSpPr>
          <p:cNvPr id="1847" name="Google Shape;1847;p25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2" name="Shape 1852"/>
        <p:cNvGrpSpPr/>
        <p:nvPr/>
      </p:nvGrpSpPr>
      <p:grpSpPr>
        <a:xfrm>
          <a:off x="0" y="0"/>
          <a:ext cx="0" cy="0"/>
          <a:chOff x="0" y="0"/>
          <a:chExt cx="0" cy="0"/>
        </a:xfrm>
      </p:grpSpPr>
      <p:sp>
        <p:nvSpPr>
          <p:cNvPr id="1853" name="Google Shape;1853;p254"/>
          <p:cNvSpPr txBox="1"/>
          <p:nvPr>
            <p:ph type="title"/>
          </p:nvPr>
        </p:nvSpPr>
        <p:spPr>
          <a:xfrm>
            <a:off x="628650" y="500062"/>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Step 7: Suction uterine contents </a:t>
            </a:r>
            <a:endParaRPr sz="4400"/>
          </a:p>
        </p:txBody>
      </p:sp>
      <p:sp>
        <p:nvSpPr>
          <p:cNvPr id="1854" name="Google Shape;1854;p254"/>
          <p:cNvSpPr txBox="1"/>
          <p:nvPr>
            <p:ph idx="1" type="body"/>
          </p:nvPr>
        </p:nvSpPr>
        <p:spPr>
          <a:xfrm>
            <a:off x="1122136" y="1825625"/>
            <a:ext cx="7717064"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600"/>
              </a:spcBef>
              <a:spcAft>
                <a:spcPts val="0"/>
              </a:spcAft>
              <a:buClr>
                <a:schemeClr val="dk1"/>
              </a:buClr>
              <a:buSzPts val="2800"/>
              <a:buChar char="•"/>
            </a:pPr>
            <a:r>
              <a:rPr lang="en-US" sz="2800">
                <a:solidFill>
                  <a:schemeClr val="dk2"/>
                </a:solidFill>
              </a:rPr>
              <a:t>Attach charged aspirator to cannula</a:t>
            </a:r>
            <a:endParaRPr sz="2800">
              <a:solidFill>
                <a:schemeClr val="dk2"/>
              </a:solidFill>
            </a:endParaRPr>
          </a:p>
          <a:p>
            <a:pPr indent="-228600" lvl="0" marL="228600" rtl="0" algn="l">
              <a:lnSpc>
                <a:spcPct val="90000"/>
              </a:lnSpc>
              <a:spcBef>
                <a:spcPts val="1200"/>
              </a:spcBef>
              <a:spcAft>
                <a:spcPts val="0"/>
              </a:spcAft>
              <a:buClr>
                <a:schemeClr val="dk1"/>
              </a:buClr>
              <a:buSzPts val="2800"/>
              <a:buChar char="•"/>
            </a:pPr>
            <a:r>
              <a:rPr lang="en-US" sz="2800">
                <a:solidFill>
                  <a:schemeClr val="dk2"/>
                </a:solidFill>
              </a:rPr>
              <a:t>Release buttons to start suction</a:t>
            </a:r>
            <a:endParaRPr sz="2800">
              <a:solidFill>
                <a:schemeClr val="dk2"/>
              </a:solidFill>
            </a:endParaRPr>
          </a:p>
          <a:p>
            <a:pPr indent="-228600" lvl="0" marL="228600" rtl="0" algn="l">
              <a:lnSpc>
                <a:spcPct val="90000"/>
              </a:lnSpc>
              <a:spcBef>
                <a:spcPts val="1200"/>
              </a:spcBef>
              <a:spcAft>
                <a:spcPts val="0"/>
              </a:spcAft>
              <a:buClr>
                <a:schemeClr val="dk1"/>
              </a:buClr>
              <a:buSzPts val="2800"/>
              <a:buChar char="•"/>
            </a:pPr>
            <a:r>
              <a:rPr lang="en-US" sz="2800">
                <a:solidFill>
                  <a:schemeClr val="dk2"/>
                </a:solidFill>
              </a:rPr>
              <a:t>Gently rotate cannula 180 degrees in each direction</a:t>
            </a:r>
            <a:endParaRPr sz="2800">
              <a:solidFill>
                <a:schemeClr val="dk2"/>
              </a:solidFill>
            </a:endParaRPr>
          </a:p>
          <a:p>
            <a:pPr indent="-228600" lvl="0" marL="228600" rtl="0" algn="l">
              <a:lnSpc>
                <a:spcPct val="90000"/>
              </a:lnSpc>
              <a:spcBef>
                <a:spcPts val="1200"/>
              </a:spcBef>
              <a:spcAft>
                <a:spcPts val="0"/>
              </a:spcAft>
              <a:buClr>
                <a:schemeClr val="dk1"/>
              </a:buClr>
              <a:buSzPts val="2800"/>
              <a:buChar char="•"/>
            </a:pPr>
            <a:r>
              <a:rPr lang="en-US" sz="2800">
                <a:solidFill>
                  <a:schemeClr val="dk2"/>
                </a:solidFill>
              </a:rPr>
              <a:t>Use a gentle “in and out” motion</a:t>
            </a:r>
            <a:endParaRPr sz="2800">
              <a:solidFill>
                <a:schemeClr val="dk2"/>
              </a:solidFill>
            </a:endParaRPr>
          </a:p>
          <a:p>
            <a:pPr indent="-228600" lvl="0" marL="228600" rtl="0" algn="l">
              <a:lnSpc>
                <a:spcPct val="90000"/>
              </a:lnSpc>
              <a:spcBef>
                <a:spcPts val="1200"/>
              </a:spcBef>
              <a:spcAft>
                <a:spcPts val="600"/>
              </a:spcAft>
              <a:buClr>
                <a:schemeClr val="dk1"/>
              </a:buClr>
              <a:buSzPts val="2800"/>
              <a:buChar char="•"/>
            </a:pPr>
            <a:r>
              <a:rPr lang="en-US" sz="2800">
                <a:solidFill>
                  <a:schemeClr val="dk2"/>
                </a:solidFill>
              </a:rPr>
              <a:t>Do not withdraw cannula opening beyond external os</a:t>
            </a:r>
            <a:endParaRPr sz="2800">
              <a:solidFill>
                <a:schemeClr val="dk2"/>
              </a:solidFill>
            </a:endParaRPr>
          </a:p>
        </p:txBody>
      </p:sp>
      <p:sp>
        <p:nvSpPr>
          <p:cNvPr id="1855" name="Google Shape;1855;p25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9" name="Shape 1859"/>
        <p:cNvGrpSpPr/>
        <p:nvPr/>
      </p:nvGrpSpPr>
      <p:grpSpPr>
        <a:xfrm>
          <a:off x="0" y="0"/>
          <a:ext cx="0" cy="0"/>
          <a:chOff x="0" y="0"/>
          <a:chExt cx="0" cy="0"/>
        </a:xfrm>
      </p:grpSpPr>
      <p:pic>
        <p:nvPicPr>
          <p:cNvPr descr="releasebuttons" id="1860" name="Google Shape;1860;p255"/>
          <p:cNvPicPr preferRelativeResize="0"/>
          <p:nvPr>
            <p:ph idx="1" type="body"/>
          </p:nvPr>
        </p:nvPicPr>
        <p:blipFill rotWithShape="1">
          <a:blip r:embed="rId3">
            <a:alphaModFix/>
          </a:blip>
          <a:srcRect b="0" l="0" r="0" t="0"/>
          <a:stretch/>
        </p:blipFill>
        <p:spPr>
          <a:xfrm>
            <a:off x="1545220" y="1570660"/>
            <a:ext cx="6047772" cy="4922214"/>
          </a:xfrm>
          <a:prstGeom prst="rect">
            <a:avLst/>
          </a:prstGeom>
          <a:noFill/>
          <a:ln>
            <a:noFill/>
          </a:ln>
        </p:spPr>
      </p:pic>
      <p:sp>
        <p:nvSpPr>
          <p:cNvPr id="1861" name="Google Shape;1861;p25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Release buttons </a:t>
            </a:r>
            <a:endParaRPr sz="4400"/>
          </a:p>
        </p:txBody>
      </p:sp>
      <p:sp>
        <p:nvSpPr>
          <p:cNvPr id="1862" name="Google Shape;1862;p25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7" name="Shape 1867"/>
        <p:cNvGrpSpPr/>
        <p:nvPr/>
      </p:nvGrpSpPr>
      <p:grpSpPr>
        <a:xfrm>
          <a:off x="0" y="0"/>
          <a:ext cx="0" cy="0"/>
          <a:chOff x="0" y="0"/>
          <a:chExt cx="0" cy="0"/>
        </a:xfrm>
      </p:grpSpPr>
      <p:sp>
        <p:nvSpPr>
          <p:cNvPr id="1868" name="Google Shape;1868;p256"/>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Evacuate uterine contents </a:t>
            </a:r>
            <a:endParaRPr sz="4400"/>
          </a:p>
        </p:txBody>
      </p:sp>
      <p:pic>
        <p:nvPicPr>
          <p:cNvPr descr="evacuateutercontents" id="1869" name="Google Shape;1869;p256"/>
          <p:cNvPicPr preferRelativeResize="0"/>
          <p:nvPr>
            <p:ph idx="1" type="body"/>
          </p:nvPr>
        </p:nvPicPr>
        <p:blipFill rotWithShape="1">
          <a:blip r:embed="rId3">
            <a:alphaModFix/>
          </a:blip>
          <a:srcRect b="0" l="0" r="0" t="0"/>
          <a:stretch/>
        </p:blipFill>
        <p:spPr>
          <a:xfrm>
            <a:off x="451871" y="1690689"/>
            <a:ext cx="8070916" cy="3803858"/>
          </a:xfrm>
          <a:prstGeom prst="rect">
            <a:avLst/>
          </a:prstGeom>
          <a:noFill/>
          <a:ln>
            <a:noFill/>
          </a:ln>
        </p:spPr>
      </p:pic>
      <p:sp>
        <p:nvSpPr>
          <p:cNvPr id="1870" name="Google Shape;1870;p25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4" name="Shape 1874"/>
        <p:cNvGrpSpPr/>
        <p:nvPr/>
      </p:nvGrpSpPr>
      <p:grpSpPr>
        <a:xfrm>
          <a:off x="0" y="0"/>
          <a:ext cx="0" cy="0"/>
          <a:chOff x="0" y="0"/>
          <a:chExt cx="0" cy="0"/>
        </a:xfrm>
      </p:grpSpPr>
      <p:sp>
        <p:nvSpPr>
          <p:cNvPr id="1875" name="Google Shape;1875;p257"/>
          <p:cNvSpPr txBox="1"/>
          <p:nvPr>
            <p:ph type="title"/>
          </p:nvPr>
        </p:nvSpPr>
        <p:spPr>
          <a:xfrm>
            <a:off x="778782" y="582840"/>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Signs that the uterus is empty </a:t>
            </a:r>
            <a:endParaRPr sz="4400"/>
          </a:p>
        </p:txBody>
      </p:sp>
      <p:sp>
        <p:nvSpPr>
          <p:cNvPr id="1876" name="Google Shape;1876;p257"/>
          <p:cNvSpPr txBox="1"/>
          <p:nvPr>
            <p:ph idx="1" type="body"/>
          </p:nvPr>
        </p:nvSpPr>
        <p:spPr>
          <a:xfrm>
            <a:off x="928914" y="2141536"/>
            <a:ext cx="7586436" cy="4351338"/>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600"/>
              </a:spcBef>
              <a:spcAft>
                <a:spcPts val="0"/>
              </a:spcAft>
              <a:buClr>
                <a:srgbClr val="000000"/>
              </a:buClr>
              <a:buSzPts val="2800"/>
              <a:buChar char="•"/>
            </a:pPr>
            <a:r>
              <a:rPr lang="en-US" sz="2800">
                <a:solidFill>
                  <a:schemeClr val="dk2"/>
                </a:solidFill>
                <a:latin typeface="Calibri"/>
                <a:ea typeface="Calibri"/>
                <a:cs typeface="Calibri"/>
                <a:sym typeface="Calibri"/>
              </a:rPr>
              <a:t>Red or pink foam without tissue passing through cannula </a:t>
            </a:r>
            <a:endParaRPr sz="2800">
              <a:solidFill>
                <a:schemeClr val="dk2"/>
              </a:solidFill>
              <a:latin typeface="Calibri"/>
              <a:ea typeface="Calibri"/>
              <a:cs typeface="Calibri"/>
              <a:sym typeface="Calibri"/>
            </a:endParaRPr>
          </a:p>
          <a:p>
            <a:pPr indent="-457200" lvl="0" marL="457200" rtl="0" algn="l">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Gritty sensation over surface of uterus </a:t>
            </a:r>
            <a:endParaRPr sz="2800">
              <a:solidFill>
                <a:schemeClr val="dk2"/>
              </a:solidFill>
              <a:latin typeface="Calibri"/>
              <a:ea typeface="Calibri"/>
              <a:cs typeface="Calibri"/>
              <a:sym typeface="Calibri"/>
            </a:endParaRPr>
          </a:p>
          <a:p>
            <a:pPr indent="-457200" lvl="0" marL="457200" rtl="0" algn="l">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Uterus contracting around cannula </a:t>
            </a:r>
            <a:endParaRPr sz="2800">
              <a:solidFill>
                <a:schemeClr val="dk2"/>
              </a:solidFill>
              <a:latin typeface="Calibri"/>
              <a:ea typeface="Calibri"/>
              <a:cs typeface="Calibri"/>
              <a:sym typeface="Calibri"/>
            </a:endParaRPr>
          </a:p>
          <a:p>
            <a:pPr indent="-457200" lvl="0" marL="457200" rtl="0" algn="l">
              <a:lnSpc>
                <a:spcPct val="90000"/>
              </a:lnSpc>
              <a:spcBef>
                <a:spcPts val="1200"/>
              </a:spcBef>
              <a:spcAft>
                <a:spcPts val="600"/>
              </a:spcAft>
              <a:buClr>
                <a:srgbClr val="000000"/>
              </a:buClr>
              <a:buSzPts val="2800"/>
              <a:buChar char="•"/>
            </a:pPr>
            <a:r>
              <a:rPr lang="en-US" sz="2800">
                <a:solidFill>
                  <a:schemeClr val="dk2"/>
                </a:solidFill>
                <a:latin typeface="Calibri"/>
                <a:ea typeface="Calibri"/>
                <a:cs typeface="Calibri"/>
                <a:sym typeface="Calibri"/>
              </a:rPr>
              <a:t>Increased uterine cramping or pain</a:t>
            </a:r>
            <a:endParaRPr sz="2800">
              <a:solidFill>
                <a:schemeClr val="dk2"/>
              </a:solidFill>
              <a:latin typeface="Calibri"/>
              <a:ea typeface="Calibri"/>
              <a:cs typeface="Calibri"/>
              <a:sym typeface="Calibri"/>
            </a:endParaRPr>
          </a:p>
        </p:txBody>
      </p:sp>
      <p:sp>
        <p:nvSpPr>
          <p:cNvPr id="1877" name="Google Shape;1877;p25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1" name="Shape 1881"/>
        <p:cNvGrpSpPr/>
        <p:nvPr/>
      </p:nvGrpSpPr>
      <p:grpSpPr>
        <a:xfrm>
          <a:off x="0" y="0"/>
          <a:ext cx="0" cy="0"/>
          <a:chOff x="0" y="0"/>
          <a:chExt cx="0" cy="0"/>
        </a:xfrm>
      </p:grpSpPr>
      <p:sp>
        <p:nvSpPr>
          <p:cNvPr id="1882" name="Google Shape;1882;p258"/>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When the procedure is finished</a:t>
            </a:r>
            <a:endParaRPr sz="4400"/>
          </a:p>
        </p:txBody>
      </p:sp>
      <p:sp>
        <p:nvSpPr>
          <p:cNvPr id="1883" name="Google Shape;1883;p258"/>
          <p:cNvSpPr txBox="1"/>
          <p:nvPr>
            <p:ph idx="1" type="body"/>
          </p:nvPr>
        </p:nvSpPr>
        <p:spPr>
          <a:xfrm>
            <a:off x="933450" y="2141536"/>
            <a:ext cx="75819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600"/>
              </a:spcBef>
              <a:spcAft>
                <a:spcPts val="0"/>
              </a:spcAft>
              <a:buClr>
                <a:schemeClr val="dk1"/>
              </a:buClr>
              <a:buSzPts val="2800"/>
              <a:buChar char="•"/>
            </a:pPr>
            <a:r>
              <a:rPr lang="en-US" sz="2800">
                <a:solidFill>
                  <a:schemeClr val="dk2"/>
                </a:solidFill>
              </a:rPr>
              <a:t>Depress buttons down and forward to close valve, then disconnect cannula from aspirator</a:t>
            </a:r>
            <a:endParaRPr sz="2800">
              <a:solidFill>
                <a:schemeClr val="dk2"/>
              </a:solidFill>
            </a:endParaRPr>
          </a:p>
          <a:p>
            <a:pPr indent="-228600" lvl="0" marL="228600" rtl="0" algn="l">
              <a:lnSpc>
                <a:spcPct val="90000"/>
              </a:lnSpc>
              <a:spcBef>
                <a:spcPts val="1200"/>
              </a:spcBef>
              <a:spcAft>
                <a:spcPts val="0"/>
              </a:spcAft>
              <a:buClr>
                <a:schemeClr val="dk1"/>
              </a:buClr>
              <a:buSzPts val="2800"/>
              <a:buChar char="•"/>
            </a:pPr>
            <a:r>
              <a:rPr lang="en-US" sz="2800">
                <a:solidFill>
                  <a:schemeClr val="dk2"/>
                </a:solidFill>
              </a:rPr>
              <a:t>OR, withdraw cannula and aspirator from the uterus without depressing buttons</a:t>
            </a:r>
            <a:endParaRPr sz="2800">
              <a:solidFill>
                <a:schemeClr val="dk2"/>
              </a:solidFill>
            </a:endParaRPr>
          </a:p>
          <a:p>
            <a:pPr indent="-228600" lvl="0" marL="228600" rtl="0" algn="l">
              <a:lnSpc>
                <a:spcPct val="90000"/>
              </a:lnSpc>
              <a:spcBef>
                <a:spcPts val="1200"/>
              </a:spcBef>
              <a:spcAft>
                <a:spcPts val="0"/>
              </a:spcAft>
              <a:buClr>
                <a:schemeClr val="dk1"/>
              </a:buClr>
              <a:buSzPts val="2800"/>
              <a:buChar char="•"/>
            </a:pPr>
            <a:r>
              <a:rPr lang="en-US" sz="2800">
                <a:solidFill>
                  <a:schemeClr val="dk2"/>
                </a:solidFill>
              </a:rPr>
              <a:t>Keep instruments ready to evacuate again after inspecting POC, if needed</a:t>
            </a:r>
            <a:endParaRPr sz="2800">
              <a:solidFill>
                <a:schemeClr val="dk2"/>
              </a:solidFill>
            </a:endParaRPr>
          </a:p>
          <a:p>
            <a:pPr indent="-50800" lvl="0" marL="228600" rtl="0" algn="l">
              <a:lnSpc>
                <a:spcPct val="90000"/>
              </a:lnSpc>
              <a:spcBef>
                <a:spcPts val="1600"/>
              </a:spcBef>
              <a:spcAft>
                <a:spcPts val="0"/>
              </a:spcAft>
              <a:buClr>
                <a:schemeClr val="dk1"/>
              </a:buClr>
              <a:buSzPts val="2800"/>
              <a:buNone/>
            </a:pPr>
            <a:r>
              <a:t/>
            </a:r>
            <a:endParaRPr/>
          </a:p>
        </p:txBody>
      </p:sp>
      <p:sp>
        <p:nvSpPr>
          <p:cNvPr id="1884" name="Google Shape;1884;p25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8" name="Shape 1888"/>
        <p:cNvGrpSpPr/>
        <p:nvPr/>
      </p:nvGrpSpPr>
      <p:grpSpPr>
        <a:xfrm>
          <a:off x="0" y="0"/>
          <a:ext cx="0" cy="0"/>
          <a:chOff x="0" y="0"/>
          <a:chExt cx="0" cy="0"/>
        </a:xfrm>
      </p:grpSpPr>
      <p:sp>
        <p:nvSpPr>
          <p:cNvPr id="1889" name="Google Shape;1889;p259"/>
          <p:cNvSpPr txBox="1"/>
          <p:nvPr>
            <p:ph type="title"/>
          </p:nvPr>
        </p:nvSpPr>
        <p:spPr>
          <a:xfrm>
            <a:off x="628650" y="684441"/>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Use care to disconnect cannula</a:t>
            </a:r>
            <a:endParaRPr/>
          </a:p>
        </p:txBody>
      </p:sp>
      <p:sp>
        <p:nvSpPr>
          <p:cNvPr id="1890" name="Google Shape;1890;p259"/>
          <p:cNvSpPr txBox="1"/>
          <p:nvPr>
            <p:ph idx="1" type="body"/>
          </p:nvPr>
        </p:nvSpPr>
        <p:spPr>
          <a:xfrm>
            <a:off x="986970" y="2506662"/>
            <a:ext cx="7184573" cy="2312081"/>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000000"/>
              </a:buClr>
              <a:buSzPts val="2800"/>
              <a:buChar char="•"/>
            </a:pPr>
            <a:r>
              <a:rPr lang="en-US" sz="2800">
                <a:solidFill>
                  <a:schemeClr val="dk2"/>
                </a:solidFill>
                <a:latin typeface="Calibri"/>
                <a:ea typeface="Calibri"/>
                <a:cs typeface="Calibri"/>
                <a:sym typeface="Calibri"/>
              </a:rPr>
              <a:t>Ipas EasyGrip</a:t>
            </a:r>
            <a:r>
              <a:rPr baseline="30000" lang="en-US" sz="2800">
                <a:solidFill>
                  <a:schemeClr val="dk2"/>
                </a:solidFill>
                <a:latin typeface="Calibri"/>
                <a:ea typeface="Calibri"/>
                <a:cs typeface="Calibri"/>
                <a:sym typeface="Calibri"/>
              </a:rPr>
              <a:t> </a:t>
            </a:r>
            <a:r>
              <a:rPr lang="en-US" sz="2800">
                <a:solidFill>
                  <a:schemeClr val="dk2"/>
                </a:solidFill>
                <a:latin typeface="Calibri"/>
                <a:ea typeface="Calibri"/>
                <a:cs typeface="Calibri"/>
                <a:sym typeface="Calibri"/>
              </a:rPr>
              <a:t>cannulae fit firmly into the valve of the aspirator</a:t>
            </a:r>
            <a:endParaRPr sz="2800">
              <a:solidFill>
                <a:schemeClr val="dk2"/>
              </a:solidFill>
              <a:latin typeface="Calibri"/>
              <a:ea typeface="Calibri"/>
              <a:cs typeface="Calibri"/>
              <a:sym typeface="Calibri"/>
            </a:endParaRPr>
          </a:p>
          <a:p>
            <a:pPr indent="-457200" lvl="0" marL="457200" rtl="0" algn="l">
              <a:lnSpc>
                <a:spcPct val="90000"/>
              </a:lnSpc>
              <a:spcBef>
                <a:spcPts val="1000"/>
              </a:spcBef>
              <a:spcAft>
                <a:spcPts val="0"/>
              </a:spcAft>
              <a:buClr>
                <a:srgbClr val="000000"/>
              </a:buClr>
              <a:buSzPts val="2800"/>
              <a:buChar char="•"/>
            </a:pPr>
            <a:r>
              <a:rPr lang="en-US" sz="2800">
                <a:solidFill>
                  <a:schemeClr val="dk2"/>
                </a:solidFill>
                <a:latin typeface="Calibri"/>
                <a:ea typeface="Calibri"/>
                <a:cs typeface="Calibri"/>
                <a:sym typeface="Calibri"/>
              </a:rPr>
              <a:t>Use care when disconnecting cannulae from the aspirator</a:t>
            </a:r>
            <a:endParaRPr sz="2800">
              <a:solidFill>
                <a:schemeClr val="dk2"/>
              </a:solidFill>
              <a:latin typeface="Calibri"/>
              <a:ea typeface="Calibri"/>
              <a:cs typeface="Calibri"/>
              <a:sym typeface="Calibri"/>
            </a:endParaRPr>
          </a:p>
        </p:txBody>
      </p:sp>
      <p:sp>
        <p:nvSpPr>
          <p:cNvPr id="1891" name="Google Shape;1891;p25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5" name="Shape 1895"/>
        <p:cNvGrpSpPr/>
        <p:nvPr/>
      </p:nvGrpSpPr>
      <p:grpSpPr>
        <a:xfrm>
          <a:off x="0" y="0"/>
          <a:ext cx="0" cy="0"/>
          <a:chOff x="0" y="0"/>
          <a:chExt cx="0" cy="0"/>
        </a:xfrm>
      </p:grpSpPr>
      <p:pic>
        <p:nvPicPr>
          <p:cNvPr descr="detachcannula" id="1896" name="Google Shape;1896;p260"/>
          <p:cNvPicPr preferRelativeResize="0"/>
          <p:nvPr>
            <p:ph idx="1" type="body"/>
          </p:nvPr>
        </p:nvPicPr>
        <p:blipFill rotWithShape="1">
          <a:blip r:embed="rId3">
            <a:alphaModFix/>
          </a:blip>
          <a:srcRect b="0" l="0" r="0" t="0"/>
          <a:stretch/>
        </p:blipFill>
        <p:spPr>
          <a:xfrm>
            <a:off x="1440690" y="1267194"/>
            <a:ext cx="7074660" cy="5089158"/>
          </a:xfrm>
          <a:prstGeom prst="rect">
            <a:avLst/>
          </a:prstGeom>
          <a:noFill/>
          <a:ln>
            <a:noFill/>
          </a:ln>
        </p:spPr>
      </p:pic>
      <p:sp>
        <p:nvSpPr>
          <p:cNvPr id="1897" name="Google Shape;1897;p260"/>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Detach cannula from aspirator</a:t>
            </a:r>
            <a:endParaRPr/>
          </a:p>
        </p:txBody>
      </p:sp>
      <p:sp>
        <p:nvSpPr>
          <p:cNvPr id="1898" name="Google Shape;1898;p26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2" name="Shape 1902"/>
        <p:cNvGrpSpPr/>
        <p:nvPr/>
      </p:nvGrpSpPr>
      <p:grpSpPr>
        <a:xfrm>
          <a:off x="0" y="0"/>
          <a:ext cx="0" cy="0"/>
          <a:chOff x="0" y="0"/>
          <a:chExt cx="0" cy="0"/>
        </a:xfrm>
      </p:grpSpPr>
      <p:sp>
        <p:nvSpPr>
          <p:cNvPr id="1903" name="Google Shape;1903;p261"/>
          <p:cNvSpPr txBox="1"/>
          <p:nvPr>
            <p:ph type="title"/>
          </p:nvPr>
        </p:nvSpPr>
        <p:spPr>
          <a:xfrm>
            <a:off x="628650" y="7715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Step 8: Inspect tissue</a:t>
            </a:r>
            <a:endParaRPr/>
          </a:p>
        </p:txBody>
      </p:sp>
      <p:sp>
        <p:nvSpPr>
          <p:cNvPr id="1904" name="Google Shape;1904;p261"/>
          <p:cNvSpPr txBox="1"/>
          <p:nvPr>
            <p:ph idx="1" type="body"/>
          </p:nvPr>
        </p:nvSpPr>
        <p:spPr>
          <a:xfrm>
            <a:off x="875393" y="2652940"/>
            <a:ext cx="7310664" cy="4351338"/>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000000"/>
              </a:buClr>
              <a:buSzPts val="3200"/>
              <a:buChar char="•"/>
            </a:pPr>
            <a:r>
              <a:rPr lang="en-US" sz="2800">
                <a:solidFill>
                  <a:schemeClr val="dk2"/>
                </a:solidFill>
                <a:latin typeface="Calibri"/>
                <a:ea typeface="Calibri"/>
                <a:cs typeface="Calibri"/>
                <a:sym typeface="Calibri"/>
              </a:rPr>
              <a:t>Empty contents of aspirator into a container</a:t>
            </a:r>
            <a:endParaRPr sz="2800">
              <a:solidFill>
                <a:schemeClr val="dk2"/>
              </a:solidFill>
              <a:latin typeface="Calibri"/>
              <a:ea typeface="Calibri"/>
              <a:cs typeface="Calibri"/>
              <a:sym typeface="Calibri"/>
            </a:endParaRPr>
          </a:p>
          <a:p>
            <a:pPr indent="-457200" lvl="0" marL="457200" rtl="0" algn="l">
              <a:lnSpc>
                <a:spcPct val="90000"/>
              </a:lnSpc>
              <a:spcBef>
                <a:spcPts val="1000"/>
              </a:spcBef>
              <a:spcAft>
                <a:spcPts val="0"/>
              </a:spcAft>
              <a:buClr>
                <a:srgbClr val="000000"/>
              </a:buClr>
              <a:buSzPts val="3200"/>
              <a:buChar char="•"/>
            </a:pPr>
            <a:r>
              <a:rPr lang="en-US" sz="2800">
                <a:solidFill>
                  <a:schemeClr val="dk2"/>
                </a:solidFill>
                <a:latin typeface="Calibri"/>
                <a:ea typeface="Calibri"/>
                <a:cs typeface="Calibri"/>
                <a:sym typeface="Calibri"/>
              </a:rPr>
              <a:t>Look for POC; villi and decidua should be visible</a:t>
            </a:r>
            <a:endParaRPr sz="2800">
              <a:solidFill>
                <a:schemeClr val="dk2"/>
              </a:solidFill>
              <a:latin typeface="Calibri"/>
              <a:ea typeface="Calibri"/>
              <a:cs typeface="Calibri"/>
              <a:sym typeface="Calibri"/>
            </a:endParaRPr>
          </a:p>
        </p:txBody>
      </p:sp>
      <p:sp>
        <p:nvSpPr>
          <p:cNvPr id="1905" name="Google Shape;1905;p26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9" name="Shape 1909"/>
        <p:cNvGrpSpPr/>
        <p:nvPr/>
      </p:nvGrpSpPr>
      <p:grpSpPr>
        <a:xfrm>
          <a:off x="0" y="0"/>
          <a:ext cx="0" cy="0"/>
          <a:chOff x="0" y="0"/>
          <a:chExt cx="0" cy="0"/>
        </a:xfrm>
      </p:grpSpPr>
      <p:sp>
        <p:nvSpPr>
          <p:cNvPr id="1910" name="Google Shape;1910;p262"/>
          <p:cNvSpPr txBox="1"/>
          <p:nvPr>
            <p:ph type="title"/>
          </p:nvPr>
        </p:nvSpPr>
        <p:spPr>
          <a:xfrm>
            <a:off x="800553" y="844097"/>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Inspect tissue for:</a:t>
            </a:r>
            <a:endParaRPr/>
          </a:p>
        </p:txBody>
      </p:sp>
      <p:sp>
        <p:nvSpPr>
          <p:cNvPr id="1911" name="Google Shape;1911;p262"/>
          <p:cNvSpPr txBox="1"/>
          <p:nvPr>
            <p:ph idx="1" type="body"/>
          </p:nvPr>
        </p:nvSpPr>
        <p:spPr>
          <a:xfrm>
            <a:off x="1144360" y="2506662"/>
            <a:ext cx="7542893" cy="4351338"/>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000000"/>
              </a:buClr>
              <a:buSzPts val="3200"/>
              <a:buChar char="•"/>
            </a:pPr>
            <a:r>
              <a:rPr lang="en-US" sz="2800">
                <a:solidFill>
                  <a:schemeClr val="dk2"/>
                </a:solidFill>
                <a:latin typeface="Calibri"/>
                <a:ea typeface="Calibri"/>
                <a:cs typeface="Calibri"/>
                <a:sym typeface="Calibri"/>
              </a:rPr>
              <a:t>Quantity and presence of POC </a:t>
            </a:r>
            <a:endParaRPr sz="2800">
              <a:solidFill>
                <a:schemeClr val="dk2"/>
              </a:solidFill>
              <a:latin typeface="Calibri"/>
              <a:ea typeface="Calibri"/>
              <a:cs typeface="Calibri"/>
              <a:sym typeface="Calibri"/>
            </a:endParaRPr>
          </a:p>
          <a:p>
            <a:pPr indent="-457200" lvl="0" marL="457200" rtl="0" algn="l">
              <a:lnSpc>
                <a:spcPct val="90000"/>
              </a:lnSpc>
              <a:spcBef>
                <a:spcPts val="1000"/>
              </a:spcBef>
              <a:spcAft>
                <a:spcPts val="0"/>
              </a:spcAft>
              <a:buClr>
                <a:srgbClr val="000000"/>
              </a:buClr>
              <a:buSzPts val="3200"/>
              <a:buChar char="•"/>
            </a:pPr>
            <a:r>
              <a:rPr lang="en-US" sz="2800">
                <a:solidFill>
                  <a:schemeClr val="dk2"/>
                </a:solidFill>
                <a:latin typeface="Calibri"/>
                <a:ea typeface="Calibri"/>
                <a:cs typeface="Calibri"/>
                <a:sym typeface="Calibri"/>
              </a:rPr>
              <a:t>Complete evacuation</a:t>
            </a:r>
            <a:endParaRPr sz="2800">
              <a:solidFill>
                <a:schemeClr val="dk2"/>
              </a:solidFill>
              <a:latin typeface="Calibri"/>
              <a:ea typeface="Calibri"/>
              <a:cs typeface="Calibri"/>
              <a:sym typeface="Calibri"/>
            </a:endParaRPr>
          </a:p>
          <a:p>
            <a:pPr indent="-457200" lvl="0" marL="457200" rtl="0" algn="l">
              <a:lnSpc>
                <a:spcPct val="90000"/>
              </a:lnSpc>
              <a:spcBef>
                <a:spcPts val="1000"/>
              </a:spcBef>
              <a:spcAft>
                <a:spcPts val="0"/>
              </a:spcAft>
              <a:buClr>
                <a:srgbClr val="000000"/>
              </a:buClr>
              <a:buSzPts val="3200"/>
              <a:buChar char="•"/>
            </a:pPr>
            <a:r>
              <a:rPr lang="en-US" sz="2800">
                <a:solidFill>
                  <a:schemeClr val="dk2"/>
                </a:solidFill>
                <a:latin typeface="Calibri"/>
                <a:ea typeface="Calibri"/>
                <a:cs typeface="Calibri"/>
                <a:sym typeface="Calibri"/>
              </a:rPr>
              <a:t>Molar pregnancy</a:t>
            </a:r>
            <a:endParaRPr sz="2800">
              <a:solidFill>
                <a:schemeClr val="dk2"/>
              </a:solidFill>
              <a:latin typeface="Calibri"/>
              <a:ea typeface="Calibri"/>
              <a:cs typeface="Calibri"/>
              <a:sym typeface="Calibri"/>
            </a:endParaRPr>
          </a:p>
        </p:txBody>
      </p:sp>
      <p:sp>
        <p:nvSpPr>
          <p:cNvPr id="1912" name="Google Shape;1912;p26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74"/>
          <p:cNvSpPr txBox="1"/>
          <p:nvPr>
            <p:ph type="title"/>
          </p:nvPr>
        </p:nvSpPr>
        <p:spPr>
          <a:xfrm>
            <a:off x="1610916" y="2100888"/>
            <a:ext cx="5915025" cy="1604665"/>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5400"/>
              <a:buFont typeface="Calibri"/>
              <a:buNone/>
            </a:pPr>
            <a:r>
              <a:rPr b="1" lang="en-US" sz="4400">
                <a:solidFill>
                  <a:schemeClr val="accent1"/>
                </a:solidFill>
              </a:rPr>
              <a:t>METHOD OPTIONS FOR UTERINE EVACUATION </a:t>
            </a:r>
            <a:endParaRPr sz="4400">
              <a:solidFill>
                <a:schemeClr val="accent1"/>
              </a:solidFill>
            </a:endParaRPr>
          </a:p>
        </p:txBody>
      </p:sp>
      <p:sp>
        <p:nvSpPr>
          <p:cNvPr id="456" name="Google Shape;456;p74"/>
          <p:cNvSpPr txBox="1"/>
          <p:nvPr>
            <p:ph idx="12" type="sldNum"/>
          </p:nvPr>
        </p:nvSpPr>
        <p:spPr>
          <a:xfrm>
            <a:off x="2710665" y="6173787"/>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7" name="Shape 1917"/>
        <p:cNvGrpSpPr/>
        <p:nvPr/>
      </p:nvGrpSpPr>
      <p:grpSpPr>
        <a:xfrm>
          <a:off x="0" y="0"/>
          <a:ext cx="0" cy="0"/>
          <a:chOff x="0" y="0"/>
          <a:chExt cx="0" cy="0"/>
        </a:xfrm>
      </p:grpSpPr>
      <p:pic>
        <p:nvPicPr>
          <p:cNvPr descr="detailedtissueinspect" id="1918" name="Google Shape;1918;p263"/>
          <p:cNvPicPr preferRelativeResize="0"/>
          <p:nvPr>
            <p:ph idx="1" type="body"/>
          </p:nvPr>
        </p:nvPicPr>
        <p:blipFill rotWithShape="1">
          <a:blip r:embed="rId3">
            <a:alphaModFix/>
          </a:blip>
          <a:srcRect b="0" l="0" r="0" t="0"/>
          <a:stretch/>
        </p:blipFill>
        <p:spPr>
          <a:xfrm>
            <a:off x="2222339" y="1357925"/>
            <a:ext cx="4722471" cy="5312780"/>
          </a:xfrm>
          <a:prstGeom prst="rect">
            <a:avLst/>
          </a:prstGeom>
          <a:noFill/>
          <a:ln>
            <a:noFill/>
          </a:ln>
        </p:spPr>
      </p:pic>
      <p:sp>
        <p:nvSpPr>
          <p:cNvPr id="1919" name="Google Shape;1919;p263"/>
          <p:cNvSpPr txBox="1"/>
          <p:nvPr>
            <p:ph type="title"/>
          </p:nvPr>
        </p:nvSpPr>
        <p:spPr>
          <a:xfrm>
            <a:off x="628650" y="187295"/>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Detailed tissue inspection </a:t>
            </a:r>
            <a:endParaRPr sz="4400"/>
          </a:p>
        </p:txBody>
      </p:sp>
      <p:sp>
        <p:nvSpPr>
          <p:cNvPr id="1920" name="Google Shape;1920;p26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4" name="Shape 1924"/>
        <p:cNvGrpSpPr/>
        <p:nvPr/>
      </p:nvGrpSpPr>
      <p:grpSpPr>
        <a:xfrm>
          <a:off x="0" y="0"/>
          <a:ext cx="0" cy="0"/>
          <a:chOff x="0" y="0"/>
          <a:chExt cx="0" cy="0"/>
        </a:xfrm>
      </p:grpSpPr>
      <p:sp>
        <p:nvSpPr>
          <p:cNvPr id="1925" name="Google Shape;1925;p264"/>
          <p:cNvSpPr txBox="1"/>
          <p:nvPr>
            <p:ph type="title"/>
          </p:nvPr>
        </p:nvSpPr>
        <p:spPr>
          <a:xfrm>
            <a:off x="437696" y="568326"/>
            <a:ext cx="8268607"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Possible reasons for no visible POC</a:t>
            </a:r>
            <a:endParaRPr/>
          </a:p>
        </p:txBody>
      </p:sp>
      <p:sp>
        <p:nvSpPr>
          <p:cNvPr id="1926" name="Google Shape;1926;p264"/>
          <p:cNvSpPr txBox="1"/>
          <p:nvPr>
            <p:ph idx="1" type="body"/>
          </p:nvPr>
        </p:nvSpPr>
        <p:spPr>
          <a:xfrm>
            <a:off x="870857" y="2141536"/>
            <a:ext cx="7644493" cy="4351338"/>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600"/>
              </a:spcBef>
              <a:spcAft>
                <a:spcPts val="0"/>
              </a:spcAft>
              <a:buClr>
                <a:srgbClr val="000000"/>
              </a:buClr>
              <a:buSzPts val="2800"/>
              <a:buChar char="•"/>
            </a:pPr>
            <a:r>
              <a:rPr lang="en-US" sz="2800">
                <a:solidFill>
                  <a:schemeClr val="dk2"/>
                </a:solidFill>
                <a:latin typeface="Calibri"/>
                <a:ea typeface="Calibri"/>
                <a:cs typeface="Calibri"/>
                <a:sym typeface="Calibri"/>
              </a:rPr>
              <a:t>A spontaneous abortion has already completed itself</a:t>
            </a:r>
            <a:endParaRPr sz="2800">
              <a:solidFill>
                <a:schemeClr val="dk2"/>
              </a:solidFill>
            </a:endParaRPr>
          </a:p>
          <a:p>
            <a:pPr indent="-457200" lvl="0" marL="457200" rtl="0" algn="l">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Uterine cavity still contains POC </a:t>
            </a:r>
            <a:endParaRPr sz="2800">
              <a:solidFill>
                <a:schemeClr val="dk2"/>
              </a:solidFill>
            </a:endParaRPr>
          </a:p>
          <a:p>
            <a:pPr indent="-457200" lvl="0" marL="457200" rtl="0" algn="l">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Ectopic pregnancy </a:t>
            </a:r>
            <a:endParaRPr sz="2800">
              <a:solidFill>
                <a:schemeClr val="dk2"/>
              </a:solidFill>
            </a:endParaRPr>
          </a:p>
          <a:p>
            <a:pPr indent="-457200" lvl="0" marL="457200" rtl="0" algn="l">
              <a:lnSpc>
                <a:spcPct val="90000"/>
              </a:lnSpc>
              <a:spcBef>
                <a:spcPts val="1200"/>
              </a:spcBef>
              <a:spcAft>
                <a:spcPts val="600"/>
              </a:spcAft>
              <a:buClr>
                <a:srgbClr val="000000"/>
              </a:buClr>
              <a:buSzPts val="2800"/>
              <a:buChar char="•"/>
            </a:pPr>
            <a:r>
              <a:rPr lang="en-US" sz="2800">
                <a:solidFill>
                  <a:schemeClr val="dk2"/>
                </a:solidFill>
                <a:latin typeface="Calibri"/>
                <a:ea typeface="Calibri"/>
                <a:cs typeface="Calibri"/>
                <a:sym typeface="Calibri"/>
              </a:rPr>
              <a:t>Uterine anatomical variation prevented evacuation </a:t>
            </a:r>
            <a:endParaRPr sz="2800">
              <a:solidFill>
                <a:schemeClr val="dk2"/>
              </a:solidFill>
            </a:endParaRPr>
          </a:p>
        </p:txBody>
      </p:sp>
      <p:sp>
        <p:nvSpPr>
          <p:cNvPr id="1927" name="Google Shape;1927;p26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2" name="Shape 1932"/>
        <p:cNvGrpSpPr/>
        <p:nvPr/>
      </p:nvGrpSpPr>
      <p:grpSpPr>
        <a:xfrm>
          <a:off x="0" y="0"/>
          <a:ext cx="0" cy="0"/>
          <a:chOff x="0" y="0"/>
          <a:chExt cx="0" cy="0"/>
        </a:xfrm>
      </p:grpSpPr>
      <p:sp>
        <p:nvSpPr>
          <p:cNvPr id="1933" name="Google Shape;1933;p265"/>
          <p:cNvSpPr txBox="1"/>
          <p:nvPr>
            <p:ph type="title"/>
          </p:nvPr>
        </p:nvSpPr>
        <p:spPr>
          <a:xfrm>
            <a:off x="759278" y="902155"/>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Possible reasons for less than expected POC </a:t>
            </a:r>
            <a:endParaRPr sz="4400"/>
          </a:p>
        </p:txBody>
      </p:sp>
      <p:sp>
        <p:nvSpPr>
          <p:cNvPr id="1934" name="Google Shape;1934;p265"/>
          <p:cNvSpPr txBox="1"/>
          <p:nvPr>
            <p:ph idx="1" type="body"/>
          </p:nvPr>
        </p:nvSpPr>
        <p:spPr>
          <a:xfrm>
            <a:off x="759278" y="2899681"/>
            <a:ext cx="7886700" cy="4351338"/>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000000"/>
              </a:buClr>
              <a:buSzPts val="2800"/>
              <a:buChar char="•"/>
            </a:pPr>
            <a:r>
              <a:rPr lang="en-US" sz="2800">
                <a:solidFill>
                  <a:schemeClr val="dk2"/>
                </a:solidFill>
                <a:latin typeface="Calibri"/>
                <a:ea typeface="Calibri"/>
                <a:cs typeface="Calibri"/>
                <a:sym typeface="Calibri"/>
              </a:rPr>
              <a:t>Incomplete procedure; re-evacuation necessary </a:t>
            </a:r>
            <a:endParaRPr sz="2800">
              <a:solidFill>
                <a:schemeClr val="dk2"/>
              </a:solidFill>
            </a:endParaRPr>
          </a:p>
          <a:p>
            <a:pPr indent="-457200" lvl="0" marL="457200" rtl="0" algn="l">
              <a:lnSpc>
                <a:spcPct val="90000"/>
              </a:lnSpc>
              <a:spcBef>
                <a:spcPts val="1000"/>
              </a:spcBef>
              <a:spcAft>
                <a:spcPts val="0"/>
              </a:spcAft>
              <a:buClr>
                <a:srgbClr val="000000"/>
              </a:buClr>
              <a:buSzPts val="2800"/>
              <a:buChar char="•"/>
            </a:pPr>
            <a:r>
              <a:rPr lang="en-US" sz="2800">
                <a:solidFill>
                  <a:schemeClr val="dk2"/>
                </a:solidFill>
                <a:latin typeface="Calibri"/>
                <a:ea typeface="Calibri"/>
                <a:cs typeface="Calibri"/>
                <a:sym typeface="Calibri"/>
              </a:rPr>
              <a:t>Incorrect estimation of length of pregnancy </a:t>
            </a:r>
            <a:endParaRPr sz="2800">
              <a:solidFill>
                <a:schemeClr val="dk2"/>
              </a:solidFill>
            </a:endParaRPr>
          </a:p>
        </p:txBody>
      </p:sp>
      <p:sp>
        <p:nvSpPr>
          <p:cNvPr id="1935" name="Google Shape;1935;p26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0" name="Shape 1940"/>
        <p:cNvGrpSpPr/>
        <p:nvPr/>
      </p:nvGrpSpPr>
      <p:grpSpPr>
        <a:xfrm>
          <a:off x="0" y="0"/>
          <a:ext cx="0" cy="0"/>
          <a:chOff x="0" y="0"/>
          <a:chExt cx="0" cy="0"/>
        </a:xfrm>
      </p:grpSpPr>
      <p:sp>
        <p:nvSpPr>
          <p:cNvPr id="1941" name="Google Shape;1941;p266"/>
          <p:cNvSpPr txBox="1"/>
          <p:nvPr>
            <p:ph type="title"/>
          </p:nvPr>
        </p:nvSpPr>
        <p:spPr>
          <a:xfrm>
            <a:off x="730250" y="771526"/>
            <a:ext cx="78867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0"/>
              <a:buFont typeface="Cambria"/>
              <a:buNone/>
            </a:pPr>
            <a:r>
              <a:rPr lang="en-US"/>
              <a:t>Step 9: Perform any concurrent procedures </a:t>
            </a:r>
            <a:endParaRPr/>
          </a:p>
        </p:txBody>
      </p:sp>
      <p:sp>
        <p:nvSpPr>
          <p:cNvPr id="1942" name="Google Shape;1942;p266"/>
          <p:cNvSpPr txBox="1"/>
          <p:nvPr>
            <p:ph idx="1" type="body"/>
          </p:nvPr>
        </p:nvSpPr>
        <p:spPr>
          <a:xfrm>
            <a:off x="730250" y="2370138"/>
            <a:ext cx="78867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000000"/>
              </a:buClr>
              <a:buSzPts val="2800"/>
              <a:buNone/>
            </a:pPr>
            <a:r>
              <a:rPr lang="en-US" sz="2800">
                <a:solidFill>
                  <a:schemeClr val="dk2"/>
                </a:solidFill>
                <a:latin typeface="Calibri"/>
                <a:ea typeface="Calibri"/>
                <a:cs typeface="Calibri"/>
                <a:sym typeface="Calibri"/>
              </a:rPr>
              <a:t>If POC inspection results are satisfactory: </a:t>
            </a:r>
            <a:endParaRPr sz="2800">
              <a:solidFill>
                <a:schemeClr val="dk2"/>
              </a:solidFill>
              <a:latin typeface="Calibri"/>
              <a:ea typeface="Calibri"/>
              <a:cs typeface="Calibri"/>
              <a:sym typeface="Calibri"/>
            </a:endParaRPr>
          </a:p>
          <a:p>
            <a:pPr indent="-457200" lvl="0" marL="457200" rtl="0" algn="l">
              <a:lnSpc>
                <a:spcPct val="90000"/>
              </a:lnSpc>
              <a:spcBef>
                <a:spcPts val="1000"/>
              </a:spcBef>
              <a:spcAft>
                <a:spcPts val="0"/>
              </a:spcAft>
              <a:buClr>
                <a:srgbClr val="000000"/>
              </a:buClr>
              <a:buSzPts val="2800"/>
              <a:buChar char="•"/>
            </a:pPr>
            <a:r>
              <a:rPr lang="en-US" sz="2800">
                <a:solidFill>
                  <a:schemeClr val="dk2"/>
                </a:solidFill>
                <a:latin typeface="Calibri"/>
                <a:ea typeface="Calibri"/>
                <a:cs typeface="Calibri"/>
                <a:sym typeface="Calibri"/>
              </a:rPr>
              <a:t>Wipe the cervix with swab to assess additional bleeding</a:t>
            </a:r>
            <a:endParaRPr sz="2800">
              <a:solidFill>
                <a:schemeClr val="dk2"/>
              </a:solidFill>
              <a:latin typeface="Calibri"/>
              <a:ea typeface="Calibri"/>
              <a:cs typeface="Calibri"/>
              <a:sym typeface="Calibri"/>
            </a:endParaRPr>
          </a:p>
          <a:p>
            <a:pPr indent="-457200" lvl="0" marL="457200" rtl="0" algn="l">
              <a:lnSpc>
                <a:spcPct val="90000"/>
              </a:lnSpc>
              <a:spcBef>
                <a:spcPts val="1000"/>
              </a:spcBef>
              <a:spcAft>
                <a:spcPts val="0"/>
              </a:spcAft>
              <a:buClr>
                <a:srgbClr val="000000"/>
              </a:buClr>
              <a:buSzPts val="2800"/>
              <a:buChar char="•"/>
            </a:pPr>
            <a:r>
              <a:rPr lang="en-US" sz="2800">
                <a:solidFill>
                  <a:schemeClr val="dk2"/>
                </a:solidFill>
                <a:latin typeface="Calibri"/>
                <a:ea typeface="Calibri"/>
                <a:cs typeface="Calibri"/>
                <a:sym typeface="Calibri"/>
              </a:rPr>
              <a:t>Perform concurrent procedure</a:t>
            </a:r>
            <a:endParaRPr sz="2800">
              <a:solidFill>
                <a:schemeClr val="dk2"/>
              </a:solidFill>
              <a:latin typeface="Calibri"/>
              <a:ea typeface="Calibri"/>
              <a:cs typeface="Calibri"/>
              <a:sym typeface="Calibri"/>
            </a:endParaRPr>
          </a:p>
        </p:txBody>
      </p:sp>
      <p:sp>
        <p:nvSpPr>
          <p:cNvPr id="1943" name="Google Shape;1943;p26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8" name="Shape 1948"/>
        <p:cNvGrpSpPr/>
        <p:nvPr/>
      </p:nvGrpSpPr>
      <p:grpSpPr>
        <a:xfrm>
          <a:off x="0" y="0"/>
          <a:ext cx="0" cy="0"/>
          <a:chOff x="0" y="0"/>
          <a:chExt cx="0" cy="0"/>
        </a:xfrm>
      </p:grpSpPr>
      <p:sp>
        <p:nvSpPr>
          <p:cNvPr id="1949" name="Google Shape;1949;p267"/>
          <p:cNvSpPr txBox="1"/>
          <p:nvPr>
            <p:ph type="title"/>
          </p:nvPr>
        </p:nvSpPr>
        <p:spPr>
          <a:xfrm>
            <a:off x="338365" y="492351"/>
            <a:ext cx="8805635"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sz="4200"/>
              <a:t>Step 10: Immediately post-procedure</a:t>
            </a:r>
            <a:endParaRPr sz="4200"/>
          </a:p>
        </p:txBody>
      </p:sp>
      <p:sp>
        <p:nvSpPr>
          <p:cNvPr id="1950" name="Google Shape;1950;p267"/>
          <p:cNvSpPr txBox="1"/>
          <p:nvPr>
            <p:ph idx="1" type="body"/>
          </p:nvPr>
        </p:nvSpPr>
        <p:spPr>
          <a:xfrm>
            <a:off x="1035050" y="2014311"/>
            <a:ext cx="7886700" cy="4351338"/>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600"/>
              </a:spcBef>
              <a:spcAft>
                <a:spcPts val="0"/>
              </a:spcAft>
              <a:buClr>
                <a:srgbClr val="000000"/>
              </a:buClr>
              <a:buSzPts val="2800"/>
              <a:buChar char="•"/>
            </a:pPr>
            <a:r>
              <a:rPr lang="en-US" sz="2800">
                <a:solidFill>
                  <a:schemeClr val="dk2"/>
                </a:solidFill>
                <a:latin typeface="Calibri"/>
                <a:ea typeface="Calibri"/>
                <a:cs typeface="Calibri"/>
                <a:sym typeface="Calibri"/>
              </a:rPr>
              <a:t>Process or discard instruments</a:t>
            </a:r>
            <a:endParaRPr sz="2800">
              <a:solidFill>
                <a:schemeClr val="dk2"/>
              </a:solidFill>
              <a:latin typeface="Calibri"/>
              <a:ea typeface="Calibri"/>
              <a:cs typeface="Calibri"/>
              <a:sym typeface="Calibri"/>
            </a:endParaRPr>
          </a:p>
          <a:p>
            <a:pPr indent="-457200" lvl="0" marL="457200" rtl="0" algn="l">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Remove barriers and wash hands</a:t>
            </a:r>
            <a:endParaRPr sz="2800">
              <a:solidFill>
                <a:schemeClr val="dk2"/>
              </a:solidFill>
              <a:latin typeface="Calibri"/>
              <a:ea typeface="Calibri"/>
              <a:cs typeface="Calibri"/>
              <a:sym typeface="Calibri"/>
            </a:endParaRPr>
          </a:p>
          <a:p>
            <a:pPr indent="-457200" lvl="0" marL="457200" rtl="0" algn="l">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Reassure the woman that the procedure is finished</a:t>
            </a:r>
            <a:endParaRPr sz="2800">
              <a:solidFill>
                <a:schemeClr val="dk2"/>
              </a:solidFill>
              <a:latin typeface="Calibri"/>
              <a:ea typeface="Calibri"/>
              <a:cs typeface="Calibri"/>
              <a:sym typeface="Calibri"/>
            </a:endParaRPr>
          </a:p>
          <a:p>
            <a:pPr indent="-457200" lvl="0" marL="457200" rtl="0" algn="l">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Help her into a comfortable position</a:t>
            </a:r>
            <a:endParaRPr sz="2800">
              <a:solidFill>
                <a:schemeClr val="dk2"/>
              </a:solidFill>
              <a:latin typeface="Calibri"/>
              <a:ea typeface="Calibri"/>
              <a:cs typeface="Calibri"/>
              <a:sym typeface="Calibri"/>
            </a:endParaRPr>
          </a:p>
          <a:p>
            <a:pPr indent="-457200" lvl="0" marL="457200" rtl="0" algn="l">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Ensure she is escorted to the recovery area </a:t>
            </a:r>
            <a:endParaRPr sz="2800">
              <a:solidFill>
                <a:schemeClr val="dk2"/>
              </a:solidFill>
              <a:latin typeface="Calibri"/>
              <a:ea typeface="Calibri"/>
              <a:cs typeface="Calibri"/>
              <a:sym typeface="Calibri"/>
            </a:endParaRPr>
          </a:p>
          <a:p>
            <a:pPr indent="-457200" lvl="0" marL="457200" rtl="0" algn="l">
              <a:lnSpc>
                <a:spcPct val="90000"/>
              </a:lnSpc>
              <a:spcBef>
                <a:spcPts val="1200"/>
              </a:spcBef>
              <a:spcAft>
                <a:spcPts val="600"/>
              </a:spcAft>
              <a:buClr>
                <a:srgbClr val="000000"/>
              </a:buClr>
              <a:buSzPts val="2800"/>
              <a:buChar char="•"/>
            </a:pPr>
            <a:r>
              <a:rPr lang="en-US" sz="2800">
                <a:solidFill>
                  <a:schemeClr val="dk2"/>
                </a:solidFill>
                <a:latin typeface="Calibri"/>
                <a:ea typeface="Calibri"/>
                <a:cs typeface="Calibri"/>
                <a:sym typeface="Calibri"/>
              </a:rPr>
              <a:t>Record information about the procedure</a:t>
            </a:r>
            <a:endParaRPr sz="2800">
              <a:solidFill>
                <a:schemeClr val="dk2"/>
              </a:solidFill>
              <a:latin typeface="Calibri"/>
              <a:ea typeface="Calibri"/>
              <a:cs typeface="Calibri"/>
              <a:sym typeface="Calibri"/>
            </a:endParaRPr>
          </a:p>
        </p:txBody>
      </p:sp>
      <p:sp>
        <p:nvSpPr>
          <p:cNvPr id="1951" name="Google Shape;1951;p26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6" name="Shape 1956"/>
        <p:cNvGrpSpPr/>
        <p:nvPr/>
      </p:nvGrpSpPr>
      <p:grpSpPr>
        <a:xfrm>
          <a:off x="0" y="0"/>
          <a:ext cx="0" cy="0"/>
          <a:chOff x="0" y="0"/>
          <a:chExt cx="0" cy="0"/>
        </a:xfrm>
      </p:grpSpPr>
      <p:sp>
        <p:nvSpPr>
          <p:cNvPr id="1957" name="Google Shape;1957;p268"/>
          <p:cNvSpPr txBox="1"/>
          <p:nvPr>
            <p:ph type="title"/>
          </p:nvPr>
        </p:nvSpPr>
        <p:spPr>
          <a:xfrm>
            <a:off x="623888" y="1709740"/>
            <a:ext cx="7886700" cy="2426832"/>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Cambria"/>
              <a:buNone/>
            </a:pPr>
            <a:r>
              <a:rPr lang="en-US">
                <a:solidFill>
                  <a:schemeClr val="accent1"/>
                </a:solidFill>
              </a:rPr>
              <a:t>DEMONSTRATION AND SIMULATED PRACTICE</a:t>
            </a:r>
            <a:endParaRPr>
              <a:solidFill>
                <a:schemeClr val="accent1"/>
              </a:solidFill>
            </a:endParaRPr>
          </a:p>
        </p:txBody>
      </p:sp>
      <p:sp>
        <p:nvSpPr>
          <p:cNvPr id="1958" name="Google Shape;1958;p268"/>
          <p:cNvSpPr txBox="1"/>
          <p:nvPr>
            <p:ph idx="12" type="sldNum"/>
          </p:nvPr>
        </p:nvSpPr>
        <p:spPr>
          <a:xfrm>
            <a:off x="3003550" y="6203758"/>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2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3" name="Shape 1963"/>
        <p:cNvGrpSpPr/>
        <p:nvPr/>
      </p:nvGrpSpPr>
      <p:grpSpPr>
        <a:xfrm>
          <a:off x="0" y="0"/>
          <a:ext cx="0" cy="0"/>
          <a:chOff x="0" y="0"/>
          <a:chExt cx="0" cy="0"/>
        </a:xfrm>
      </p:grpSpPr>
      <p:sp>
        <p:nvSpPr>
          <p:cNvPr id="1964" name="Google Shape;1964;p269"/>
          <p:cNvSpPr txBox="1"/>
          <p:nvPr>
            <p:ph type="title"/>
          </p:nvPr>
        </p:nvSpPr>
        <p:spPr>
          <a:xfrm>
            <a:off x="628650" y="2206171"/>
            <a:ext cx="7886700" cy="1848305"/>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Cambria"/>
              <a:buNone/>
            </a:pPr>
            <a:r>
              <a:rPr lang="en-US">
                <a:solidFill>
                  <a:schemeClr val="accent1"/>
                </a:solidFill>
              </a:rPr>
              <a:t>SOLVING TECHNICAL PROBLEMS USING MVA</a:t>
            </a:r>
            <a:endParaRPr>
              <a:solidFill>
                <a:schemeClr val="accent1"/>
              </a:solidFill>
            </a:endParaRPr>
          </a:p>
        </p:txBody>
      </p:sp>
      <p:sp>
        <p:nvSpPr>
          <p:cNvPr id="1965" name="Google Shape;1965;p269"/>
          <p:cNvSpPr txBox="1"/>
          <p:nvPr>
            <p:ph idx="12" type="sldNum"/>
          </p:nvPr>
        </p:nvSpPr>
        <p:spPr>
          <a:xfrm>
            <a:off x="3105150" y="6248663"/>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2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0" name="Shape 1970"/>
        <p:cNvGrpSpPr/>
        <p:nvPr/>
      </p:nvGrpSpPr>
      <p:grpSpPr>
        <a:xfrm>
          <a:off x="0" y="0"/>
          <a:ext cx="0" cy="0"/>
          <a:chOff x="0" y="0"/>
          <a:chExt cx="0" cy="0"/>
        </a:xfrm>
      </p:grpSpPr>
      <p:sp>
        <p:nvSpPr>
          <p:cNvPr id="1971" name="Google Shape;1971;p270"/>
          <p:cNvSpPr txBox="1"/>
          <p:nvPr>
            <p:ph type="title"/>
          </p:nvPr>
        </p:nvSpPr>
        <p:spPr>
          <a:xfrm>
            <a:off x="628650" y="698955"/>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Reasons for decrease in MVA vacuum </a:t>
            </a:r>
            <a:endParaRPr sz="4400"/>
          </a:p>
        </p:txBody>
      </p:sp>
      <p:sp>
        <p:nvSpPr>
          <p:cNvPr id="1972" name="Google Shape;1972;p270"/>
          <p:cNvSpPr txBox="1"/>
          <p:nvPr>
            <p:ph idx="1" type="body"/>
          </p:nvPr>
        </p:nvSpPr>
        <p:spPr>
          <a:xfrm>
            <a:off x="976994" y="2657814"/>
            <a:ext cx="7886700" cy="4351338"/>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000000"/>
              </a:buClr>
              <a:buSzPts val="2800"/>
              <a:buChar char="•"/>
            </a:pPr>
            <a:r>
              <a:rPr lang="en-US" sz="2800">
                <a:solidFill>
                  <a:schemeClr val="dk2"/>
                </a:solidFill>
                <a:latin typeface="Calibri"/>
                <a:ea typeface="Calibri"/>
                <a:cs typeface="Calibri"/>
                <a:sym typeface="Calibri"/>
              </a:rPr>
              <a:t>Aspirator is full</a:t>
            </a:r>
            <a:endParaRPr sz="2800">
              <a:solidFill>
                <a:schemeClr val="dk2"/>
              </a:solidFill>
              <a:latin typeface="Calibri"/>
              <a:ea typeface="Calibri"/>
              <a:cs typeface="Calibri"/>
              <a:sym typeface="Calibri"/>
            </a:endParaRPr>
          </a:p>
          <a:p>
            <a:pPr indent="-457200" lvl="0" marL="457200" rtl="0" algn="l">
              <a:lnSpc>
                <a:spcPct val="90000"/>
              </a:lnSpc>
              <a:spcBef>
                <a:spcPts val="1000"/>
              </a:spcBef>
              <a:spcAft>
                <a:spcPts val="0"/>
              </a:spcAft>
              <a:buClr>
                <a:srgbClr val="000000"/>
              </a:buClr>
              <a:buSzPts val="2800"/>
              <a:buChar char="•"/>
            </a:pPr>
            <a:r>
              <a:rPr lang="en-US" sz="2800">
                <a:solidFill>
                  <a:schemeClr val="dk2"/>
                </a:solidFill>
                <a:latin typeface="Calibri"/>
                <a:ea typeface="Calibri"/>
                <a:cs typeface="Calibri"/>
                <a:sym typeface="Calibri"/>
              </a:rPr>
              <a:t>Cannula is withdrawn past os</a:t>
            </a:r>
            <a:endParaRPr sz="2800">
              <a:solidFill>
                <a:schemeClr val="dk2"/>
              </a:solidFill>
              <a:latin typeface="Calibri"/>
              <a:ea typeface="Calibri"/>
              <a:cs typeface="Calibri"/>
              <a:sym typeface="Calibri"/>
            </a:endParaRPr>
          </a:p>
          <a:p>
            <a:pPr indent="-457200" lvl="0" marL="457200" rtl="0" algn="l">
              <a:lnSpc>
                <a:spcPct val="90000"/>
              </a:lnSpc>
              <a:spcBef>
                <a:spcPts val="1000"/>
              </a:spcBef>
              <a:spcAft>
                <a:spcPts val="0"/>
              </a:spcAft>
              <a:buClr>
                <a:srgbClr val="000000"/>
              </a:buClr>
              <a:buSzPts val="2800"/>
              <a:buChar char="•"/>
            </a:pPr>
            <a:r>
              <a:rPr lang="en-US" sz="2800">
                <a:solidFill>
                  <a:schemeClr val="dk2"/>
                </a:solidFill>
                <a:latin typeface="Calibri"/>
                <a:ea typeface="Calibri"/>
                <a:cs typeface="Calibri"/>
                <a:sym typeface="Calibri"/>
              </a:rPr>
              <a:t>Cannula is clogged</a:t>
            </a:r>
            <a:endParaRPr sz="2800">
              <a:solidFill>
                <a:schemeClr val="dk2"/>
              </a:solidFill>
              <a:latin typeface="Calibri"/>
              <a:ea typeface="Calibri"/>
              <a:cs typeface="Calibri"/>
              <a:sym typeface="Calibri"/>
            </a:endParaRPr>
          </a:p>
          <a:p>
            <a:pPr indent="-457200" lvl="0" marL="457200" rtl="0" algn="l">
              <a:lnSpc>
                <a:spcPct val="90000"/>
              </a:lnSpc>
              <a:spcBef>
                <a:spcPts val="1000"/>
              </a:spcBef>
              <a:spcAft>
                <a:spcPts val="0"/>
              </a:spcAft>
              <a:buClr>
                <a:srgbClr val="000000"/>
              </a:buClr>
              <a:buSzPts val="2800"/>
              <a:buChar char="•"/>
            </a:pPr>
            <a:r>
              <a:rPr lang="en-US" sz="2800">
                <a:solidFill>
                  <a:schemeClr val="dk2"/>
                </a:solidFill>
                <a:latin typeface="Calibri"/>
                <a:ea typeface="Calibri"/>
                <a:cs typeface="Calibri"/>
                <a:sym typeface="Calibri"/>
              </a:rPr>
              <a:t>Aspirator is incorrectly assembled</a:t>
            </a:r>
            <a:endParaRPr sz="2800">
              <a:solidFill>
                <a:schemeClr val="dk2"/>
              </a:solidFill>
              <a:latin typeface="Calibri"/>
              <a:ea typeface="Calibri"/>
              <a:cs typeface="Calibri"/>
              <a:sym typeface="Calibri"/>
            </a:endParaRPr>
          </a:p>
        </p:txBody>
      </p:sp>
      <p:sp>
        <p:nvSpPr>
          <p:cNvPr id="1973" name="Google Shape;1973;p27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8" name="Shape 1978"/>
        <p:cNvGrpSpPr/>
        <p:nvPr/>
      </p:nvGrpSpPr>
      <p:grpSpPr>
        <a:xfrm>
          <a:off x="0" y="0"/>
          <a:ext cx="0" cy="0"/>
          <a:chOff x="0" y="0"/>
          <a:chExt cx="0" cy="0"/>
        </a:xfrm>
      </p:grpSpPr>
      <p:sp>
        <p:nvSpPr>
          <p:cNvPr id="1979" name="Google Shape;1979;p27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When aspirator is full </a:t>
            </a:r>
            <a:endParaRPr sz="4400"/>
          </a:p>
        </p:txBody>
      </p:sp>
      <p:sp>
        <p:nvSpPr>
          <p:cNvPr id="1980" name="Google Shape;1980;p271"/>
          <p:cNvSpPr txBox="1"/>
          <p:nvPr>
            <p:ph idx="1" type="body"/>
          </p:nvPr>
        </p:nvSpPr>
        <p:spPr>
          <a:xfrm>
            <a:off x="986971" y="1850346"/>
            <a:ext cx="7528379" cy="4351338"/>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600"/>
              </a:spcBef>
              <a:spcAft>
                <a:spcPts val="0"/>
              </a:spcAft>
              <a:buClr>
                <a:srgbClr val="000000"/>
              </a:buClr>
              <a:buSzPts val="2800"/>
              <a:buChar char="•"/>
            </a:pPr>
            <a:r>
              <a:rPr lang="en-US" sz="2800">
                <a:solidFill>
                  <a:schemeClr val="dk2"/>
                </a:solidFill>
                <a:latin typeface="Calibri"/>
                <a:ea typeface="Calibri"/>
                <a:cs typeface="Calibri"/>
                <a:sym typeface="Calibri"/>
              </a:rPr>
              <a:t>Close the valve buttons</a:t>
            </a:r>
            <a:endParaRPr sz="2800">
              <a:solidFill>
                <a:schemeClr val="dk2"/>
              </a:solidFill>
              <a:latin typeface="Calibri"/>
              <a:ea typeface="Calibri"/>
              <a:cs typeface="Calibri"/>
              <a:sym typeface="Calibri"/>
            </a:endParaRPr>
          </a:p>
          <a:p>
            <a:pPr indent="-457200" lvl="0" marL="457200" rtl="0" algn="l">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Detach the cannula and leave in os</a:t>
            </a:r>
            <a:endParaRPr sz="2800">
              <a:solidFill>
                <a:schemeClr val="dk2"/>
              </a:solidFill>
              <a:latin typeface="Calibri"/>
              <a:ea typeface="Calibri"/>
              <a:cs typeface="Calibri"/>
              <a:sym typeface="Calibri"/>
            </a:endParaRPr>
          </a:p>
          <a:p>
            <a:pPr indent="-457200" lvl="0" marL="457200" rtl="0" algn="l">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Replace aspirator </a:t>
            </a:r>
            <a:r>
              <a:rPr b="1" lang="en-US" sz="2800">
                <a:solidFill>
                  <a:schemeClr val="accent1"/>
                </a:solidFill>
                <a:latin typeface="Calibri"/>
                <a:ea typeface="Calibri"/>
                <a:cs typeface="Calibri"/>
                <a:sym typeface="Calibri"/>
              </a:rPr>
              <a:t>OR</a:t>
            </a:r>
            <a:endParaRPr sz="2800">
              <a:solidFill>
                <a:schemeClr val="accent1"/>
              </a:solidFill>
              <a:latin typeface="Calibri"/>
              <a:ea typeface="Calibri"/>
              <a:cs typeface="Calibri"/>
              <a:sym typeface="Calibri"/>
            </a:endParaRPr>
          </a:p>
          <a:p>
            <a:pPr indent="-457200" lvl="0" marL="457200" rtl="0" algn="l">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Empty aspirator into a container by pressing buttons and pushing plunger into cylinder</a:t>
            </a:r>
            <a:endParaRPr sz="2800">
              <a:solidFill>
                <a:schemeClr val="dk2"/>
              </a:solidFill>
              <a:latin typeface="Calibri"/>
              <a:ea typeface="Calibri"/>
              <a:cs typeface="Calibri"/>
              <a:sym typeface="Calibri"/>
            </a:endParaRPr>
          </a:p>
          <a:p>
            <a:pPr indent="-457200" lvl="0" marL="457200" rtl="0" algn="l">
              <a:lnSpc>
                <a:spcPct val="90000"/>
              </a:lnSpc>
              <a:spcBef>
                <a:spcPts val="1200"/>
              </a:spcBef>
              <a:spcAft>
                <a:spcPts val="600"/>
              </a:spcAft>
              <a:buClr>
                <a:srgbClr val="000000"/>
              </a:buClr>
              <a:buSzPts val="2800"/>
              <a:buChar char="•"/>
            </a:pPr>
            <a:r>
              <a:rPr lang="en-US" sz="2800">
                <a:solidFill>
                  <a:schemeClr val="dk2"/>
                </a:solidFill>
                <a:latin typeface="Calibri"/>
                <a:ea typeface="Calibri"/>
                <a:cs typeface="Calibri"/>
                <a:sym typeface="Calibri"/>
              </a:rPr>
              <a:t>Establish new vacuum, attach aspirator to the cannula, and resume</a:t>
            </a:r>
            <a:endParaRPr sz="2800">
              <a:solidFill>
                <a:schemeClr val="dk2"/>
              </a:solidFill>
              <a:latin typeface="Calibri"/>
              <a:ea typeface="Calibri"/>
              <a:cs typeface="Calibri"/>
              <a:sym typeface="Calibri"/>
            </a:endParaRPr>
          </a:p>
        </p:txBody>
      </p:sp>
      <p:sp>
        <p:nvSpPr>
          <p:cNvPr id="1981" name="Google Shape;1981;p27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6" name="Shape 1986"/>
        <p:cNvGrpSpPr/>
        <p:nvPr/>
      </p:nvGrpSpPr>
      <p:grpSpPr>
        <a:xfrm>
          <a:off x="0" y="0"/>
          <a:ext cx="0" cy="0"/>
          <a:chOff x="0" y="0"/>
          <a:chExt cx="0" cy="0"/>
        </a:xfrm>
      </p:grpSpPr>
      <p:sp>
        <p:nvSpPr>
          <p:cNvPr id="1987" name="Google Shape;1987;p272"/>
          <p:cNvSpPr txBox="1"/>
          <p:nvPr>
            <p:ph idx="1" type="body"/>
          </p:nvPr>
        </p:nvSpPr>
        <p:spPr>
          <a:xfrm>
            <a:off x="831850" y="1516518"/>
            <a:ext cx="7886700" cy="4351338"/>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600"/>
              </a:spcBef>
              <a:spcAft>
                <a:spcPts val="0"/>
              </a:spcAft>
              <a:buClr>
                <a:srgbClr val="000000"/>
              </a:buClr>
              <a:buSzPts val="2800"/>
              <a:buChar char="•"/>
            </a:pPr>
            <a:r>
              <a:rPr lang="en-US" sz="2800">
                <a:solidFill>
                  <a:schemeClr val="dk2"/>
                </a:solidFill>
                <a:latin typeface="Calibri"/>
                <a:ea typeface="Calibri"/>
                <a:cs typeface="Calibri"/>
                <a:sym typeface="Calibri"/>
              </a:rPr>
              <a:t>Remove cannula and aspirator; do not touch vaginal walls</a:t>
            </a:r>
            <a:endParaRPr sz="2800">
              <a:solidFill>
                <a:schemeClr val="dk2"/>
              </a:solidFill>
              <a:latin typeface="Calibri"/>
              <a:ea typeface="Calibri"/>
              <a:cs typeface="Calibri"/>
              <a:sym typeface="Calibri"/>
            </a:endParaRPr>
          </a:p>
          <a:p>
            <a:pPr indent="-457200" lvl="0" marL="457200" rtl="0" algn="l">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Detach and empty aspirator</a:t>
            </a:r>
            <a:endParaRPr sz="2800">
              <a:solidFill>
                <a:schemeClr val="dk2"/>
              </a:solidFill>
              <a:latin typeface="Calibri"/>
              <a:ea typeface="Calibri"/>
              <a:cs typeface="Calibri"/>
              <a:sym typeface="Calibri"/>
            </a:endParaRPr>
          </a:p>
          <a:p>
            <a:pPr indent="-457200" lvl="0" marL="457200" rtl="0" algn="l">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Reestablish vacuum</a:t>
            </a:r>
            <a:endParaRPr sz="2800">
              <a:solidFill>
                <a:schemeClr val="dk2"/>
              </a:solidFill>
              <a:latin typeface="Calibri"/>
              <a:ea typeface="Calibri"/>
              <a:cs typeface="Calibri"/>
              <a:sym typeface="Calibri"/>
            </a:endParaRPr>
          </a:p>
          <a:p>
            <a:pPr indent="-457200" lvl="0" marL="457200" rtl="0" algn="l">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Reinsert cannula if it has not been contaminated</a:t>
            </a:r>
            <a:endParaRPr sz="2800">
              <a:solidFill>
                <a:schemeClr val="dk2"/>
              </a:solidFill>
              <a:latin typeface="Calibri"/>
              <a:ea typeface="Calibri"/>
              <a:cs typeface="Calibri"/>
              <a:sym typeface="Calibri"/>
            </a:endParaRPr>
          </a:p>
          <a:p>
            <a:pPr indent="-457200" lvl="0" marL="457200" rtl="0" algn="l">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If contaminated, insert another sterile or HLD cannula instead</a:t>
            </a:r>
            <a:endParaRPr sz="2800">
              <a:solidFill>
                <a:schemeClr val="dk2"/>
              </a:solidFill>
              <a:latin typeface="Calibri"/>
              <a:ea typeface="Calibri"/>
              <a:cs typeface="Calibri"/>
              <a:sym typeface="Calibri"/>
            </a:endParaRPr>
          </a:p>
          <a:p>
            <a:pPr indent="-457200" lvl="0" marL="457200" rtl="0" algn="l">
              <a:lnSpc>
                <a:spcPct val="90000"/>
              </a:lnSpc>
              <a:spcBef>
                <a:spcPts val="1200"/>
              </a:spcBef>
              <a:spcAft>
                <a:spcPts val="600"/>
              </a:spcAft>
              <a:buClr>
                <a:srgbClr val="000000"/>
              </a:buClr>
              <a:buSzPts val="2800"/>
              <a:buChar char="•"/>
            </a:pPr>
            <a:r>
              <a:rPr lang="en-US" sz="2800">
                <a:solidFill>
                  <a:schemeClr val="dk2"/>
                </a:solidFill>
                <a:latin typeface="Calibri"/>
                <a:ea typeface="Calibri"/>
                <a:cs typeface="Calibri"/>
                <a:sym typeface="Calibri"/>
              </a:rPr>
              <a:t>Reconnect aspirator to cannula, release vacuum, and resume</a:t>
            </a:r>
            <a:endParaRPr sz="2800">
              <a:solidFill>
                <a:schemeClr val="dk2"/>
              </a:solidFill>
              <a:latin typeface="Calibri"/>
              <a:ea typeface="Calibri"/>
              <a:cs typeface="Calibri"/>
              <a:sym typeface="Calibri"/>
            </a:endParaRPr>
          </a:p>
        </p:txBody>
      </p:sp>
      <p:sp>
        <p:nvSpPr>
          <p:cNvPr id="1988" name="Google Shape;1988;p272"/>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sz="4000"/>
              <a:t>When cannula is withdrawn past os</a:t>
            </a:r>
            <a:endParaRPr sz="4000"/>
          </a:p>
        </p:txBody>
      </p:sp>
      <p:sp>
        <p:nvSpPr>
          <p:cNvPr id="1989" name="Google Shape;1989;p27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75"/>
          <p:cNvSpPr txBox="1"/>
          <p:nvPr>
            <p:ph type="title"/>
          </p:nvPr>
        </p:nvSpPr>
        <p:spPr>
          <a:xfrm>
            <a:off x="590764" y="695878"/>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Uterine evacuation methods</a:t>
            </a:r>
            <a:endParaRPr/>
          </a:p>
        </p:txBody>
      </p:sp>
      <p:sp>
        <p:nvSpPr>
          <p:cNvPr id="462" name="Google Shape;462;p75"/>
          <p:cNvSpPr txBox="1"/>
          <p:nvPr>
            <p:ph idx="1" type="body"/>
          </p:nvPr>
        </p:nvSpPr>
        <p:spPr>
          <a:xfrm>
            <a:off x="590764" y="2208942"/>
            <a:ext cx="8229600" cy="4525963"/>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n-US" sz="2800">
                <a:solidFill>
                  <a:srgbClr val="1F3864"/>
                </a:solidFill>
              </a:rPr>
              <a:t>Uterine evacuation removes contents of the uterus</a:t>
            </a:r>
            <a:endParaRPr sz="2800"/>
          </a:p>
          <a:p>
            <a:pPr indent="-228600" lvl="0" marL="228600" rtl="0" algn="l">
              <a:lnSpc>
                <a:spcPct val="90000"/>
              </a:lnSpc>
              <a:spcBef>
                <a:spcPts val="1000"/>
              </a:spcBef>
              <a:spcAft>
                <a:spcPts val="0"/>
              </a:spcAft>
              <a:buClr>
                <a:srgbClr val="1F3864"/>
              </a:buClr>
              <a:buSzPts val="2800"/>
              <a:buChar char="•"/>
            </a:pPr>
            <a:r>
              <a:rPr lang="en-US" sz="2800">
                <a:solidFill>
                  <a:srgbClr val="1F3864"/>
                </a:solidFill>
              </a:rPr>
              <a:t>Recommended methods for providing uterine evacuation before 13 weeks gestation:</a:t>
            </a:r>
            <a:endParaRPr sz="2800"/>
          </a:p>
          <a:p>
            <a:pPr indent="-228600" lvl="1" marL="685800" rtl="0" algn="l">
              <a:lnSpc>
                <a:spcPct val="90000"/>
              </a:lnSpc>
              <a:spcBef>
                <a:spcPts val="500"/>
              </a:spcBef>
              <a:spcAft>
                <a:spcPts val="0"/>
              </a:spcAft>
              <a:buClr>
                <a:srgbClr val="1F3864"/>
              </a:buClr>
              <a:buSzPts val="2400"/>
              <a:buFont typeface="Courier New"/>
              <a:buChar char="o"/>
            </a:pPr>
            <a:r>
              <a:rPr lang="en-US">
                <a:solidFill>
                  <a:srgbClr val="1F3864"/>
                </a:solidFill>
              </a:rPr>
              <a:t>Vacuum aspiration</a:t>
            </a:r>
            <a:endParaRPr/>
          </a:p>
          <a:p>
            <a:pPr indent="-228600" lvl="1" marL="685800" rtl="0" algn="l">
              <a:lnSpc>
                <a:spcPct val="90000"/>
              </a:lnSpc>
              <a:spcBef>
                <a:spcPts val="500"/>
              </a:spcBef>
              <a:spcAft>
                <a:spcPts val="0"/>
              </a:spcAft>
              <a:buClr>
                <a:srgbClr val="1F3864"/>
              </a:buClr>
              <a:buSzPts val="2400"/>
              <a:buFont typeface="Courier New"/>
              <a:buChar char="o"/>
            </a:pPr>
            <a:r>
              <a:rPr lang="en-US">
                <a:solidFill>
                  <a:srgbClr val="1F3864"/>
                </a:solidFill>
              </a:rPr>
              <a:t>Medical methods</a:t>
            </a:r>
            <a:endParaRPr/>
          </a:p>
          <a:p>
            <a:pPr indent="-228600" lvl="1" marL="685800" rtl="0" algn="l">
              <a:lnSpc>
                <a:spcPct val="90000"/>
              </a:lnSpc>
              <a:spcBef>
                <a:spcPts val="500"/>
              </a:spcBef>
              <a:spcAft>
                <a:spcPts val="0"/>
              </a:spcAft>
              <a:buClr>
                <a:srgbClr val="1F3864"/>
              </a:buClr>
              <a:buSzPts val="2400"/>
              <a:buFont typeface="Courier New"/>
              <a:buChar char="o"/>
            </a:pPr>
            <a:r>
              <a:rPr lang="en-US">
                <a:solidFill>
                  <a:srgbClr val="1F3864"/>
                </a:solidFill>
              </a:rPr>
              <a:t>Expectant management for incomplete abortion</a:t>
            </a:r>
            <a:endParaRPr/>
          </a:p>
          <a:p>
            <a:pPr indent="0" lvl="0" marL="0" rtl="0" algn="l">
              <a:lnSpc>
                <a:spcPct val="90000"/>
              </a:lnSpc>
              <a:spcBef>
                <a:spcPts val="1000"/>
              </a:spcBef>
              <a:spcAft>
                <a:spcPts val="0"/>
              </a:spcAft>
              <a:buClr>
                <a:schemeClr val="dk1"/>
              </a:buClr>
              <a:buSzPts val="2800"/>
              <a:buNone/>
            </a:pPr>
            <a:r>
              <a:t/>
            </a:r>
            <a:endParaRPr sz="2800"/>
          </a:p>
        </p:txBody>
      </p:sp>
      <p:sp>
        <p:nvSpPr>
          <p:cNvPr id="463" name="Google Shape;463;p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4" name="Shape 1994"/>
        <p:cNvGrpSpPr/>
        <p:nvPr/>
      </p:nvGrpSpPr>
      <p:grpSpPr>
        <a:xfrm>
          <a:off x="0" y="0"/>
          <a:ext cx="0" cy="0"/>
          <a:chOff x="0" y="0"/>
          <a:chExt cx="0" cy="0"/>
        </a:xfrm>
      </p:grpSpPr>
      <p:sp>
        <p:nvSpPr>
          <p:cNvPr id="1995" name="Google Shape;1995;p27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When cannula is clogged</a:t>
            </a:r>
            <a:endParaRPr/>
          </a:p>
        </p:txBody>
      </p:sp>
      <p:sp>
        <p:nvSpPr>
          <p:cNvPr id="1996" name="Google Shape;1996;p273"/>
          <p:cNvSpPr txBox="1"/>
          <p:nvPr>
            <p:ph idx="1" type="body"/>
          </p:nvPr>
        </p:nvSpPr>
        <p:spPr>
          <a:xfrm>
            <a:off x="759279" y="1690689"/>
            <a:ext cx="7886700" cy="4351338"/>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600"/>
              </a:spcBef>
              <a:spcAft>
                <a:spcPts val="0"/>
              </a:spcAft>
              <a:buClr>
                <a:srgbClr val="000000"/>
              </a:buClr>
              <a:buSzPts val="2600"/>
              <a:buChar char="•"/>
            </a:pPr>
            <a:r>
              <a:rPr lang="en-US" sz="2800">
                <a:solidFill>
                  <a:schemeClr val="dk2"/>
                </a:solidFill>
                <a:latin typeface="Calibri"/>
                <a:ea typeface="Calibri"/>
                <a:cs typeface="Calibri"/>
                <a:sym typeface="Calibri"/>
              </a:rPr>
              <a:t>Ease cannula back toward, but not through, the external os </a:t>
            </a:r>
            <a:r>
              <a:rPr b="1" lang="en-US" sz="2800">
                <a:solidFill>
                  <a:schemeClr val="accent1"/>
                </a:solidFill>
                <a:latin typeface="Calibri"/>
                <a:ea typeface="Calibri"/>
                <a:cs typeface="Calibri"/>
                <a:sym typeface="Calibri"/>
              </a:rPr>
              <a:t>OR</a:t>
            </a:r>
            <a:r>
              <a:rPr b="1" lang="en-US" sz="2800">
                <a:solidFill>
                  <a:schemeClr val="dk2"/>
                </a:solidFill>
                <a:latin typeface="Calibri"/>
                <a:ea typeface="Calibri"/>
                <a:cs typeface="Calibri"/>
                <a:sym typeface="Calibri"/>
              </a:rPr>
              <a:t> </a:t>
            </a:r>
            <a:endParaRPr sz="2800">
              <a:solidFill>
                <a:schemeClr val="dk2"/>
              </a:solidFill>
              <a:latin typeface="Calibri"/>
              <a:ea typeface="Calibri"/>
              <a:cs typeface="Calibri"/>
              <a:sym typeface="Calibri"/>
            </a:endParaRPr>
          </a:p>
          <a:p>
            <a:pPr indent="-457200" lvl="0" marL="457200" rtl="0" algn="l">
              <a:lnSpc>
                <a:spcPct val="90000"/>
              </a:lnSpc>
              <a:spcBef>
                <a:spcPts val="1200"/>
              </a:spcBef>
              <a:spcAft>
                <a:spcPts val="0"/>
              </a:spcAft>
              <a:buClr>
                <a:srgbClr val="000000"/>
              </a:buClr>
              <a:buSzPts val="2600"/>
              <a:buChar char="•"/>
            </a:pPr>
            <a:r>
              <a:rPr lang="en-US" sz="2800">
                <a:solidFill>
                  <a:schemeClr val="dk2"/>
                </a:solidFill>
                <a:latin typeface="Calibri"/>
                <a:ea typeface="Calibri"/>
                <a:cs typeface="Calibri"/>
                <a:sym typeface="Calibri"/>
              </a:rPr>
              <a:t>Depress buttons and withdraw aspirator and cannula out of uterus, avoiding contamination</a:t>
            </a:r>
            <a:endParaRPr sz="2800">
              <a:solidFill>
                <a:schemeClr val="dk2"/>
              </a:solidFill>
              <a:latin typeface="Calibri"/>
              <a:ea typeface="Calibri"/>
              <a:cs typeface="Calibri"/>
              <a:sym typeface="Calibri"/>
            </a:endParaRPr>
          </a:p>
          <a:p>
            <a:pPr indent="-457200" lvl="0" marL="457200" rtl="0" algn="l">
              <a:lnSpc>
                <a:spcPct val="90000"/>
              </a:lnSpc>
              <a:spcBef>
                <a:spcPts val="1200"/>
              </a:spcBef>
              <a:spcAft>
                <a:spcPts val="0"/>
              </a:spcAft>
              <a:buClr>
                <a:srgbClr val="000000"/>
              </a:buClr>
              <a:buSzPts val="2600"/>
              <a:buChar char="•"/>
            </a:pPr>
            <a:r>
              <a:rPr lang="en-US" sz="2800">
                <a:solidFill>
                  <a:schemeClr val="dk2"/>
                </a:solidFill>
                <a:latin typeface="Calibri"/>
                <a:ea typeface="Calibri"/>
                <a:cs typeface="Calibri"/>
                <a:sym typeface="Calibri"/>
              </a:rPr>
              <a:t>Remove tissue clogging cannula using sterile or HLD forceps</a:t>
            </a:r>
            <a:endParaRPr sz="2800">
              <a:solidFill>
                <a:schemeClr val="dk2"/>
              </a:solidFill>
              <a:latin typeface="Calibri"/>
              <a:ea typeface="Calibri"/>
              <a:cs typeface="Calibri"/>
              <a:sym typeface="Calibri"/>
            </a:endParaRPr>
          </a:p>
          <a:p>
            <a:pPr indent="-457200" lvl="0" marL="457200" rtl="0" algn="l">
              <a:lnSpc>
                <a:spcPct val="90000"/>
              </a:lnSpc>
              <a:spcBef>
                <a:spcPts val="1200"/>
              </a:spcBef>
              <a:spcAft>
                <a:spcPts val="0"/>
              </a:spcAft>
              <a:buClr>
                <a:srgbClr val="000000"/>
              </a:buClr>
              <a:buSzPts val="2600"/>
              <a:buChar char="•"/>
            </a:pPr>
            <a:r>
              <a:rPr lang="en-US" sz="2800">
                <a:solidFill>
                  <a:schemeClr val="dk2"/>
                </a:solidFill>
                <a:latin typeface="Calibri"/>
                <a:ea typeface="Calibri"/>
                <a:cs typeface="Calibri"/>
                <a:sym typeface="Calibri"/>
              </a:rPr>
              <a:t>Reinsert cannula using no-touch technique</a:t>
            </a:r>
            <a:endParaRPr sz="2800">
              <a:solidFill>
                <a:schemeClr val="dk2"/>
              </a:solidFill>
              <a:latin typeface="Calibri"/>
              <a:ea typeface="Calibri"/>
              <a:cs typeface="Calibri"/>
              <a:sym typeface="Calibri"/>
            </a:endParaRPr>
          </a:p>
          <a:p>
            <a:pPr indent="-457200" lvl="0" marL="457200" rtl="0" algn="l">
              <a:lnSpc>
                <a:spcPct val="90000"/>
              </a:lnSpc>
              <a:spcBef>
                <a:spcPts val="1200"/>
              </a:spcBef>
              <a:spcAft>
                <a:spcPts val="600"/>
              </a:spcAft>
              <a:buClr>
                <a:srgbClr val="000000"/>
              </a:buClr>
              <a:buSzPts val="2600"/>
              <a:buChar char="•"/>
            </a:pPr>
            <a:r>
              <a:rPr lang="en-US" sz="2800">
                <a:solidFill>
                  <a:schemeClr val="dk2"/>
                </a:solidFill>
                <a:latin typeface="Calibri"/>
                <a:ea typeface="Calibri"/>
                <a:cs typeface="Calibri"/>
                <a:sym typeface="Calibri"/>
              </a:rPr>
              <a:t>Reattach aspirator and continue aspiration</a:t>
            </a:r>
            <a:endParaRPr sz="2800">
              <a:solidFill>
                <a:schemeClr val="dk2"/>
              </a:solidFill>
              <a:latin typeface="Calibri"/>
              <a:ea typeface="Calibri"/>
              <a:cs typeface="Calibri"/>
              <a:sym typeface="Calibri"/>
            </a:endParaRPr>
          </a:p>
        </p:txBody>
      </p:sp>
      <p:sp>
        <p:nvSpPr>
          <p:cNvPr id="1997" name="Google Shape;1997;p27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2" name="Shape 2002"/>
        <p:cNvGrpSpPr/>
        <p:nvPr/>
      </p:nvGrpSpPr>
      <p:grpSpPr>
        <a:xfrm>
          <a:off x="0" y="0"/>
          <a:ext cx="0" cy="0"/>
          <a:chOff x="0" y="0"/>
          <a:chExt cx="0" cy="0"/>
        </a:xfrm>
      </p:grpSpPr>
      <p:sp>
        <p:nvSpPr>
          <p:cNvPr id="2003" name="Google Shape;2003;p274"/>
          <p:cNvSpPr txBox="1"/>
          <p:nvPr>
            <p:ph type="title"/>
          </p:nvPr>
        </p:nvSpPr>
        <p:spPr>
          <a:xfrm>
            <a:off x="435427" y="926532"/>
            <a:ext cx="8079922"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If aspirator does not hold vacuum </a:t>
            </a:r>
            <a:endParaRPr sz="4400"/>
          </a:p>
        </p:txBody>
      </p:sp>
      <p:sp>
        <p:nvSpPr>
          <p:cNvPr id="2004" name="Google Shape;2004;p274"/>
          <p:cNvSpPr txBox="1"/>
          <p:nvPr>
            <p:ph idx="1" type="body"/>
          </p:nvPr>
        </p:nvSpPr>
        <p:spPr>
          <a:xfrm>
            <a:off x="885370" y="2506662"/>
            <a:ext cx="7629979" cy="2762024"/>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chemeClr val="dk1"/>
              </a:buClr>
              <a:buSzPts val="2800"/>
              <a:buChar char="•"/>
            </a:pPr>
            <a:r>
              <a:rPr lang="en-US" sz="2800">
                <a:solidFill>
                  <a:schemeClr val="dk2"/>
                </a:solidFill>
              </a:rPr>
              <a:t>Reassemble and test aspirator</a:t>
            </a:r>
            <a:endParaRPr sz="2800">
              <a:solidFill>
                <a:schemeClr val="dk2"/>
              </a:solidFill>
            </a:endParaRPr>
          </a:p>
        </p:txBody>
      </p:sp>
      <p:sp>
        <p:nvSpPr>
          <p:cNvPr id="2005" name="Google Shape;2005;p27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0" name="Shape 2010"/>
        <p:cNvGrpSpPr/>
        <p:nvPr/>
      </p:nvGrpSpPr>
      <p:grpSpPr>
        <a:xfrm>
          <a:off x="0" y="0"/>
          <a:ext cx="0" cy="0"/>
          <a:chOff x="0" y="0"/>
          <a:chExt cx="0" cy="0"/>
        </a:xfrm>
      </p:grpSpPr>
      <p:sp>
        <p:nvSpPr>
          <p:cNvPr id="2011" name="Google Shape;2011;p275"/>
          <p:cNvSpPr txBox="1"/>
          <p:nvPr>
            <p:ph type="title"/>
          </p:nvPr>
        </p:nvSpPr>
        <p:spPr>
          <a:xfrm>
            <a:off x="628650" y="2606040"/>
            <a:ext cx="7886700" cy="1133476"/>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Cambria"/>
              <a:buNone/>
            </a:pPr>
            <a:r>
              <a:rPr lang="en-US">
                <a:solidFill>
                  <a:schemeClr val="accent1"/>
                </a:solidFill>
              </a:rPr>
              <a:t>PAIN MANAGEMENT AND SIMULATED PRACTICE</a:t>
            </a:r>
            <a:endParaRPr>
              <a:solidFill>
                <a:schemeClr val="accent1"/>
              </a:solidFill>
            </a:endParaRPr>
          </a:p>
        </p:txBody>
      </p:sp>
      <p:sp>
        <p:nvSpPr>
          <p:cNvPr id="2012" name="Google Shape;2012;p275"/>
          <p:cNvSpPr txBox="1"/>
          <p:nvPr>
            <p:ph idx="12" type="sldNum"/>
          </p:nvPr>
        </p:nvSpPr>
        <p:spPr>
          <a:xfrm>
            <a:off x="2800350" y="6127326"/>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2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7" name="Shape 2017"/>
        <p:cNvGrpSpPr/>
        <p:nvPr/>
      </p:nvGrpSpPr>
      <p:grpSpPr>
        <a:xfrm>
          <a:off x="0" y="0"/>
          <a:ext cx="0" cy="0"/>
          <a:chOff x="0" y="0"/>
          <a:chExt cx="0" cy="0"/>
        </a:xfrm>
      </p:grpSpPr>
      <p:sp>
        <p:nvSpPr>
          <p:cNvPr id="2018" name="Google Shape;2018;p276"/>
          <p:cNvSpPr txBox="1"/>
          <p:nvPr>
            <p:ph type="title"/>
          </p:nvPr>
        </p:nvSpPr>
        <p:spPr>
          <a:xfrm>
            <a:off x="628650" y="2606040"/>
            <a:ext cx="7886700" cy="1133476"/>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Cambria"/>
              <a:buNone/>
            </a:pPr>
            <a:r>
              <a:rPr lang="en-US">
                <a:solidFill>
                  <a:schemeClr val="accent1"/>
                </a:solidFill>
              </a:rPr>
              <a:t>PAIN MANAGEMENT PLAN</a:t>
            </a:r>
            <a:endParaRPr>
              <a:solidFill>
                <a:schemeClr val="accent1"/>
              </a:solidFill>
            </a:endParaRPr>
          </a:p>
        </p:txBody>
      </p:sp>
      <p:sp>
        <p:nvSpPr>
          <p:cNvPr id="2019" name="Google Shape;2019;p276"/>
          <p:cNvSpPr txBox="1"/>
          <p:nvPr>
            <p:ph idx="12" type="sldNum"/>
          </p:nvPr>
        </p:nvSpPr>
        <p:spPr>
          <a:xfrm>
            <a:off x="2800350" y="6127326"/>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2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4" name="Shape 2024"/>
        <p:cNvGrpSpPr/>
        <p:nvPr/>
      </p:nvGrpSpPr>
      <p:grpSpPr>
        <a:xfrm>
          <a:off x="0" y="0"/>
          <a:ext cx="0" cy="0"/>
          <a:chOff x="0" y="0"/>
          <a:chExt cx="0" cy="0"/>
        </a:xfrm>
      </p:grpSpPr>
      <p:sp>
        <p:nvSpPr>
          <p:cNvPr id="2025" name="Google Shape;2025;p277"/>
          <p:cNvSpPr txBox="1"/>
          <p:nvPr>
            <p:ph type="title"/>
          </p:nvPr>
        </p:nvSpPr>
        <p:spPr>
          <a:xfrm>
            <a:off x="708660" y="243207"/>
            <a:ext cx="7886700" cy="1128394"/>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Pain management during MVA </a:t>
            </a:r>
            <a:endParaRPr/>
          </a:p>
        </p:txBody>
      </p:sp>
      <p:sp>
        <p:nvSpPr>
          <p:cNvPr id="2026" name="Google Shape;2026;p277"/>
          <p:cNvSpPr txBox="1"/>
          <p:nvPr>
            <p:ph idx="1" type="body"/>
          </p:nvPr>
        </p:nvSpPr>
        <p:spPr>
          <a:xfrm>
            <a:off x="1238250" y="1371601"/>
            <a:ext cx="7357110" cy="4486274"/>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300"/>
              <a:buChar char="•"/>
            </a:pPr>
            <a:r>
              <a:rPr lang="en-US" sz="2300">
                <a:solidFill>
                  <a:schemeClr val="dk2"/>
                </a:solidFill>
              </a:rPr>
              <a:t>Recommended by WHO for all women undergoing uterine evacuation by any method</a:t>
            </a:r>
            <a:endParaRPr>
              <a:solidFill>
                <a:schemeClr val="dk2"/>
              </a:solidFill>
            </a:endParaRPr>
          </a:p>
          <a:p>
            <a:pPr indent="-228600" lvl="0" marL="228600" rtl="0" algn="l">
              <a:lnSpc>
                <a:spcPct val="90000"/>
              </a:lnSpc>
              <a:spcBef>
                <a:spcPts val="1000"/>
              </a:spcBef>
              <a:spcAft>
                <a:spcPts val="0"/>
              </a:spcAft>
              <a:buClr>
                <a:schemeClr val="dk1"/>
              </a:buClr>
              <a:buSzPts val="2300"/>
              <a:buChar char="•"/>
            </a:pPr>
            <a:r>
              <a:rPr lang="en-US" sz="2300">
                <a:solidFill>
                  <a:schemeClr val="dk2"/>
                </a:solidFill>
              </a:rPr>
              <a:t>Should address physical, procedural, and psychosocial factors associated with pain</a:t>
            </a:r>
            <a:endParaRPr>
              <a:solidFill>
                <a:schemeClr val="dk2"/>
              </a:solidFill>
            </a:endParaRPr>
          </a:p>
          <a:p>
            <a:pPr indent="-228600" lvl="0" marL="228600" rtl="0" algn="l">
              <a:lnSpc>
                <a:spcPct val="90000"/>
              </a:lnSpc>
              <a:spcBef>
                <a:spcPts val="1000"/>
              </a:spcBef>
              <a:spcAft>
                <a:spcPts val="0"/>
              </a:spcAft>
              <a:buClr>
                <a:schemeClr val="dk1"/>
              </a:buClr>
              <a:buSzPts val="2300"/>
              <a:buChar char="•"/>
            </a:pPr>
            <a:r>
              <a:rPr lang="en-US" sz="2300">
                <a:solidFill>
                  <a:schemeClr val="dk2"/>
                </a:solidFill>
              </a:rPr>
              <a:t>Minimizes procedural risk</a:t>
            </a:r>
            <a:endParaRPr>
              <a:solidFill>
                <a:schemeClr val="dk2"/>
              </a:solidFill>
            </a:endParaRPr>
          </a:p>
          <a:p>
            <a:pPr indent="-228600" lvl="0" marL="228600" rtl="0" algn="l">
              <a:lnSpc>
                <a:spcPct val="90000"/>
              </a:lnSpc>
              <a:spcBef>
                <a:spcPts val="1000"/>
              </a:spcBef>
              <a:spcAft>
                <a:spcPts val="0"/>
              </a:spcAft>
              <a:buClr>
                <a:schemeClr val="dk1"/>
              </a:buClr>
              <a:buSzPts val="2300"/>
              <a:buChar char="•"/>
            </a:pPr>
            <a:r>
              <a:rPr lang="en-US" sz="2300">
                <a:solidFill>
                  <a:schemeClr val="dk2"/>
                </a:solidFill>
              </a:rPr>
              <a:t>Woman determines with provider, based on individual needs and preferences</a:t>
            </a:r>
            <a:endParaRPr>
              <a:solidFill>
                <a:schemeClr val="dk2"/>
              </a:solidFill>
            </a:endParaRPr>
          </a:p>
          <a:p>
            <a:pPr indent="-228600" lvl="0" marL="228600" rtl="0" algn="l">
              <a:lnSpc>
                <a:spcPct val="90000"/>
              </a:lnSpc>
              <a:spcBef>
                <a:spcPts val="1000"/>
              </a:spcBef>
              <a:spcAft>
                <a:spcPts val="0"/>
              </a:spcAft>
              <a:buClr>
                <a:schemeClr val="dk1"/>
              </a:buClr>
              <a:buSzPts val="2300"/>
              <a:buChar char="•"/>
            </a:pPr>
            <a:r>
              <a:rPr lang="en-US" sz="2300">
                <a:solidFill>
                  <a:schemeClr val="dk2"/>
                </a:solidFill>
              </a:rPr>
              <a:t>Women’s responses to pain vary, but all should be offered pain management</a:t>
            </a:r>
            <a:endParaRPr>
              <a:solidFill>
                <a:schemeClr val="dk2"/>
              </a:solidFill>
            </a:endParaRPr>
          </a:p>
          <a:p>
            <a:pPr indent="-228600" lvl="0" marL="228600" rtl="0" algn="l">
              <a:lnSpc>
                <a:spcPct val="90000"/>
              </a:lnSpc>
              <a:spcBef>
                <a:spcPts val="1000"/>
              </a:spcBef>
              <a:spcAft>
                <a:spcPts val="0"/>
              </a:spcAft>
              <a:buClr>
                <a:schemeClr val="dk1"/>
              </a:buClr>
              <a:buSzPts val="2300"/>
              <a:buChar char="•"/>
            </a:pPr>
            <a:r>
              <a:rPr lang="en-US" sz="2300">
                <a:solidFill>
                  <a:schemeClr val="dk2"/>
                </a:solidFill>
              </a:rPr>
              <a:t>Providers consistently underestimate the amount of pain a woman experiences</a:t>
            </a:r>
            <a:endParaRPr>
              <a:solidFill>
                <a:schemeClr val="dk2"/>
              </a:solidFill>
            </a:endParaRPr>
          </a:p>
          <a:p>
            <a:pPr indent="-228600" lvl="0" marL="228600" rtl="0" algn="l">
              <a:lnSpc>
                <a:spcPct val="90000"/>
              </a:lnSpc>
              <a:spcBef>
                <a:spcPts val="1000"/>
              </a:spcBef>
              <a:spcAft>
                <a:spcPts val="0"/>
              </a:spcAft>
              <a:buClr>
                <a:schemeClr val="dk1"/>
              </a:buClr>
              <a:buSzPts val="2300"/>
              <a:buChar char="•"/>
            </a:pPr>
            <a:r>
              <a:rPr lang="en-US" sz="2300">
                <a:solidFill>
                  <a:schemeClr val="dk2"/>
                </a:solidFill>
              </a:rPr>
              <a:t>Young women may report higher levels of pain than older women</a:t>
            </a:r>
            <a:endParaRPr>
              <a:solidFill>
                <a:schemeClr val="dk2"/>
              </a:solidFill>
            </a:endParaRPr>
          </a:p>
          <a:p>
            <a:pPr indent="-82550" lvl="0" marL="228600" rtl="0" algn="l">
              <a:lnSpc>
                <a:spcPct val="90000"/>
              </a:lnSpc>
              <a:spcBef>
                <a:spcPts val="1000"/>
              </a:spcBef>
              <a:spcAft>
                <a:spcPts val="0"/>
              </a:spcAft>
              <a:buClr>
                <a:schemeClr val="dk1"/>
              </a:buClr>
              <a:buSzPts val="2300"/>
              <a:buNone/>
            </a:pPr>
            <a:r>
              <a:t/>
            </a:r>
            <a:endParaRPr sz="2300"/>
          </a:p>
        </p:txBody>
      </p:sp>
      <p:sp>
        <p:nvSpPr>
          <p:cNvPr id="2027" name="Google Shape;2027;p27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1" name="Shape 2031"/>
        <p:cNvGrpSpPr/>
        <p:nvPr/>
      </p:nvGrpSpPr>
      <p:grpSpPr>
        <a:xfrm>
          <a:off x="0" y="0"/>
          <a:ext cx="0" cy="0"/>
          <a:chOff x="0" y="0"/>
          <a:chExt cx="0" cy="0"/>
        </a:xfrm>
      </p:grpSpPr>
      <p:sp>
        <p:nvSpPr>
          <p:cNvPr id="2032" name="Google Shape;2032;p278"/>
          <p:cNvSpPr txBox="1"/>
          <p:nvPr>
            <p:ph type="title"/>
          </p:nvPr>
        </p:nvSpPr>
        <p:spPr>
          <a:xfrm>
            <a:off x="520065" y="721994"/>
            <a:ext cx="810387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mbria"/>
              <a:buNone/>
            </a:pPr>
            <a:r>
              <a:rPr lang="en-US" sz="3800"/>
              <a:t>Physical factors associated with increased pain with vacuum aspiration </a:t>
            </a:r>
            <a:endParaRPr sz="3800"/>
          </a:p>
        </p:txBody>
      </p:sp>
      <p:sp>
        <p:nvSpPr>
          <p:cNvPr id="2033" name="Google Shape;2033;p278"/>
          <p:cNvSpPr txBox="1"/>
          <p:nvPr>
            <p:ph idx="1" type="body"/>
          </p:nvPr>
        </p:nvSpPr>
        <p:spPr>
          <a:xfrm>
            <a:off x="628650" y="2416885"/>
            <a:ext cx="7886700" cy="3881998"/>
          </a:xfrm>
          <a:prstGeom prst="rect">
            <a:avLst/>
          </a:prstGeom>
          <a:noFill/>
          <a:ln>
            <a:noFill/>
          </a:ln>
        </p:spPr>
        <p:txBody>
          <a:bodyPr anchorCtr="0" anchor="t" bIns="45700" lIns="91425" spcFirstLastPara="1" rIns="91425" wrap="square" tIns="45700">
            <a:noAutofit/>
          </a:bodyPr>
          <a:lstStyle/>
          <a:p>
            <a:pPr indent="-228600" lvl="0" marL="685800" rtl="0" algn="l">
              <a:lnSpc>
                <a:spcPct val="90000"/>
              </a:lnSpc>
              <a:spcBef>
                <a:spcPts val="600"/>
              </a:spcBef>
              <a:spcAft>
                <a:spcPts val="0"/>
              </a:spcAft>
              <a:buClr>
                <a:schemeClr val="dk1"/>
              </a:buClr>
              <a:buSzPts val="2800"/>
              <a:buChar char="•"/>
            </a:pPr>
            <a:r>
              <a:rPr lang="en-US" sz="2800">
                <a:solidFill>
                  <a:schemeClr val="dk2"/>
                </a:solidFill>
              </a:rPr>
              <a:t>Nulliparity</a:t>
            </a:r>
            <a:endParaRPr sz="2800">
              <a:solidFill>
                <a:schemeClr val="dk2"/>
              </a:solidFill>
            </a:endParaRPr>
          </a:p>
          <a:p>
            <a:pPr indent="-228600" lvl="0" marL="685800" rtl="0" algn="l">
              <a:lnSpc>
                <a:spcPct val="90000"/>
              </a:lnSpc>
              <a:spcBef>
                <a:spcPts val="1200"/>
              </a:spcBef>
              <a:spcAft>
                <a:spcPts val="0"/>
              </a:spcAft>
              <a:buClr>
                <a:schemeClr val="dk1"/>
              </a:buClr>
              <a:buSzPts val="2800"/>
              <a:buChar char="•"/>
            </a:pPr>
            <a:r>
              <a:rPr lang="en-US" sz="2800">
                <a:solidFill>
                  <a:schemeClr val="dk2"/>
                </a:solidFill>
              </a:rPr>
              <a:t>Higher gestational age</a:t>
            </a:r>
            <a:endParaRPr sz="2800">
              <a:solidFill>
                <a:schemeClr val="dk2"/>
              </a:solidFill>
            </a:endParaRPr>
          </a:p>
          <a:p>
            <a:pPr indent="-228600" lvl="0" marL="685800" rtl="0" algn="l">
              <a:lnSpc>
                <a:spcPct val="90000"/>
              </a:lnSpc>
              <a:spcBef>
                <a:spcPts val="1200"/>
              </a:spcBef>
              <a:spcAft>
                <a:spcPts val="0"/>
              </a:spcAft>
              <a:buClr>
                <a:schemeClr val="dk1"/>
              </a:buClr>
              <a:buSzPts val="2800"/>
              <a:buChar char="•"/>
            </a:pPr>
            <a:r>
              <a:rPr lang="en-US" sz="2800">
                <a:solidFill>
                  <a:schemeClr val="dk2"/>
                </a:solidFill>
              </a:rPr>
              <a:t>Dysmenorrhea</a:t>
            </a:r>
            <a:endParaRPr sz="2800">
              <a:solidFill>
                <a:schemeClr val="dk2"/>
              </a:solidFill>
            </a:endParaRPr>
          </a:p>
          <a:p>
            <a:pPr indent="-228600" lvl="0" marL="685800" rtl="0" algn="l">
              <a:lnSpc>
                <a:spcPct val="90000"/>
              </a:lnSpc>
              <a:spcBef>
                <a:spcPts val="1200"/>
              </a:spcBef>
              <a:spcAft>
                <a:spcPts val="600"/>
              </a:spcAft>
              <a:buClr>
                <a:schemeClr val="dk1"/>
              </a:buClr>
              <a:buSzPts val="2800"/>
              <a:buChar char="•"/>
            </a:pPr>
            <a:r>
              <a:rPr lang="en-US" sz="2800">
                <a:solidFill>
                  <a:schemeClr val="dk2"/>
                </a:solidFill>
              </a:rPr>
              <a:t>Young age</a:t>
            </a:r>
            <a:endParaRPr sz="2800">
              <a:solidFill>
                <a:schemeClr val="dk2"/>
              </a:solidFill>
            </a:endParaRPr>
          </a:p>
        </p:txBody>
      </p:sp>
      <p:sp>
        <p:nvSpPr>
          <p:cNvPr id="2034" name="Google Shape;2034;p27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8" name="Shape 2038"/>
        <p:cNvGrpSpPr/>
        <p:nvPr/>
      </p:nvGrpSpPr>
      <p:grpSpPr>
        <a:xfrm>
          <a:off x="0" y="0"/>
          <a:ext cx="0" cy="0"/>
          <a:chOff x="0" y="0"/>
          <a:chExt cx="0" cy="0"/>
        </a:xfrm>
      </p:grpSpPr>
      <p:sp>
        <p:nvSpPr>
          <p:cNvPr id="2039" name="Google Shape;2039;p279"/>
          <p:cNvSpPr txBox="1"/>
          <p:nvPr>
            <p:ph type="title"/>
          </p:nvPr>
        </p:nvSpPr>
        <p:spPr>
          <a:xfrm>
            <a:off x="628650" y="681038"/>
            <a:ext cx="808863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mbria"/>
              <a:buNone/>
            </a:pPr>
            <a:r>
              <a:rPr lang="en-US"/>
              <a:t>Procedural factors associated with pain with vacuum aspiration</a:t>
            </a:r>
            <a:endParaRPr/>
          </a:p>
        </p:txBody>
      </p:sp>
      <p:sp>
        <p:nvSpPr>
          <p:cNvPr id="2040" name="Google Shape;2040;p279"/>
          <p:cNvSpPr txBox="1"/>
          <p:nvPr>
            <p:ph idx="1" type="body"/>
          </p:nvPr>
        </p:nvSpPr>
        <p:spPr>
          <a:xfrm>
            <a:off x="628650" y="2563905"/>
            <a:ext cx="7886700" cy="3613057"/>
          </a:xfrm>
          <a:prstGeom prst="rect">
            <a:avLst/>
          </a:prstGeom>
          <a:noFill/>
          <a:ln>
            <a:noFill/>
          </a:ln>
        </p:spPr>
        <p:txBody>
          <a:bodyPr anchorCtr="0" anchor="t" bIns="45700" lIns="91425" spcFirstLastPara="1" rIns="91425" wrap="square" tIns="45700">
            <a:noAutofit/>
          </a:bodyPr>
          <a:lstStyle/>
          <a:p>
            <a:pPr indent="-228600" lvl="0" marL="685800" rtl="0" algn="l">
              <a:lnSpc>
                <a:spcPct val="90000"/>
              </a:lnSpc>
              <a:spcBef>
                <a:spcPts val="600"/>
              </a:spcBef>
              <a:spcAft>
                <a:spcPts val="0"/>
              </a:spcAft>
              <a:buClr>
                <a:schemeClr val="dk1"/>
              </a:buClr>
              <a:buSzPts val="2800"/>
              <a:buChar char="•"/>
            </a:pPr>
            <a:r>
              <a:rPr lang="en-US" sz="2800">
                <a:solidFill>
                  <a:schemeClr val="dk2"/>
                </a:solidFill>
              </a:rPr>
              <a:t>Cervical dilatation</a:t>
            </a:r>
            <a:endParaRPr sz="2800">
              <a:solidFill>
                <a:schemeClr val="dk2"/>
              </a:solidFill>
            </a:endParaRPr>
          </a:p>
          <a:p>
            <a:pPr indent="-228600" lvl="0" marL="685800" rtl="0" algn="l">
              <a:lnSpc>
                <a:spcPct val="90000"/>
              </a:lnSpc>
              <a:spcBef>
                <a:spcPts val="1200"/>
              </a:spcBef>
              <a:spcAft>
                <a:spcPts val="0"/>
              </a:spcAft>
              <a:buClr>
                <a:schemeClr val="dk1"/>
              </a:buClr>
              <a:buSzPts val="2800"/>
              <a:buChar char="•"/>
            </a:pPr>
            <a:r>
              <a:rPr lang="en-US" sz="2800">
                <a:solidFill>
                  <a:schemeClr val="dk2"/>
                </a:solidFill>
              </a:rPr>
              <a:t>Uterine manipulation</a:t>
            </a:r>
            <a:endParaRPr sz="2800">
              <a:solidFill>
                <a:schemeClr val="dk2"/>
              </a:solidFill>
            </a:endParaRPr>
          </a:p>
          <a:p>
            <a:pPr indent="-228600" lvl="0" marL="685800" rtl="0" algn="l">
              <a:lnSpc>
                <a:spcPct val="90000"/>
              </a:lnSpc>
              <a:spcBef>
                <a:spcPts val="1200"/>
              </a:spcBef>
              <a:spcAft>
                <a:spcPts val="600"/>
              </a:spcAft>
              <a:buClr>
                <a:schemeClr val="dk1"/>
              </a:buClr>
              <a:buSzPts val="2800"/>
              <a:buChar char="•"/>
            </a:pPr>
            <a:r>
              <a:rPr lang="en-US" sz="2800">
                <a:solidFill>
                  <a:schemeClr val="dk2"/>
                </a:solidFill>
              </a:rPr>
              <a:t>Clinical technique</a:t>
            </a:r>
            <a:endParaRPr sz="2800">
              <a:solidFill>
                <a:schemeClr val="dk2"/>
              </a:solidFill>
            </a:endParaRPr>
          </a:p>
        </p:txBody>
      </p:sp>
      <p:sp>
        <p:nvSpPr>
          <p:cNvPr id="2041" name="Google Shape;2041;p27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6" name="Shape 2046"/>
        <p:cNvGrpSpPr/>
        <p:nvPr/>
      </p:nvGrpSpPr>
      <p:grpSpPr>
        <a:xfrm>
          <a:off x="0" y="0"/>
          <a:ext cx="0" cy="0"/>
          <a:chOff x="0" y="0"/>
          <a:chExt cx="0" cy="0"/>
        </a:xfrm>
      </p:grpSpPr>
      <p:sp>
        <p:nvSpPr>
          <p:cNvPr id="2047" name="Google Shape;2047;p280"/>
          <p:cNvSpPr txBox="1"/>
          <p:nvPr>
            <p:ph type="title"/>
          </p:nvPr>
        </p:nvSpPr>
        <p:spPr>
          <a:xfrm>
            <a:off x="375285" y="865822"/>
            <a:ext cx="839343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mbria"/>
              <a:buNone/>
            </a:pPr>
            <a:r>
              <a:rPr lang="en-US" sz="4000"/>
              <a:t>Psychosocial factors associated with increased pain with vacuum aspiration </a:t>
            </a:r>
            <a:endParaRPr sz="4000"/>
          </a:p>
        </p:txBody>
      </p:sp>
      <p:sp>
        <p:nvSpPr>
          <p:cNvPr id="2048" name="Google Shape;2048;p280"/>
          <p:cNvSpPr txBox="1"/>
          <p:nvPr>
            <p:ph idx="1" type="body"/>
          </p:nvPr>
        </p:nvSpPr>
        <p:spPr>
          <a:xfrm>
            <a:off x="628650" y="2804160"/>
            <a:ext cx="7886700" cy="3372802"/>
          </a:xfrm>
          <a:prstGeom prst="rect">
            <a:avLst/>
          </a:prstGeom>
          <a:noFill/>
          <a:ln>
            <a:noFill/>
          </a:ln>
        </p:spPr>
        <p:txBody>
          <a:bodyPr anchorCtr="0" anchor="t" bIns="45700" lIns="91425" spcFirstLastPara="1" rIns="91425" wrap="square" tIns="45700">
            <a:noAutofit/>
          </a:bodyPr>
          <a:lstStyle/>
          <a:p>
            <a:pPr indent="-228600" lvl="0" marL="685800" rtl="0" algn="l">
              <a:lnSpc>
                <a:spcPct val="90000"/>
              </a:lnSpc>
              <a:spcBef>
                <a:spcPts val="600"/>
              </a:spcBef>
              <a:spcAft>
                <a:spcPts val="0"/>
              </a:spcAft>
              <a:buClr>
                <a:schemeClr val="dk1"/>
              </a:buClr>
              <a:buSzPts val="2800"/>
              <a:buChar char="•"/>
            </a:pPr>
            <a:r>
              <a:rPr lang="en-US" sz="2800">
                <a:solidFill>
                  <a:schemeClr val="dk2"/>
                </a:solidFill>
              </a:rPr>
              <a:t>Anxiety</a:t>
            </a:r>
            <a:endParaRPr sz="2800">
              <a:solidFill>
                <a:schemeClr val="dk2"/>
              </a:solidFill>
            </a:endParaRPr>
          </a:p>
          <a:p>
            <a:pPr indent="-228600" lvl="0" marL="685800" rtl="0" algn="l">
              <a:lnSpc>
                <a:spcPct val="90000"/>
              </a:lnSpc>
              <a:spcBef>
                <a:spcPts val="1200"/>
              </a:spcBef>
              <a:spcAft>
                <a:spcPts val="600"/>
              </a:spcAft>
              <a:buClr>
                <a:schemeClr val="dk1"/>
              </a:buClr>
              <a:buSzPts val="2800"/>
              <a:buChar char="•"/>
            </a:pPr>
            <a:r>
              <a:rPr lang="en-US" sz="2800">
                <a:solidFill>
                  <a:schemeClr val="dk2"/>
                </a:solidFill>
              </a:rPr>
              <a:t>Depression </a:t>
            </a:r>
            <a:endParaRPr sz="2800">
              <a:solidFill>
                <a:schemeClr val="dk2"/>
              </a:solidFill>
            </a:endParaRPr>
          </a:p>
        </p:txBody>
      </p:sp>
      <p:sp>
        <p:nvSpPr>
          <p:cNvPr id="2049" name="Google Shape;2049;p28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3" name="Shape 2053"/>
        <p:cNvGrpSpPr/>
        <p:nvPr/>
      </p:nvGrpSpPr>
      <p:grpSpPr>
        <a:xfrm>
          <a:off x="0" y="0"/>
          <a:ext cx="0" cy="0"/>
          <a:chOff x="0" y="0"/>
          <a:chExt cx="0" cy="0"/>
        </a:xfrm>
      </p:grpSpPr>
      <p:sp>
        <p:nvSpPr>
          <p:cNvPr id="2054" name="Google Shape;2054;p281"/>
          <p:cNvSpPr txBox="1"/>
          <p:nvPr>
            <p:ph type="title"/>
          </p:nvPr>
        </p:nvSpPr>
        <p:spPr>
          <a:xfrm>
            <a:off x="628650" y="681038"/>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Addressing pain from cervical dilatation </a:t>
            </a:r>
            <a:endParaRPr/>
          </a:p>
        </p:txBody>
      </p:sp>
      <p:sp>
        <p:nvSpPr>
          <p:cNvPr id="2055" name="Google Shape;2055;p281"/>
          <p:cNvSpPr txBox="1"/>
          <p:nvPr>
            <p:ph idx="1" type="body"/>
          </p:nvPr>
        </p:nvSpPr>
        <p:spPr>
          <a:xfrm>
            <a:off x="628650" y="2423159"/>
            <a:ext cx="7886700" cy="3753803"/>
          </a:xfrm>
          <a:prstGeom prst="rect">
            <a:avLst/>
          </a:prstGeom>
          <a:noFill/>
          <a:ln>
            <a:noFill/>
          </a:ln>
        </p:spPr>
        <p:txBody>
          <a:bodyPr anchorCtr="0" anchor="t" bIns="45700" lIns="91425" spcFirstLastPara="1" rIns="91425" wrap="square" tIns="45700">
            <a:noAutofit/>
          </a:bodyPr>
          <a:lstStyle/>
          <a:p>
            <a:pPr indent="-228600" lvl="0" marL="685800" rtl="0" algn="l">
              <a:lnSpc>
                <a:spcPct val="90000"/>
              </a:lnSpc>
              <a:spcBef>
                <a:spcPts val="600"/>
              </a:spcBef>
              <a:spcAft>
                <a:spcPts val="0"/>
              </a:spcAft>
              <a:buClr>
                <a:schemeClr val="dk1"/>
              </a:buClr>
              <a:buSzPts val="2800"/>
              <a:buChar char="•"/>
            </a:pPr>
            <a:r>
              <a:rPr lang="en-US" sz="2800">
                <a:solidFill>
                  <a:schemeClr val="dk2"/>
                </a:solidFill>
              </a:rPr>
              <a:t>Anesthetic: paracervical block using lidocaine</a:t>
            </a:r>
            <a:endParaRPr sz="2800">
              <a:solidFill>
                <a:schemeClr val="dk2"/>
              </a:solidFill>
            </a:endParaRPr>
          </a:p>
          <a:p>
            <a:pPr indent="-228600" lvl="0" marL="685800" rtl="0" algn="l">
              <a:lnSpc>
                <a:spcPct val="90000"/>
              </a:lnSpc>
              <a:spcBef>
                <a:spcPts val="1200"/>
              </a:spcBef>
              <a:spcAft>
                <a:spcPts val="0"/>
              </a:spcAft>
              <a:buClr>
                <a:schemeClr val="dk1"/>
              </a:buClr>
              <a:buSzPts val="2800"/>
              <a:buChar char="•"/>
            </a:pPr>
            <a:r>
              <a:rPr lang="en-US" sz="2800">
                <a:solidFill>
                  <a:schemeClr val="dk2"/>
                </a:solidFill>
              </a:rPr>
              <a:t>Non-steroidal analgesics (ibuprofen or naproxen)</a:t>
            </a:r>
            <a:endParaRPr sz="2800">
              <a:solidFill>
                <a:schemeClr val="dk2"/>
              </a:solidFill>
            </a:endParaRPr>
          </a:p>
          <a:p>
            <a:pPr indent="-228600" lvl="0" marL="685800" rtl="0" algn="l">
              <a:lnSpc>
                <a:spcPct val="90000"/>
              </a:lnSpc>
              <a:spcBef>
                <a:spcPts val="1200"/>
              </a:spcBef>
              <a:spcAft>
                <a:spcPts val="600"/>
              </a:spcAft>
              <a:buClr>
                <a:schemeClr val="dk1"/>
              </a:buClr>
              <a:buSzPts val="2800"/>
              <a:buChar char="•"/>
            </a:pPr>
            <a:r>
              <a:rPr lang="en-US" sz="2800">
                <a:solidFill>
                  <a:schemeClr val="dk2"/>
                </a:solidFill>
              </a:rPr>
              <a:t>Conscious sedation</a:t>
            </a:r>
            <a:endParaRPr sz="2800">
              <a:solidFill>
                <a:schemeClr val="dk2"/>
              </a:solidFill>
            </a:endParaRPr>
          </a:p>
        </p:txBody>
      </p:sp>
      <p:sp>
        <p:nvSpPr>
          <p:cNvPr id="2056" name="Google Shape;2056;p28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1" name="Shape 2061"/>
        <p:cNvGrpSpPr/>
        <p:nvPr/>
      </p:nvGrpSpPr>
      <p:grpSpPr>
        <a:xfrm>
          <a:off x="0" y="0"/>
          <a:ext cx="0" cy="0"/>
          <a:chOff x="0" y="0"/>
          <a:chExt cx="0" cy="0"/>
        </a:xfrm>
      </p:grpSpPr>
      <p:sp>
        <p:nvSpPr>
          <p:cNvPr id="2062" name="Google Shape;2062;p282"/>
          <p:cNvSpPr txBox="1"/>
          <p:nvPr>
            <p:ph type="title"/>
          </p:nvPr>
        </p:nvSpPr>
        <p:spPr>
          <a:xfrm>
            <a:off x="628650" y="681038"/>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Addressing pain from uterine manipulation </a:t>
            </a:r>
            <a:endParaRPr/>
          </a:p>
        </p:txBody>
      </p:sp>
      <p:sp>
        <p:nvSpPr>
          <p:cNvPr id="2063" name="Google Shape;2063;p282"/>
          <p:cNvSpPr txBox="1"/>
          <p:nvPr>
            <p:ph idx="1" type="body"/>
          </p:nvPr>
        </p:nvSpPr>
        <p:spPr>
          <a:xfrm>
            <a:off x="628650" y="2697479"/>
            <a:ext cx="8073390" cy="3845243"/>
          </a:xfrm>
          <a:prstGeom prst="rect">
            <a:avLst/>
          </a:prstGeom>
          <a:noFill/>
          <a:ln>
            <a:noFill/>
          </a:ln>
        </p:spPr>
        <p:txBody>
          <a:bodyPr anchorCtr="0" anchor="t" bIns="45700" lIns="91425" spcFirstLastPara="1" rIns="91425" wrap="square" tIns="45700">
            <a:noAutofit/>
          </a:bodyPr>
          <a:lstStyle/>
          <a:p>
            <a:pPr indent="-228600" lvl="0" marL="685800" rtl="0" algn="l">
              <a:lnSpc>
                <a:spcPct val="90000"/>
              </a:lnSpc>
              <a:spcBef>
                <a:spcPts val="600"/>
              </a:spcBef>
              <a:spcAft>
                <a:spcPts val="0"/>
              </a:spcAft>
              <a:buClr>
                <a:schemeClr val="dk1"/>
              </a:buClr>
              <a:buSzPts val="2800"/>
              <a:buChar char="•"/>
            </a:pPr>
            <a:r>
              <a:rPr lang="en-US" sz="2800">
                <a:solidFill>
                  <a:schemeClr val="dk2"/>
                </a:solidFill>
              </a:rPr>
              <a:t>Gentle operative technique</a:t>
            </a:r>
            <a:endParaRPr sz="2800">
              <a:solidFill>
                <a:schemeClr val="dk2"/>
              </a:solidFill>
            </a:endParaRPr>
          </a:p>
          <a:p>
            <a:pPr indent="-228600" lvl="0" marL="685800" rtl="0" algn="l">
              <a:lnSpc>
                <a:spcPct val="90000"/>
              </a:lnSpc>
              <a:spcBef>
                <a:spcPts val="1200"/>
              </a:spcBef>
              <a:spcAft>
                <a:spcPts val="0"/>
              </a:spcAft>
              <a:buClr>
                <a:schemeClr val="dk1"/>
              </a:buClr>
              <a:buSzPts val="2800"/>
              <a:buChar char="•"/>
            </a:pPr>
            <a:r>
              <a:rPr lang="en-US" sz="2800">
                <a:solidFill>
                  <a:schemeClr val="dk2"/>
                </a:solidFill>
              </a:rPr>
              <a:t>Non-steroidal analgesics (ibuprofen or naproxen)</a:t>
            </a:r>
            <a:endParaRPr sz="2800">
              <a:solidFill>
                <a:schemeClr val="dk2"/>
              </a:solidFill>
            </a:endParaRPr>
          </a:p>
          <a:p>
            <a:pPr indent="-228600" lvl="0" marL="685800" rtl="0" algn="l">
              <a:lnSpc>
                <a:spcPct val="90000"/>
              </a:lnSpc>
              <a:spcBef>
                <a:spcPts val="1200"/>
              </a:spcBef>
              <a:spcAft>
                <a:spcPts val="600"/>
              </a:spcAft>
              <a:buClr>
                <a:schemeClr val="dk1"/>
              </a:buClr>
              <a:buSzPts val="2800"/>
              <a:buChar char="•"/>
            </a:pPr>
            <a:r>
              <a:rPr lang="en-US" sz="2800">
                <a:solidFill>
                  <a:schemeClr val="dk2"/>
                </a:solidFill>
              </a:rPr>
              <a:t>Conscious sedation </a:t>
            </a:r>
            <a:endParaRPr sz="2800">
              <a:solidFill>
                <a:schemeClr val="dk2"/>
              </a:solidFill>
            </a:endParaRPr>
          </a:p>
        </p:txBody>
      </p:sp>
      <p:sp>
        <p:nvSpPr>
          <p:cNvPr id="2064" name="Google Shape;2064;p28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76"/>
          <p:cNvSpPr txBox="1"/>
          <p:nvPr>
            <p:ph type="title"/>
          </p:nvPr>
        </p:nvSpPr>
        <p:spPr>
          <a:xfrm>
            <a:off x="631861" y="397928"/>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Obsolete method: </a:t>
            </a:r>
            <a:br>
              <a:rPr lang="en-US"/>
            </a:br>
            <a:r>
              <a:rPr b="1" lang="en-US"/>
              <a:t>Sharp curettage (SC)</a:t>
            </a:r>
            <a:endParaRPr/>
          </a:p>
        </p:txBody>
      </p:sp>
      <p:sp>
        <p:nvSpPr>
          <p:cNvPr id="470" name="Google Shape;470;p76"/>
          <p:cNvSpPr txBox="1"/>
          <p:nvPr>
            <p:ph idx="1" type="body"/>
          </p:nvPr>
        </p:nvSpPr>
        <p:spPr>
          <a:xfrm>
            <a:off x="952500" y="1771104"/>
            <a:ext cx="7734300" cy="3829050"/>
          </a:xfrm>
          <a:prstGeom prst="rect">
            <a:avLst/>
          </a:prstGeom>
          <a:noFill/>
          <a:ln>
            <a:noFill/>
          </a:ln>
        </p:spPr>
        <p:txBody>
          <a:bodyPr anchorCtr="0" anchor="t" bIns="45700" lIns="91425" spcFirstLastPara="1" rIns="91425" wrap="square" tIns="45700">
            <a:noAutofit/>
          </a:bodyPr>
          <a:lstStyle/>
          <a:p>
            <a:pPr indent="-228600" lvl="0" marL="228600" rtl="0" algn="l">
              <a:lnSpc>
                <a:spcPct val="70000"/>
              </a:lnSpc>
              <a:spcBef>
                <a:spcPts val="0"/>
              </a:spcBef>
              <a:spcAft>
                <a:spcPts val="0"/>
              </a:spcAft>
              <a:buClr>
                <a:srgbClr val="1F3864"/>
              </a:buClr>
              <a:buSzPts val="2590"/>
              <a:buChar char="•"/>
            </a:pPr>
            <a:r>
              <a:rPr lang="en-US" sz="2800">
                <a:solidFill>
                  <a:schemeClr val="dk2"/>
                </a:solidFill>
              </a:rPr>
              <a:t>WHO: “Dilatation and curettage (D&amp;C) is an obsolete method of surgical abortion and should be replaced by vacuum aspiration and/or medical methods.” </a:t>
            </a:r>
            <a:endParaRPr sz="2800">
              <a:solidFill>
                <a:schemeClr val="dk2"/>
              </a:solidFill>
            </a:endParaRPr>
          </a:p>
          <a:p>
            <a:pPr indent="-228600" lvl="0" marL="228600" rtl="0" algn="l">
              <a:lnSpc>
                <a:spcPct val="70000"/>
              </a:lnSpc>
              <a:spcBef>
                <a:spcPts val="1000"/>
              </a:spcBef>
              <a:spcAft>
                <a:spcPts val="0"/>
              </a:spcAft>
              <a:buClr>
                <a:srgbClr val="1F3864"/>
              </a:buClr>
              <a:buSzPts val="2590"/>
              <a:buChar char="•"/>
            </a:pPr>
            <a:r>
              <a:rPr lang="en-US" sz="2800">
                <a:solidFill>
                  <a:schemeClr val="dk2"/>
                </a:solidFill>
              </a:rPr>
              <a:t>International Federation of Gynecology and Obstetrics (FIGO) supports vacuum aspiration and medical methods over SC. </a:t>
            </a:r>
            <a:endParaRPr sz="2800">
              <a:solidFill>
                <a:schemeClr val="dk2"/>
              </a:solidFill>
            </a:endParaRPr>
          </a:p>
          <a:p>
            <a:pPr indent="-228600" lvl="0" marL="228600" rtl="0" algn="l">
              <a:lnSpc>
                <a:spcPct val="70000"/>
              </a:lnSpc>
              <a:spcBef>
                <a:spcPts val="1000"/>
              </a:spcBef>
              <a:spcAft>
                <a:spcPts val="0"/>
              </a:spcAft>
              <a:buClr>
                <a:srgbClr val="1F3864"/>
              </a:buClr>
              <a:buSzPts val="2590"/>
              <a:buChar char="•"/>
            </a:pPr>
            <a:r>
              <a:rPr lang="en-US" sz="2800">
                <a:solidFill>
                  <a:schemeClr val="dk2"/>
                </a:solidFill>
              </a:rPr>
              <a:t>SC has increased blood loss, pain, procedure time, and associated complications compared to vacuum aspiration.</a:t>
            </a:r>
            <a:endParaRPr sz="2800">
              <a:solidFill>
                <a:schemeClr val="dk2"/>
              </a:solidFill>
            </a:endParaRPr>
          </a:p>
          <a:p>
            <a:pPr indent="-228600" lvl="0" marL="228600" rtl="0" algn="l">
              <a:lnSpc>
                <a:spcPct val="70000"/>
              </a:lnSpc>
              <a:spcBef>
                <a:spcPts val="1000"/>
              </a:spcBef>
              <a:spcAft>
                <a:spcPts val="0"/>
              </a:spcAft>
              <a:buClr>
                <a:srgbClr val="1F3864"/>
              </a:buClr>
              <a:buSzPts val="2590"/>
              <a:buChar char="•"/>
            </a:pPr>
            <a:r>
              <a:rPr lang="en-US" sz="2800">
                <a:solidFill>
                  <a:schemeClr val="dk2"/>
                </a:solidFill>
              </a:rPr>
              <a:t>Health systems should replace SC with vacuum aspiration and medical methods. </a:t>
            </a:r>
            <a:endParaRPr sz="2800">
              <a:solidFill>
                <a:schemeClr val="dk2"/>
              </a:solidFill>
            </a:endParaRPr>
          </a:p>
          <a:p>
            <a:pPr indent="-64135" lvl="0" marL="228600" rtl="0" algn="l">
              <a:lnSpc>
                <a:spcPct val="70000"/>
              </a:lnSpc>
              <a:spcBef>
                <a:spcPts val="1000"/>
              </a:spcBef>
              <a:spcAft>
                <a:spcPts val="0"/>
              </a:spcAft>
              <a:buClr>
                <a:schemeClr val="dk1"/>
              </a:buClr>
              <a:buSzPts val="2590"/>
              <a:buNone/>
            </a:pPr>
            <a:r>
              <a:t/>
            </a:r>
            <a:endParaRPr sz="2800"/>
          </a:p>
        </p:txBody>
      </p:sp>
      <p:sp>
        <p:nvSpPr>
          <p:cNvPr id="471" name="Google Shape;471;p7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8" name="Shape 2068"/>
        <p:cNvGrpSpPr/>
        <p:nvPr/>
      </p:nvGrpSpPr>
      <p:grpSpPr>
        <a:xfrm>
          <a:off x="0" y="0"/>
          <a:ext cx="0" cy="0"/>
          <a:chOff x="0" y="0"/>
          <a:chExt cx="0" cy="0"/>
        </a:xfrm>
      </p:grpSpPr>
      <p:sp>
        <p:nvSpPr>
          <p:cNvPr id="2069" name="Google Shape;2069;p283"/>
          <p:cNvSpPr txBox="1"/>
          <p:nvPr>
            <p:ph type="title"/>
          </p:nvPr>
        </p:nvSpPr>
        <p:spPr>
          <a:xfrm>
            <a:off x="628650" y="65468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Pharmacological means of addressing anxiety</a:t>
            </a:r>
            <a:endParaRPr/>
          </a:p>
        </p:txBody>
      </p:sp>
      <p:sp>
        <p:nvSpPr>
          <p:cNvPr id="2070" name="Google Shape;2070;p283"/>
          <p:cNvSpPr txBox="1"/>
          <p:nvPr>
            <p:ph idx="1" type="body"/>
          </p:nvPr>
        </p:nvSpPr>
        <p:spPr>
          <a:xfrm>
            <a:off x="628650" y="2392679"/>
            <a:ext cx="7886700" cy="3540443"/>
          </a:xfrm>
          <a:prstGeom prst="rect">
            <a:avLst/>
          </a:prstGeom>
          <a:noFill/>
          <a:ln>
            <a:noFill/>
          </a:ln>
        </p:spPr>
        <p:txBody>
          <a:bodyPr anchorCtr="0" anchor="t" bIns="45700" lIns="91425" spcFirstLastPara="1" rIns="91425" wrap="square" tIns="45700">
            <a:noAutofit/>
          </a:bodyPr>
          <a:lstStyle/>
          <a:p>
            <a:pPr indent="-228600" lvl="0" marL="685800" rtl="0" algn="l">
              <a:lnSpc>
                <a:spcPct val="90000"/>
              </a:lnSpc>
              <a:spcBef>
                <a:spcPts val="600"/>
              </a:spcBef>
              <a:spcAft>
                <a:spcPts val="0"/>
              </a:spcAft>
              <a:buClr>
                <a:schemeClr val="dk1"/>
              </a:buClr>
              <a:buSzPts val="2800"/>
              <a:buChar char="•"/>
            </a:pPr>
            <a:r>
              <a:rPr lang="en-US" sz="2800">
                <a:solidFill>
                  <a:schemeClr val="dk2"/>
                </a:solidFill>
              </a:rPr>
              <a:t>Anxiolytics relieve anxiety for some women</a:t>
            </a:r>
            <a:endParaRPr sz="2800">
              <a:solidFill>
                <a:schemeClr val="dk2"/>
              </a:solidFill>
            </a:endParaRPr>
          </a:p>
          <a:p>
            <a:pPr indent="-228600" lvl="0" marL="685800" rtl="0" algn="l">
              <a:lnSpc>
                <a:spcPct val="90000"/>
              </a:lnSpc>
              <a:spcBef>
                <a:spcPts val="1200"/>
              </a:spcBef>
              <a:spcAft>
                <a:spcPts val="0"/>
              </a:spcAft>
              <a:buClr>
                <a:schemeClr val="dk1"/>
              </a:buClr>
              <a:buSzPts val="2800"/>
              <a:buChar char="•"/>
            </a:pPr>
            <a:r>
              <a:rPr lang="en-US" sz="2800">
                <a:solidFill>
                  <a:schemeClr val="dk2"/>
                </a:solidFill>
              </a:rPr>
              <a:t>Non-steroidal analgesics relieve pain, which can reduce anxiety</a:t>
            </a:r>
            <a:endParaRPr sz="2800">
              <a:solidFill>
                <a:schemeClr val="dk2"/>
              </a:solidFill>
            </a:endParaRPr>
          </a:p>
          <a:p>
            <a:pPr indent="-228600" lvl="0" marL="685800" rtl="0" algn="l">
              <a:lnSpc>
                <a:spcPct val="90000"/>
              </a:lnSpc>
              <a:spcBef>
                <a:spcPts val="1200"/>
              </a:spcBef>
              <a:spcAft>
                <a:spcPts val="600"/>
              </a:spcAft>
              <a:buClr>
                <a:schemeClr val="dk1"/>
              </a:buClr>
              <a:buSzPts val="2800"/>
              <a:buChar char="•"/>
            </a:pPr>
            <a:r>
              <a:rPr lang="en-US" sz="2800">
                <a:solidFill>
                  <a:schemeClr val="dk2"/>
                </a:solidFill>
              </a:rPr>
              <a:t>Conscious sedation </a:t>
            </a:r>
            <a:endParaRPr sz="2800">
              <a:solidFill>
                <a:schemeClr val="dk2"/>
              </a:solidFill>
            </a:endParaRPr>
          </a:p>
        </p:txBody>
      </p:sp>
      <p:sp>
        <p:nvSpPr>
          <p:cNvPr id="2071" name="Google Shape;2071;p28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5" name="Shape 2075"/>
        <p:cNvGrpSpPr/>
        <p:nvPr/>
      </p:nvGrpSpPr>
      <p:grpSpPr>
        <a:xfrm>
          <a:off x="0" y="0"/>
          <a:ext cx="0" cy="0"/>
          <a:chOff x="0" y="0"/>
          <a:chExt cx="0" cy="0"/>
        </a:xfrm>
      </p:grpSpPr>
      <p:sp>
        <p:nvSpPr>
          <p:cNvPr id="2076" name="Google Shape;2076;p284"/>
          <p:cNvSpPr txBox="1"/>
          <p:nvPr>
            <p:ph type="title"/>
          </p:nvPr>
        </p:nvSpPr>
        <p:spPr>
          <a:xfrm>
            <a:off x="628650" y="66484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Timing of oral medications </a:t>
            </a:r>
            <a:endParaRPr/>
          </a:p>
        </p:txBody>
      </p:sp>
      <p:sp>
        <p:nvSpPr>
          <p:cNvPr id="2077" name="Google Shape;2077;p284"/>
          <p:cNvSpPr txBox="1"/>
          <p:nvPr>
            <p:ph idx="1" type="body"/>
          </p:nvPr>
        </p:nvSpPr>
        <p:spPr>
          <a:xfrm>
            <a:off x="628650" y="2359025"/>
            <a:ext cx="7646670" cy="4351338"/>
          </a:xfrm>
          <a:prstGeom prst="rect">
            <a:avLst/>
          </a:prstGeom>
          <a:noFill/>
          <a:ln>
            <a:noFill/>
          </a:ln>
        </p:spPr>
        <p:txBody>
          <a:bodyPr anchorCtr="0" anchor="t" bIns="45700" lIns="91425" spcFirstLastPara="1" rIns="91425" wrap="square" tIns="45700">
            <a:noAutofit/>
          </a:bodyPr>
          <a:lstStyle/>
          <a:p>
            <a:pPr indent="-228600" lvl="0" marL="685800" rtl="0" algn="l">
              <a:lnSpc>
                <a:spcPct val="90000"/>
              </a:lnSpc>
              <a:spcBef>
                <a:spcPts val="600"/>
              </a:spcBef>
              <a:spcAft>
                <a:spcPts val="0"/>
              </a:spcAft>
              <a:buClr>
                <a:schemeClr val="dk1"/>
              </a:buClr>
              <a:buSzPts val="2800"/>
              <a:buChar char="•"/>
            </a:pPr>
            <a:r>
              <a:rPr lang="en-US" sz="2800">
                <a:solidFill>
                  <a:schemeClr val="dk2"/>
                </a:solidFill>
              </a:rPr>
              <a:t>Drugs must be most effective at the time of the procedure</a:t>
            </a:r>
            <a:endParaRPr sz="2800">
              <a:solidFill>
                <a:schemeClr val="dk2"/>
              </a:solidFill>
            </a:endParaRPr>
          </a:p>
          <a:p>
            <a:pPr indent="-228600" lvl="0" marL="685800" rtl="0" algn="l">
              <a:lnSpc>
                <a:spcPct val="90000"/>
              </a:lnSpc>
              <a:spcBef>
                <a:spcPts val="1200"/>
              </a:spcBef>
              <a:spcAft>
                <a:spcPts val="600"/>
              </a:spcAft>
              <a:buClr>
                <a:schemeClr val="dk1"/>
              </a:buClr>
              <a:buSzPts val="2800"/>
              <a:buChar char="•"/>
            </a:pPr>
            <a:r>
              <a:rPr lang="en-US" sz="2800">
                <a:solidFill>
                  <a:schemeClr val="dk2"/>
                </a:solidFill>
              </a:rPr>
              <a:t>Administer drugs 30 to 45 minutes before the procedure</a:t>
            </a:r>
            <a:endParaRPr sz="2800">
              <a:solidFill>
                <a:schemeClr val="dk2"/>
              </a:solidFill>
            </a:endParaRPr>
          </a:p>
        </p:txBody>
      </p:sp>
      <p:sp>
        <p:nvSpPr>
          <p:cNvPr id="2078" name="Google Shape;2078;p28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3" name="Shape 2083"/>
        <p:cNvGrpSpPr/>
        <p:nvPr/>
      </p:nvGrpSpPr>
      <p:grpSpPr>
        <a:xfrm>
          <a:off x="0" y="0"/>
          <a:ext cx="0" cy="0"/>
          <a:chOff x="0" y="0"/>
          <a:chExt cx="0" cy="0"/>
        </a:xfrm>
      </p:grpSpPr>
      <p:sp>
        <p:nvSpPr>
          <p:cNvPr id="2084" name="Google Shape;2084;p28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sz="4000"/>
              <a:t>Addressing pain from psychosocial factors </a:t>
            </a:r>
            <a:endParaRPr sz="4000"/>
          </a:p>
        </p:txBody>
      </p:sp>
      <p:sp>
        <p:nvSpPr>
          <p:cNvPr id="2085" name="Google Shape;2085;p285"/>
          <p:cNvSpPr txBox="1"/>
          <p:nvPr>
            <p:ph idx="1" type="body"/>
          </p:nvPr>
        </p:nvSpPr>
        <p:spPr>
          <a:xfrm>
            <a:off x="628650" y="1825625"/>
            <a:ext cx="7886700" cy="3599815"/>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SzPts val="2800"/>
              <a:buNone/>
            </a:pPr>
            <a:r>
              <a:rPr b="1" lang="en-US" sz="2800">
                <a:solidFill>
                  <a:schemeClr val="dk2"/>
                </a:solidFill>
              </a:rPr>
              <a:t>Support measures in addition to pain medications include:</a:t>
            </a:r>
            <a:endParaRPr b="1" sz="2800">
              <a:solidFill>
                <a:schemeClr val="dk2"/>
              </a:solidFill>
            </a:endParaRPr>
          </a:p>
          <a:p>
            <a:pPr indent="-228600" lvl="1" marL="685800" rtl="0" algn="l">
              <a:lnSpc>
                <a:spcPct val="80000"/>
              </a:lnSpc>
              <a:spcBef>
                <a:spcPts val="500"/>
              </a:spcBef>
              <a:spcAft>
                <a:spcPts val="0"/>
              </a:spcAft>
              <a:buClr>
                <a:schemeClr val="dk1"/>
              </a:buClr>
              <a:buSzPts val="2400"/>
              <a:buChar char="•"/>
            </a:pPr>
            <a:r>
              <a:rPr lang="en-US" sz="2600">
                <a:solidFill>
                  <a:schemeClr val="dk2"/>
                </a:solidFill>
              </a:rPr>
              <a:t>Calm environment</a:t>
            </a:r>
            <a:endParaRPr sz="2600">
              <a:solidFill>
                <a:schemeClr val="dk2"/>
              </a:solidFill>
            </a:endParaRPr>
          </a:p>
          <a:p>
            <a:pPr indent="-228600" lvl="1" marL="685800" rtl="0" algn="l">
              <a:lnSpc>
                <a:spcPct val="80000"/>
              </a:lnSpc>
              <a:spcBef>
                <a:spcPts val="500"/>
              </a:spcBef>
              <a:spcAft>
                <a:spcPts val="0"/>
              </a:spcAft>
              <a:buClr>
                <a:schemeClr val="dk1"/>
              </a:buClr>
              <a:buSzPts val="2400"/>
              <a:buChar char="•"/>
            </a:pPr>
            <a:r>
              <a:rPr lang="en-US" sz="2600">
                <a:solidFill>
                  <a:schemeClr val="dk2"/>
                </a:solidFill>
              </a:rPr>
              <a:t>Respectful interaction and communication</a:t>
            </a:r>
            <a:endParaRPr sz="2600">
              <a:solidFill>
                <a:schemeClr val="dk2"/>
              </a:solidFill>
            </a:endParaRPr>
          </a:p>
          <a:p>
            <a:pPr indent="-228600" lvl="1" marL="685800" rtl="0" algn="l">
              <a:lnSpc>
                <a:spcPct val="80000"/>
              </a:lnSpc>
              <a:spcBef>
                <a:spcPts val="500"/>
              </a:spcBef>
              <a:spcAft>
                <a:spcPts val="0"/>
              </a:spcAft>
              <a:buClr>
                <a:schemeClr val="dk1"/>
              </a:buClr>
              <a:buSzPts val="2400"/>
              <a:buChar char="•"/>
            </a:pPr>
            <a:r>
              <a:rPr lang="en-US" sz="2600">
                <a:solidFill>
                  <a:schemeClr val="dk2"/>
                </a:solidFill>
              </a:rPr>
              <a:t>Companion during procedure</a:t>
            </a:r>
            <a:endParaRPr sz="2600">
              <a:solidFill>
                <a:schemeClr val="dk2"/>
              </a:solidFill>
            </a:endParaRPr>
          </a:p>
          <a:p>
            <a:pPr indent="-228600" lvl="1" marL="685800" rtl="0" algn="l">
              <a:lnSpc>
                <a:spcPct val="80000"/>
              </a:lnSpc>
              <a:spcBef>
                <a:spcPts val="500"/>
              </a:spcBef>
              <a:spcAft>
                <a:spcPts val="0"/>
              </a:spcAft>
              <a:buClr>
                <a:schemeClr val="dk1"/>
              </a:buClr>
              <a:buSzPts val="2400"/>
              <a:buChar char="•"/>
            </a:pPr>
            <a:r>
              <a:rPr lang="en-US" sz="2600">
                <a:solidFill>
                  <a:schemeClr val="dk2"/>
                </a:solidFill>
              </a:rPr>
              <a:t>Verbal and physical support and reassurance</a:t>
            </a:r>
            <a:endParaRPr sz="2600">
              <a:solidFill>
                <a:schemeClr val="dk2"/>
              </a:solidFill>
            </a:endParaRPr>
          </a:p>
          <a:p>
            <a:pPr indent="-228600" lvl="1" marL="685800" rtl="0" algn="l">
              <a:lnSpc>
                <a:spcPct val="80000"/>
              </a:lnSpc>
              <a:spcBef>
                <a:spcPts val="500"/>
              </a:spcBef>
              <a:spcAft>
                <a:spcPts val="0"/>
              </a:spcAft>
              <a:buClr>
                <a:schemeClr val="dk1"/>
              </a:buClr>
              <a:buSzPts val="2400"/>
              <a:buChar char="•"/>
            </a:pPr>
            <a:r>
              <a:rPr lang="en-US" sz="2600">
                <a:solidFill>
                  <a:schemeClr val="dk2"/>
                </a:solidFill>
              </a:rPr>
              <a:t>Gentle clinical technique</a:t>
            </a:r>
            <a:endParaRPr sz="2600">
              <a:solidFill>
                <a:schemeClr val="dk2"/>
              </a:solidFill>
            </a:endParaRPr>
          </a:p>
          <a:p>
            <a:pPr indent="-228600" lvl="1" marL="685800" rtl="0" algn="l">
              <a:lnSpc>
                <a:spcPct val="80000"/>
              </a:lnSpc>
              <a:spcBef>
                <a:spcPts val="500"/>
              </a:spcBef>
              <a:spcAft>
                <a:spcPts val="0"/>
              </a:spcAft>
              <a:buClr>
                <a:schemeClr val="dk1"/>
              </a:buClr>
              <a:buSzPts val="2400"/>
              <a:buChar char="•"/>
            </a:pPr>
            <a:r>
              <a:rPr lang="en-US" sz="2600">
                <a:solidFill>
                  <a:schemeClr val="dk2"/>
                </a:solidFill>
              </a:rPr>
              <a:t>Non-pharmacological pain relief such as a heating pad or hot water bottle</a:t>
            </a:r>
            <a:endParaRPr sz="2600">
              <a:solidFill>
                <a:schemeClr val="dk2"/>
              </a:solidFill>
            </a:endParaRPr>
          </a:p>
          <a:p>
            <a:pPr indent="0" lvl="0" marL="0" rtl="0" algn="l">
              <a:lnSpc>
                <a:spcPct val="80000"/>
              </a:lnSpc>
              <a:spcBef>
                <a:spcPts val="1000"/>
              </a:spcBef>
              <a:spcAft>
                <a:spcPts val="0"/>
              </a:spcAft>
              <a:buClr>
                <a:schemeClr val="dk1"/>
              </a:buClr>
              <a:buSzPts val="2800"/>
              <a:buNone/>
            </a:pPr>
            <a:r>
              <a:t/>
            </a:r>
            <a:endParaRPr/>
          </a:p>
        </p:txBody>
      </p:sp>
      <p:sp>
        <p:nvSpPr>
          <p:cNvPr id="2086" name="Google Shape;2086;p285"/>
          <p:cNvSpPr txBox="1"/>
          <p:nvPr/>
        </p:nvSpPr>
        <p:spPr>
          <a:xfrm>
            <a:off x="1569720" y="5425440"/>
            <a:ext cx="6614160" cy="790345"/>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chemeClr val="dk1"/>
              </a:buClr>
              <a:buSzPts val="2800"/>
              <a:buFont typeface="Arial"/>
              <a:buNone/>
            </a:pPr>
            <a:r>
              <a:rPr b="1" i="0" lang="en-US" sz="2800" u="none" cap="none" strike="noStrike">
                <a:solidFill>
                  <a:schemeClr val="accent1"/>
                </a:solidFill>
                <a:latin typeface="Calibri"/>
                <a:ea typeface="Calibri"/>
                <a:cs typeface="Calibri"/>
                <a:sym typeface="Calibri"/>
              </a:rPr>
              <a:t>All of these support measures supplement, but do not replace, medications</a:t>
            </a:r>
            <a:endParaRPr b="0" i="0" sz="1400" u="none" cap="none" strike="noStrike">
              <a:solidFill>
                <a:srgbClr val="000000"/>
              </a:solidFill>
              <a:latin typeface="Arial"/>
              <a:ea typeface="Arial"/>
              <a:cs typeface="Arial"/>
              <a:sym typeface="Arial"/>
            </a:endParaRPr>
          </a:p>
        </p:txBody>
      </p:sp>
      <p:sp>
        <p:nvSpPr>
          <p:cNvPr id="2087" name="Google Shape;2087;p28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2" name="Shape 2092"/>
        <p:cNvGrpSpPr/>
        <p:nvPr/>
      </p:nvGrpSpPr>
      <p:grpSpPr>
        <a:xfrm>
          <a:off x="0" y="0"/>
          <a:ext cx="0" cy="0"/>
          <a:chOff x="0" y="0"/>
          <a:chExt cx="0" cy="0"/>
        </a:xfrm>
      </p:grpSpPr>
      <p:sp>
        <p:nvSpPr>
          <p:cNvPr id="2093" name="Google Shape;2093;p286"/>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Helping the woman develop a pain management plan </a:t>
            </a:r>
            <a:endParaRPr/>
          </a:p>
        </p:txBody>
      </p:sp>
      <p:sp>
        <p:nvSpPr>
          <p:cNvPr id="2094" name="Google Shape;2094;p286"/>
          <p:cNvSpPr txBox="1"/>
          <p:nvPr>
            <p:ph idx="1" type="body"/>
          </p:nvPr>
        </p:nvSpPr>
        <p:spPr>
          <a:xfrm>
            <a:off x="1021080" y="1825625"/>
            <a:ext cx="749427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sz="2800">
                <a:solidFill>
                  <a:schemeClr val="dk2"/>
                </a:solidFill>
              </a:rPr>
              <a:t>Discuss the type of pain she may experience during uterine evacuation</a:t>
            </a:r>
            <a:endParaRPr sz="2800">
              <a:solidFill>
                <a:schemeClr val="dk2"/>
              </a:solidFill>
            </a:endParaRPr>
          </a:p>
          <a:p>
            <a:pPr indent="-228600" lvl="0" marL="228600" rtl="0" algn="l">
              <a:lnSpc>
                <a:spcPct val="90000"/>
              </a:lnSpc>
              <a:spcBef>
                <a:spcPts val="1000"/>
              </a:spcBef>
              <a:spcAft>
                <a:spcPts val="0"/>
              </a:spcAft>
              <a:buClr>
                <a:schemeClr val="dk1"/>
              </a:buClr>
              <a:buSzPts val="2800"/>
              <a:buChar char="•"/>
            </a:pPr>
            <a:r>
              <a:rPr lang="en-US" sz="2800">
                <a:solidFill>
                  <a:schemeClr val="dk2"/>
                </a:solidFill>
              </a:rPr>
              <a:t>Discuss options available to reduce pain</a:t>
            </a:r>
            <a:endParaRPr sz="2800">
              <a:solidFill>
                <a:schemeClr val="dk2"/>
              </a:solidFill>
            </a:endParaRPr>
          </a:p>
          <a:p>
            <a:pPr indent="-228600" lvl="0" marL="228600" rtl="0" algn="l">
              <a:lnSpc>
                <a:spcPct val="90000"/>
              </a:lnSpc>
              <a:spcBef>
                <a:spcPts val="1000"/>
              </a:spcBef>
              <a:spcAft>
                <a:spcPts val="0"/>
              </a:spcAft>
              <a:buClr>
                <a:schemeClr val="dk1"/>
              </a:buClr>
              <a:buSzPts val="2800"/>
              <a:buChar char="•"/>
            </a:pPr>
            <a:r>
              <a:rPr lang="en-US" sz="2800">
                <a:solidFill>
                  <a:schemeClr val="dk2"/>
                </a:solidFill>
              </a:rPr>
              <a:t>Describe available medications, their effects, and potential side effects</a:t>
            </a:r>
            <a:endParaRPr sz="2800">
              <a:solidFill>
                <a:schemeClr val="dk2"/>
              </a:solidFill>
            </a:endParaRPr>
          </a:p>
          <a:p>
            <a:pPr indent="-228600" lvl="0" marL="228600" rtl="0" algn="l">
              <a:lnSpc>
                <a:spcPct val="90000"/>
              </a:lnSpc>
              <a:spcBef>
                <a:spcPts val="1000"/>
              </a:spcBef>
              <a:spcAft>
                <a:spcPts val="0"/>
              </a:spcAft>
              <a:buClr>
                <a:schemeClr val="dk1"/>
              </a:buClr>
              <a:buSzPts val="2800"/>
              <a:buChar char="•"/>
            </a:pPr>
            <a:r>
              <a:rPr lang="en-US" sz="2800">
                <a:solidFill>
                  <a:schemeClr val="dk2"/>
                </a:solidFill>
              </a:rPr>
              <a:t>Offer support measures that can be used in addition to pain medication</a:t>
            </a:r>
            <a:endParaRPr sz="2800">
              <a:solidFill>
                <a:schemeClr val="dk2"/>
              </a:solidFill>
            </a:endParaRPr>
          </a:p>
          <a:p>
            <a:pPr indent="-228600" lvl="0" marL="228600" rtl="0" algn="l">
              <a:lnSpc>
                <a:spcPct val="90000"/>
              </a:lnSpc>
              <a:spcBef>
                <a:spcPts val="1000"/>
              </a:spcBef>
              <a:spcAft>
                <a:spcPts val="0"/>
              </a:spcAft>
              <a:buClr>
                <a:schemeClr val="dk1"/>
              </a:buClr>
              <a:buSzPts val="2800"/>
              <a:buChar char="•"/>
            </a:pPr>
            <a:r>
              <a:rPr lang="en-US" sz="2800">
                <a:solidFill>
                  <a:schemeClr val="dk2"/>
                </a:solidFill>
              </a:rPr>
              <a:t>Ask her to state her preferred support measures</a:t>
            </a:r>
            <a:endParaRPr sz="2800">
              <a:solidFill>
                <a:schemeClr val="dk2"/>
              </a:solidFill>
            </a:endParaRPr>
          </a:p>
          <a:p>
            <a:pPr indent="-228600" lvl="0" marL="228600" rtl="0" algn="l">
              <a:lnSpc>
                <a:spcPct val="90000"/>
              </a:lnSpc>
              <a:spcBef>
                <a:spcPts val="1000"/>
              </a:spcBef>
              <a:spcAft>
                <a:spcPts val="0"/>
              </a:spcAft>
              <a:buClr>
                <a:schemeClr val="dk1"/>
              </a:buClr>
              <a:buSzPts val="2800"/>
              <a:buChar char="•"/>
            </a:pPr>
            <a:r>
              <a:rPr lang="en-US" sz="2800">
                <a:solidFill>
                  <a:schemeClr val="dk2"/>
                </a:solidFill>
              </a:rPr>
              <a:t>Help her decide on a pain management plan</a:t>
            </a:r>
            <a:endParaRPr sz="2800">
              <a:solidFill>
                <a:schemeClr val="dk2"/>
              </a:solidFill>
            </a:endParaRPr>
          </a:p>
        </p:txBody>
      </p:sp>
      <p:sp>
        <p:nvSpPr>
          <p:cNvPr id="2095" name="Google Shape;2095;p28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9" name="Shape 2099"/>
        <p:cNvGrpSpPr/>
        <p:nvPr/>
      </p:nvGrpSpPr>
      <p:grpSpPr>
        <a:xfrm>
          <a:off x="0" y="0"/>
          <a:ext cx="0" cy="0"/>
          <a:chOff x="0" y="0"/>
          <a:chExt cx="0" cy="0"/>
        </a:xfrm>
      </p:grpSpPr>
      <p:sp>
        <p:nvSpPr>
          <p:cNvPr id="2100" name="Google Shape;2100;p287"/>
          <p:cNvSpPr txBox="1"/>
          <p:nvPr>
            <p:ph type="title"/>
          </p:nvPr>
        </p:nvSpPr>
        <p:spPr>
          <a:xfrm>
            <a:off x="628650" y="2549842"/>
            <a:ext cx="7886700" cy="1758316"/>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Cambria"/>
              <a:buNone/>
            </a:pPr>
            <a:r>
              <a:rPr lang="en-US">
                <a:solidFill>
                  <a:schemeClr val="accent1"/>
                </a:solidFill>
              </a:rPr>
              <a:t>SIMULATED PRACTICE WITH PELVIC MODELS</a:t>
            </a:r>
            <a:endParaRPr>
              <a:solidFill>
                <a:schemeClr val="accent1"/>
              </a:solidFill>
            </a:endParaRPr>
          </a:p>
        </p:txBody>
      </p:sp>
      <p:sp>
        <p:nvSpPr>
          <p:cNvPr id="2101" name="Google Shape;2101;p287"/>
          <p:cNvSpPr txBox="1"/>
          <p:nvPr>
            <p:ph idx="12" type="sldNum"/>
          </p:nvPr>
        </p:nvSpPr>
        <p:spPr>
          <a:xfrm>
            <a:off x="2945493" y="6309888"/>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2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5" name="Shape 2105"/>
        <p:cNvGrpSpPr/>
        <p:nvPr/>
      </p:nvGrpSpPr>
      <p:grpSpPr>
        <a:xfrm>
          <a:off x="0" y="0"/>
          <a:ext cx="0" cy="0"/>
          <a:chOff x="0" y="0"/>
          <a:chExt cx="0" cy="0"/>
        </a:xfrm>
      </p:grpSpPr>
      <p:sp>
        <p:nvSpPr>
          <p:cNvPr id="2106" name="Google Shape;2106;p288"/>
          <p:cNvSpPr txBox="1"/>
          <p:nvPr>
            <p:ph type="title"/>
          </p:nvPr>
        </p:nvSpPr>
        <p:spPr>
          <a:xfrm>
            <a:off x="623888" y="1709739"/>
            <a:ext cx="7886700" cy="1914407"/>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4400"/>
              <a:buNone/>
            </a:pPr>
            <a:r>
              <a:rPr lang="en-US">
                <a:solidFill>
                  <a:schemeClr val="accent1"/>
                </a:solidFill>
              </a:rPr>
              <a:t>AFTER UTERINE EVACUATION</a:t>
            </a:r>
            <a:endParaRPr/>
          </a:p>
        </p:txBody>
      </p:sp>
      <p:sp>
        <p:nvSpPr>
          <p:cNvPr id="2107" name="Google Shape;2107;p28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2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2" name="Shape 2112"/>
        <p:cNvGrpSpPr/>
        <p:nvPr/>
      </p:nvGrpSpPr>
      <p:grpSpPr>
        <a:xfrm>
          <a:off x="0" y="0"/>
          <a:ext cx="0" cy="0"/>
          <a:chOff x="0" y="0"/>
          <a:chExt cx="0" cy="0"/>
        </a:xfrm>
      </p:grpSpPr>
      <p:sp>
        <p:nvSpPr>
          <p:cNvPr id="2113" name="Google Shape;2113;p289"/>
          <p:cNvSpPr txBox="1"/>
          <p:nvPr>
            <p:ph type="title"/>
          </p:nvPr>
        </p:nvSpPr>
        <p:spPr>
          <a:xfrm>
            <a:off x="623888" y="1709739"/>
            <a:ext cx="7886700" cy="2176461"/>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Cambria"/>
              <a:buNone/>
            </a:pPr>
            <a:r>
              <a:rPr lang="en-US">
                <a:solidFill>
                  <a:schemeClr val="accent1"/>
                </a:solidFill>
              </a:rPr>
              <a:t>POST-PROCEDURE CARE</a:t>
            </a:r>
            <a:endParaRPr>
              <a:solidFill>
                <a:schemeClr val="accent1"/>
              </a:solidFill>
            </a:endParaRPr>
          </a:p>
        </p:txBody>
      </p:sp>
      <p:sp>
        <p:nvSpPr>
          <p:cNvPr id="2114" name="Google Shape;2114;p289"/>
          <p:cNvSpPr txBox="1"/>
          <p:nvPr>
            <p:ph idx="12" type="sldNum"/>
          </p:nvPr>
        </p:nvSpPr>
        <p:spPr>
          <a:xfrm>
            <a:off x="2858407" y="6186745"/>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2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8" name="Shape 2118"/>
        <p:cNvGrpSpPr/>
        <p:nvPr/>
      </p:nvGrpSpPr>
      <p:grpSpPr>
        <a:xfrm>
          <a:off x="0" y="0"/>
          <a:ext cx="0" cy="0"/>
          <a:chOff x="0" y="0"/>
          <a:chExt cx="0" cy="0"/>
        </a:xfrm>
      </p:grpSpPr>
      <p:sp>
        <p:nvSpPr>
          <p:cNvPr id="2119" name="Google Shape;2119;p290"/>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Post-procedure care </a:t>
            </a:r>
            <a:endParaRPr/>
          </a:p>
        </p:txBody>
      </p:sp>
      <p:sp>
        <p:nvSpPr>
          <p:cNvPr id="2120" name="Google Shape;2120;p290"/>
          <p:cNvSpPr txBox="1"/>
          <p:nvPr>
            <p:ph idx="1" type="body"/>
          </p:nvPr>
        </p:nvSpPr>
        <p:spPr>
          <a:xfrm>
            <a:off x="445770" y="1690689"/>
            <a:ext cx="7886700" cy="4351338"/>
          </a:xfrm>
          <a:prstGeom prst="rect">
            <a:avLst/>
          </a:prstGeom>
          <a:noFill/>
          <a:ln>
            <a:noFill/>
          </a:ln>
        </p:spPr>
        <p:txBody>
          <a:bodyPr anchorCtr="0" anchor="t" bIns="45700" lIns="91425" spcFirstLastPara="1" rIns="91425" wrap="square" tIns="45700">
            <a:noAutofit/>
          </a:bodyPr>
          <a:lstStyle/>
          <a:p>
            <a:pPr indent="-228600" lvl="0" marL="685800" rtl="0" algn="l">
              <a:lnSpc>
                <a:spcPct val="90000"/>
              </a:lnSpc>
              <a:spcBef>
                <a:spcPts val="600"/>
              </a:spcBef>
              <a:spcAft>
                <a:spcPts val="0"/>
              </a:spcAft>
              <a:buClr>
                <a:schemeClr val="dk1"/>
              </a:buClr>
              <a:buSzPts val="2800"/>
              <a:buChar char="•"/>
            </a:pPr>
            <a:r>
              <a:rPr lang="en-US" sz="2800">
                <a:solidFill>
                  <a:schemeClr val="dk2"/>
                </a:solidFill>
              </a:rPr>
              <a:t>Care provided after uterine evacuation completed</a:t>
            </a:r>
            <a:endParaRPr sz="2800">
              <a:solidFill>
                <a:schemeClr val="dk2"/>
              </a:solidFill>
            </a:endParaRPr>
          </a:p>
          <a:p>
            <a:pPr indent="-228600" lvl="0" marL="685800" rtl="0" algn="l">
              <a:lnSpc>
                <a:spcPct val="90000"/>
              </a:lnSpc>
              <a:spcBef>
                <a:spcPts val="1200"/>
              </a:spcBef>
              <a:spcAft>
                <a:spcPts val="0"/>
              </a:spcAft>
              <a:buClr>
                <a:schemeClr val="dk1"/>
              </a:buClr>
              <a:buSzPts val="2800"/>
              <a:buChar char="•"/>
            </a:pPr>
            <a:r>
              <a:rPr lang="en-US" sz="2800">
                <a:solidFill>
                  <a:schemeClr val="dk2"/>
                </a:solidFill>
              </a:rPr>
              <a:t>Any physical complications addressed</a:t>
            </a:r>
            <a:endParaRPr sz="2800">
              <a:solidFill>
                <a:schemeClr val="dk2"/>
              </a:solidFill>
            </a:endParaRPr>
          </a:p>
          <a:p>
            <a:pPr indent="-228600" lvl="0" marL="685800" rtl="0" algn="l">
              <a:lnSpc>
                <a:spcPct val="90000"/>
              </a:lnSpc>
              <a:spcBef>
                <a:spcPts val="1200"/>
              </a:spcBef>
              <a:spcAft>
                <a:spcPts val="0"/>
              </a:spcAft>
              <a:buClr>
                <a:schemeClr val="dk1"/>
              </a:buClr>
              <a:buSzPts val="2800"/>
              <a:buChar char="•"/>
            </a:pPr>
            <a:r>
              <a:rPr lang="en-US" sz="2800">
                <a:solidFill>
                  <a:schemeClr val="dk2"/>
                </a:solidFill>
              </a:rPr>
              <a:t>Woman informed about her condition and self-care</a:t>
            </a:r>
            <a:endParaRPr sz="2800">
              <a:solidFill>
                <a:schemeClr val="dk2"/>
              </a:solidFill>
            </a:endParaRPr>
          </a:p>
          <a:p>
            <a:pPr indent="-228600" lvl="0" marL="685800" rtl="0" algn="l">
              <a:lnSpc>
                <a:spcPct val="90000"/>
              </a:lnSpc>
              <a:spcBef>
                <a:spcPts val="1200"/>
              </a:spcBef>
              <a:spcAft>
                <a:spcPts val="0"/>
              </a:spcAft>
              <a:buClr>
                <a:schemeClr val="dk1"/>
              </a:buClr>
              <a:buSzPts val="2800"/>
              <a:buChar char="•"/>
            </a:pPr>
            <a:r>
              <a:rPr lang="en-US" sz="2800">
                <a:solidFill>
                  <a:schemeClr val="dk2"/>
                </a:solidFill>
              </a:rPr>
              <a:t>Woman is provided with contraceptive method, if desired</a:t>
            </a:r>
            <a:endParaRPr sz="2800">
              <a:solidFill>
                <a:schemeClr val="dk2"/>
              </a:solidFill>
            </a:endParaRPr>
          </a:p>
          <a:p>
            <a:pPr indent="-228600" lvl="0" marL="685800" rtl="0" algn="l">
              <a:lnSpc>
                <a:spcPct val="90000"/>
              </a:lnSpc>
              <a:spcBef>
                <a:spcPts val="1200"/>
              </a:spcBef>
              <a:spcAft>
                <a:spcPts val="600"/>
              </a:spcAft>
              <a:buClr>
                <a:schemeClr val="dk1"/>
              </a:buClr>
              <a:buSzPts val="2800"/>
              <a:buChar char="•"/>
            </a:pPr>
            <a:r>
              <a:rPr lang="en-US" sz="2800">
                <a:solidFill>
                  <a:schemeClr val="dk2"/>
                </a:solidFill>
              </a:rPr>
              <a:t>Ends when she is discharged</a:t>
            </a:r>
            <a:endParaRPr sz="2800">
              <a:solidFill>
                <a:schemeClr val="dk2"/>
              </a:solidFill>
            </a:endParaRPr>
          </a:p>
        </p:txBody>
      </p:sp>
      <p:sp>
        <p:nvSpPr>
          <p:cNvPr id="2121" name="Google Shape;2121;p29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5" name="Shape 2125"/>
        <p:cNvGrpSpPr/>
        <p:nvPr/>
      </p:nvGrpSpPr>
      <p:grpSpPr>
        <a:xfrm>
          <a:off x="0" y="0"/>
          <a:ext cx="0" cy="0"/>
          <a:chOff x="0" y="0"/>
          <a:chExt cx="0" cy="0"/>
        </a:xfrm>
      </p:grpSpPr>
      <p:sp>
        <p:nvSpPr>
          <p:cNvPr id="2126" name="Google Shape;2126;p291"/>
          <p:cNvSpPr txBox="1"/>
          <p:nvPr>
            <p:ph type="title"/>
          </p:nvPr>
        </p:nvSpPr>
        <p:spPr>
          <a:xfrm>
            <a:off x="628650" y="681038"/>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Elements of post-procedure care </a:t>
            </a:r>
            <a:endParaRPr/>
          </a:p>
        </p:txBody>
      </p:sp>
      <p:sp>
        <p:nvSpPr>
          <p:cNvPr id="2127" name="Google Shape;2127;p291"/>
          <p:cNvSpPr txBox="1"/>
          <p:nvPr>
            <p:ph idx="1" type="body"/>
          </p:nvPr>
        </p:nvSpPr>
        <p:spPr>
          <a:xfrm>
            <a:off x="628650" y="2225039"/>
            <a:ext cx="7886700" cy="3951923"/>
          </a:xfrm>
          <a:prstGeom prst="rect">
            <a:avLst/>
          </a:prstGeom>
          <a:noFill/>
          <a:ln>
            <a:noFill/>
          </a:ln>
        </p:spPr>
        <p:txBody>
          <a:bodyPr anchorCtr="0" anchor="t" bIns="45700" lIns="91425" spcFirstLastPara="1" rIns="91425" wrap="square" tIns="45700">
            <a:noAutofit/>
          </a:bodyPr>
          <a:lstStyle/>
          <a:p>
            <a:pPr indent="-228600" lvl="0" marL="685800" rtl="0" algn="l">
              <a:lnSpc>
                <a:spcPct val="90000"/>
              </a:lnSpc>
              <a:spcBef>
                <a:spcPts val="600"/>
              </a:spcBef>
              <a:spcAft>
                <a:spcPts val="0"/>
              </a:spcAft>
              <a:buClr>
                <a:schemeClr val="dk1"/>
              </a:buClr>
              <a:buSzPts val="2800"/>
              <a:buChar char="•"/>
            </a:pPr>
            <a:r>
              <a:rPr lang="en-US" sz="2800">
                <a:solidFill>
                  <a:schemeClr val="dk2"/>
                </a:solidFill>
              </a:rPr>
              <a:t>Physical monitoring</a:t>
            </a:r>
            <a:endParaRPr sz="2800">
              <a:solidFill>
                <a:schemeClr val="dk2"/>
              </a:solidFill>
            </a:endParaRPr>
          </a:p>
          <a:p>
            <a:pPr indent="-228600" lvl="0" marL="685800" rtl="0" algn="l">
              <a:lnSpc>
                <a:spcPct val="90000"/>
              </a:lnSpc>
              <a:spcBef>
                <a:spcPts val="1200"/>
              </a:spcBef>
              <a:spcAft>
                <a:spcPts val="0"/>
              </a:spcAft>
              <a:buClr>
                <a:schemeClr val="dk1"/>
              </a:buClr>
              <a:buSzPts val="2800"/>
              <a:buChar char="•"/>
            </a:pPr>
            <a:r>
              <a:rPr lang="en-US" sz="2800">
                <a:solidFill>
                  <a:schemeClr val="dk2"/>
                </a:solidFill>
              </a:rPr>
              <a:t>Other physical health issues</a:t>
            </a:r>
            <a:endParaRPr sz="2800">
              <a:solidFill>
                <a:schemeClr val="dk2"/>
              </a:solidFill>
            </a:endParaRPr>
          </a:p>
          <a:p>
            <a:pPr indent="-228600" lvl="0" marL="685800" rtl="0" algn="l">
              <a:lnSpc>
                <a:spcPct val="90000"/>
              </a:lnSpc>
              <a:spcBef>
                <a:spcPts val="1200"/>
              </a:spcBef>
              <a:spcAft>
                <a:spcPts val="0"/>
              </a:spcAft>
              <a:buClr>
                <a:schemeClr val="dk1"/>
              </a:buClr>
              <a:buSzPts val="2800"/>
              <a:buChar char="•"/>
            </a:pPr>
            <a:r>
              <a:rPr lang="en-US" sz="2800">
                <a:solidFill>
                  <a:schemeClr val="dk2"/>
                </a:solidFill>
              </a:rPr>
              <a:t>Pain management</a:t>
            </a:r>
            <a:endParaRPr sz="2800">
              <a:solidFill>
                <a:schemeClr val="dk2"/>
              </a:solidFill>
            </a:endParaRPr>
          </a:p>
          <a:p>
            <a:pPr indent="-228600" lvl="0" marL="685800" rtl="0" algn="l">
              <a:lnSpc>
                <a:spcPct val="90000"/>
              </a:lnSpc>
              <a:spcBef>
                <a:spcPts val="1200"/>
              </a:spcBef>
              <a:spcAft>
                <a:spcPts val="600"/>
              </a:spcAft>
              <a:buClr>
                <a:schemeClr val="dk1"/>
              </a:buClr>
              <a:buSzPts val="2800"/>
              <a:buChar char="•"/>
            </a:pPr>
            <a:r>
              <a:rPr lang="en-US" sz="2800">
                <a:solidFill>
                  <a:schemeClr val="dk2"/>
                </a:solidFill>
              </a:rPr>
              <a:t>Emotional monitoring and support</a:t>
            </a:r>
            <a:endParaRPr sz="2800">
              <a:solidFill>
                <a:schemeClr val="dk2"/>
              </a:solidFill>
            </a:endParaRPr>
          </a:p>
        </p:txBody>
      </p:sp>
      <p:sp>
        <p:nvSpPr>
          <p:cNvPr id="2128" name="Google Shape;2128;p29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3" name="Shape 2133"/>
        <p:cNvGrpSpPr/>
        <p:nvPr/>
      </p:nvGrpSpPr>
      <p:grpSpPr>
        <a:xfrm>
          <a:off x="0" y="0"/>
          <a:ext cx="0" cy="0"/>
          <a:chOff x="0" y="0"/>
          <a:chExt cx="0" cy="0"/>
        </a:xfrm>
      </p:grpSpPr>
      <p:sp>
        <p:nvSpPr>
          <p:cNvPr id="2134" name="Google Shape;2134;p292"/>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Elements of post-procedure care (cont.) </a:t>
            </a:r>
            <a:endParaRPr/>
          </a:p>
        </p:txBody>
      </p:sp>
      <p:sp>
        <p:nvSpPr>
          <p:cNvPr id="2135" name="Google Shape;2135;p292"/>
          <p:cNvSpPr txBox="1"/>
          <p:nvPr>
            <p:ph idx="1" type="body"/>
          </p:nvPr>
        </p:nvSpPr>
        <p:spPr>
          <a:xfrm>
            <a:off x="628650" y="2590799"/>
            <a:ext cx="7886700" cy="3586163"/>
          </a:xfrm>
          <a:prstGeom prst="rect">
            <a:avLst/>
          </a:prstGeom>
          <a:noFill/>
          <a:ln>
            <a:noFill/>
          </a:ln>
        </p:spPr>
        <p:txBody>
          <a:bodyPr anchorCtr="0" anchor="t" bIns="45700" lIns="91425" spcFirstLastPara="1" rIns="91425" wrap="square" tIns="45700">
            <a:noAutofit/>
          </a:bodyPr>
          <a:lstStyle/>
          <a:p>
            <a:pPr indent="-228600" lvl="0" marL="685800" rtl="0" algn="l">
              <a:lnSpc>
                <a:spcPct val="90000"/>
              </a:lnSpc>
              <a:spcBef>
                <a:spcPts val="600"/>
              </a:spcBef>
              <a:spcAft>
                <a:spcPts val="0"/>
              </a:spcAft>
              <a:buClr>
                <a:schemeClr val="dk1"/>
              </a:buClr>
              <a:buSzPts val="2800"/>
              <a:buChar char="•"/>
            </a:pPr>
            <a:r>
              <a:rPr lang="en-US" sz="2800">
                <a:solidFill>
                  <a:schemeClr val="dk2"/>
                </a:solidFill>
              </a:rPr>
              <a:t>Contraceptive counseling and provision</a:t>
            </a:r>
            <a:endParaRPr sz="2800">
              <a:solidFill>
                <a:schemeClr val="dk2"/>
              </a:solidFill>
            </a:endParaRPr>
          </a:p>
          <a:p>
            <a:pPr indent="-228600" lvl="0" marL="685800" rtl="0" algn="l">
              <a:lnSpc>
                <a:spcPct val="90000"/>
              </a:lnSpc>
              <a:spcBef>
                <a:spcPts val="1200"/>
              </a:spcBef>
              <a:spcAft>
                <a:spcPts val="0"/>
              </a:spcAft>
              <a:buClr>
                <a:schemeClr val="dk1"/>
              </a:buClr>
              <a:buSzPts val="2800"/>
              <a:buChar char="•"/>
            </a:pPr>
            <a:r>
              <a:rPr lang="en-US" sz="2800">
                <a:solidFill>
                  <a:schemeClr val="dk2"/>
                </a:solidFill>
              </a:rPr>
              <a:t>Scheduling follow-up care if she desires and providing referrals</a:t>
            </a:r>
            <a:endParaRPr sz="2800">
              <a:solidFill>
                <a:schemeClr val="dk2"/>
              </a:solidFill>
            </a:endParaRPr>
          </a:p>
          <a:p>
            <a:pPr indent="-228600" lvl="0" marL="685800" rtl="0" algn="l">
              <a:lnSpc>
                <a:spcPct val="90000"/>
              </a:lnSpc>
              <a:spcBef>
                <a:spcPts val="1200"/>
              </a:spcBef>
              <a:spcAft>
                <a:spcPts val="600"/>
              </a:spcAft>
              <a:buClr>
                <a:schemeClr val="dk1"/>
              </a:buClr>
              <a:buSzPts val="2800"/>
              <a:buChar char="•"/>
            </a:pPr>
            <a:r>
              <a:rPr lang="en-US" sz="2800">
                <a:solidFill>
                  <a:schemeClr val="dk2"/>
                </a:solidFill>
              </a:rPr>
              <a:t>Providing discharge instructions</a:t>
            </a:r>
            <a:endParaRPr sz="2800">
              <a:solidFill>
                <a:schemeClr val="dk2"/>
              </a:solidFill>
            </a:endParaRPr>
          </a:p>
        </p:txBody>
      </p:sp>
      <p:sp>
        <p:nvSpPr>
          <p:cNvPr id="2136" name="Google Shape;2136;p29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77"/>
          <p:cNvSpPr txBox="1"/>
          <p:nvPr>
            <p:ph type="title"/>
          </p:nvPr>
        </p:nvSpPr>
        <p:spPr>
          <a:xfrm>
            <a:off x="946785" y="2547643"/>
            <a:ext cx="7250430" cy="1604665"/>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4000"/>
              <a:buFont typeface="Calibri"/>
              <a:buNone/>
            </a:pPr>
            <a:r>
              <a:rPr b="1" lang="en-US" sz="4400">
                <a:solidFill>
                  <a:schemeClr val="accent1"/>
                </a:solidFill>
              </a:rPr>
              <a:t>SAFETY, EFFECTIVENESS, AND ACCEPTABILITY OF VACUUM ASPIRATION</a:t>
            </a:r>
            <a:endParaRPr sz="4400">
              <a:solidFill>
                <a:schemeClr val="accent1"/>
              </a:solidFill>
            </a:endParaRPr>
          </a:p>
        </p:txBody>
      </p:sp>
      <p:sp>
        <p:nvSpPr>
          <p:cNvPr id="478" name="Google Shape;478;p77"/>
          <p:cNvSpPr txBox="1"/>
          <p:nvPr>
            <p:ph idx="12" type="sldNum"/>
          </p:nvPr>
        </p:nvSpPr>
        <p:spPr>
          <a:xfrm>
            <a:off x="2669569" y="6191963"/>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0" name="Shape 2140"/>
        <p:cNvGrpSpPr/>
        <p:nvPr/>
      </p:nvGrpSpPr>
      <p:grpSpPr>
        <a:xfrm>
          <a:off x="0" y="0"/>
          <a:ext cx="0" cy="0"/>
          <a:chOff x="0" y="0"/>
          <a:chExt cx="0" cy="0"/>
        </a:xfrm>
      </p:grpSpPr>
      <p:sp>
        <p:nvSpPr>
          <p:cNvPr id="2141" name="Google Shape;2141;p29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Physical monitoring </a:t>
            </a:r>
            <a:endParaRPr/>
          </a:p>
        </p:txBody>
      </p:sp>
      <p:sp>
        <p:nvSpPr>
          <p:cNvPr id="2142" name="Google Shape;2142;p293"/>
          <p:cNvSpPr txBox="1"/>
          <p:nvPr>
            <p:ph idx="1" type="body"/>
          </p:nvPr>
        </p:nvSpPr>
        <p:spPr>
          <a:xfrm>
            <a:off x="521970" y="1840865"/>
            <a:ext cx="7692390" cy="4351338"/>
          </a:xfrm>
          <a:prstGeom prst="rect">
            <a:avLst/>
          </a:prstGeom>
          <a:noFill/>
          <a:ln>
            <a:noFill/>
          </a:ln>
        </p:spPr>
        <p:txBody>
          <a:bodyPr anchorCtr="0" anchor="t" bIns="45700" lIns="91425" spcFirstLastPara="1" rIns="91425" wrap="square" tIns="45700">
            <a:noAutofit/>
          </a:bodyPr>
          <a:lstStyle/>
          <a:p>
            <a:pPr indent="-228600" lvl="0" marL="685800" rtl="0" algn="l">
              <a:lnSpc>
                <a:spcPct val="90000"/>
              </a:lnSpc>
              <a:spcBef>
                <a:spcPts val="600"/>
              </a:spcBef>
              <a:spcAft>
                <a:spcPts val="0"/>
              </a:spcAft>
              <a:buClr>
                <a:schemeClr val="dk1"/>
              </a:buClr>
              <a:buSzPts val="2800"/>
              <a:buChar char="•"/>
            </a:pPr>
            <a:r>
              <a:rPr lang="en-US" sz="2800">
                <a:solidFill>
                  <a:schemeClr val="dk2"/>
                </a:solidFill>
                <a:latin typeface="Calibri"/>
                <a:ea typeface="Calibri"/>
                <a:cs typeface="Calibri"/>
                <a:sym typeface="Calibri"/>
              </a:rPr>
              <a:t>Take her vital signs immediately</a:t>
            </a:r>
            <a:endParaRPr sz="2800">
              <a:solidFill>
                <a:schemeClr val="dk2"/>
              </a:solidFill>
              <a:latin typeface="Calibri"/>
              <a:ea typeface="Calibri"/>
              <a:cs typeface="Calibri"/>
              <a:sym typeface="Calibri"/>
            </a:endParaRPr>
          </a:p>
          <a:p>
            <a:pPr indent="-228600" lvl="0" marL="685800" rtl="0" algn="l">
              <a:lnSpc>
                <a:spcPct val="90000"/>
              </a:lnSpc>
              <a:spcBef>
                <a:spcPts val="1200"/>
              </a:spcBef>
              <a:spcAft>
                <a:spcPts val="0"/>
              </a:spcAft>
              <a:buClr>
                <a:schemeClr val="dk1"/>
              </a:buClr>
              <a:buSzPts val="2800"/>
              <a:buChar char="•"/>
            </a:pPr>
            <a:r>
              <a:rPr lang="en-US" sz="2800">
                <a:solidFill>
                  <a:schemeClr val="dk2"/>
                </a:solidFill>
                <a:latin typeface="Calibri"/>
                <a:ea typeface="Calibri"/>
                <a:cs typeface="Calibri"/>
                <a:sym typeface="Calibri"/>
              </a:rPr>
              <a:t>Ensure that the woman is resting comfortably</a:t>
            </a:r>
            <a:endParaRPr sz="2800">
              <a:solidFill>
                <a:schemeClr val="dk2"/>
              </a:solidFill>
              <a:latin typeface="Calibri"/>
              <a:ea typeface="Calibri"/>
              <a:cs typeface="Calibri"/>
              <a:sym typeface="Calibri"/>
            </a:endParaRPr>
          </a:p>
          <a:p>
            <a:pPr indent="-228600" lvl="0" marL="685800" rtl="0" algn="l">
              <a:lnSpc>
                <a:spcPct val="90000"/>
              </a:lnSpc>
              <a:spcBef>
                <a:spcPts val="1200"/>
              </a:spcBef>
              <a:spcAft>
                <a:spcPts val="0"/>
              </a:spcAft>
              <a:buClr>
                <a:schemeClr val="dk1"/>
              </a:buClr>
              <a:buSzPts val="2800"/>
              <a:buChar char="•"/>
            </a:pPr>
            <a:r>
              <a:rPr lang="en-US" sz="2800">
                <a:solidFill>
                  <a:schemeClr val="dk2"/>
                </a:solidFill>
                <a:latin typeface="Calibri"/>
                <a:ea typeface="Calibri"/>
                <a:cs typeface="Calibri"/>
                <a:sym typeface="Calibri"/>
              </a:rPr>
              <a:t>Review chart for condition, history, baseline vital signs</a:t>
            </a:r>
            <a:endParaRPr sz="2800">
              <a:solidFill>
                <a:schemeClr val="dk2"/>
              </a:solidFill>
              <a:latin typeface="Calibri"/>
              <a:ea typeface="Calibri"/>
              <a:cs typeface="Calibri"/>
              <a:sym typeface="Calibri"/>
            </a:endParaRPr>
          </a:p>
          <a:p>
            <a:pPr indent="-228600" lvl="0" marL="685800" rtl="0" algn="l">
              <a:lnSpc>
                <a:spcPct val="90000"/>
              </a:lnSpc>
              <a:spcBef>
                <a:spcPts val="1200"/>
              </a:spcBef>
              <a:spcAft>
                <a:spcPts val="0"/>
              </a:spcAft>
              <a:buClr>
                <a:schemeClr val="dk1"/>
              </a:buClr>
              <a:buSzPts val="2800"/>
              <a:buChar char="•"/>
            </a:pPr>
            <a:r>
              <a:rPr lang="en-US" sz="2800">
                <a:solidFill>
                  <a:schemeClr val="dk2"/>
                </a:solidFill>
                <a:latin typeface="Calibri"/>
                <a:ea typeface="Calibri"/>
                <a:cs typeface="Calibri"/>
                <a:sym typeface="Calibri"/>
              </a:rPr>
              <a:t>Ensure recovery from procedure and medications</a:t>
            </a:r>
            <a:endParaRPr sz="2800">
              <a:solidFill>
                <a:schemeClr val="dk2"/>
              </a:solidFill>
              <a:latin typeface="Calibri"/>
              <a:ea typeface="Calibri"/>
              <a:cs typeface="Calibri"/>
              <a:sym typeface="Calibri"/>
            </a:endParaRPr>
          </a:p>
          <a:p>
            <a:pPr indent="-228600" lvl="0" marL="685800" rtl="0" algn="l">
              <a:lnSpc>
                <a:spcPct val="90000"/>
              </a:lnSpc>
              <a:spcBef>
                <a:spcPts val="1200"/>
              </a:spcBef>
              <a:spcAft>
                <a:spcPts val="600"/>
              </a:spcAft>
              <a:buClr>
                <a:schemeClr val="dk1"/>
              </a:buClr>
              <a:buSzPts val="2800"/>
              <a:buChar char="•"/>
            </a:pPr>
            <a:r>
              <a:rPr lang="en-US" sz="2800">
                <a:solidFill>
                  <a:schemeClr val="dk2"/>
                </a:solidFill>
                <a:latin typeface="Calibri"/>
                <a:ea typeface="Calibri"/>
                <a:cs typeface="Calibri"/>
                <a:sym typeface="Calibri"/>
              </a:rPr>
              <a:t>Evaluate bleeding and cramping at least twice</a:t>
            </a:r>
            <a:endParaRPr sz="2800">
              <a:solidFill>
                <a:schemeClr val="dk2"/>
              </a:solidFill>
              <a:latin typeface="Calibri"/>
              <a:ea typeface="Calibri"/>
              <a:cs typeface="Calibri"/>
              <a:sym typeface="Calibri"/>
            </a:endParaRPr>
          </a:p>
        </p:txBody>
      </p:sp>
      <p:sp>
        <p:nvSpPr>
          <p:cNvPr id="2143" name="Google Shape;2143;p29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7" name="Shape 2147"/>
        <p:cNvGrpSpPr/>
        <p:nvPr/>
      </p:nvGrpSpPr>
      <p:grpSpPr>
        <a:xfrm>
          <a:off x="0" y="0"/>
          <a:ext cx="0" cy="0"/>
          <a:chOff x="0" y="0"/>
          <a:chExt cx="0" cy="0"/>
        </a:xfrm>
      </p:grpSpPr>
      <p:sp>
        <p:nvSpPr>
          <p:cNvPr id="2148" name="Google Shape;2148;p29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Physical monitoring (cont.) </a:t>
            </a:r>
            <a:endParaRPr/>
          </a:p>
        </p:txBody>
      </p:sp>
      <p:sp>
        <p:nvSpPr>
          <p:cNvPr id="2149" name="Google Shape;2149;p294"/>
          <p:cNvSpPr txBox="1"/>
          <p:nvPr>
            <p:ph idx="1" type="body"/>
          </p:nvPr>
        </p:nvSpPr>
        <p:spPr>
          <a:xfrm>
            <a:off x="628650" y="1810385"/>
            <a:ext cx="7886700" cy="43513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600"/>
              </a:spcBef>
              <a:spcAft>
                <a:spcPts val="0"/>
              </a:spcAft>
              <a:buClr>
                <a:schemeClr val="dk1"/>
              </a:buClr>
              <a:buSzPts val="3200"/>
              <a:buNone/>
            </a:pPr>
            <a:r>
              <a:rPr lang="en-US" sz="3200">
                <a:solidFill>
                  <a:schemeClr val="dk2"/>
                </a:solidFill>
              </a:rPr>
              <a:t>Detect and manage complications:</a:t>
            </a:r>
            <a:endParaRPr>
              <a:solidFill>
                <a:schemeClr val="dk2"/>
              </a:solidFill>
            </a:endParaRPr>
          </a:p>
          <a:p>
            <a:pPr indent="-228600" lvl="1" marL="685800" rtl="0" algn="l">
              <a:lnSpc>
                <a:spcPct val="90000"/>
              </a:lnSpc>
              <a:spcBef>
                <a:spcPts val="1200"/>
              </a:spcBef>
              <a:spcAft>
                <a:spcPts val="0"/>
              </a:spcAft>
              <a:buClr>
                <a:schemeClr val="dk1"/>
              </a:buClr>
              <a:buSzPts val="2800"/>
              <a:buChar char="•"/>
            </a:pPr>
            <a:r>
              <a:rPr lang="en-US" sz="2800">
                <a:solidFill>
                  <a:schemeClr val="dk2"/>
                </a:solidFill>
              </a:rPr>
              <a:t>Significant physical decline</a:t>
            </a:r>
            <a:endParaRPr>
              <a:solidFill>
                <a:schemeClr val="dk2"/>
              </a:solidFill>
            </a:endParaRPr>
          </a:p>
          <a:p>
            <a:pPr indent="-228600" lvl="1" marL="685800" rtl="0" algn="l">
              <a:lnSpc>
                <a:spcPct val="90000"/>
              </a:lnSpc>
              <a:spcBef>
                <a:spcPts val="1200"/>
              </a:spcBef>
              <a:spcAft>
                <a:spcPts val="0"/>
              </a:spcAft>
              <a:buClr>
                <a:schemeClr val="dk1"/>
              </a:buClr>
              <a:buSzPts val="2800"/>
              <a:buChar char="•"/>
            </a:pPr>
            <a:r>
              <a:rPr lang="en-US" sz="2800">
                <a:solidFill>
                  <a:schemeClr val="dk2"/>
                </a:solidFill>
              </a:rPr>
              <a:t>Dizziness, shortness of breath, fainting</a:t>
            </a:r>
            <a:endParaRPr>
              <a:solidFill>
                <a:schemeClr val="dk2"/>
              </a:solidFill>
            </a:endParaRPr>
          </a:p>
          <a:p>
            <a:pPr indent="-228600" lvl="1" marL="685800" rtl="0" algn="l">
              <a:lnSpc>
                <a:spcPct val="90000"/>
              </a:lnSpc>
              <a:spcBef>
                <a:spcPts val="1200"/>
              </a:spcBef>
              <a:spcAft>
                <a:spcPts val="0"/>
              </a:spcAft>
              <a:buClr>
                <a:schemeClr val="dk1"/>
              </a:buClr>
              <a:buSzPts val="2800"/>
              <a:buChar char="•"/>
            </a:pPr>
            <a:r>
              <a:rPr lang="en-US" sz="2800">
                <a:solidFill>
                  <a:schemeClr val="dk2"/>
                </a:solidFill>
              </a:rPr>
              <a:t>Severe vaginal bleeding</a:t>
            </a:r>
            <a:endParaRPr>
              <a:solidFill>
                <a:schemeClr val="dk2"/>
              </a:solidFill>
            </a:endParaRPr>
          </a:p>
          <a:p>
            <a:pPr indent="-228600" lvl="1" marL="685800" rtl="0" algn="l">
              <a:lnSpc>
                <a:spcPct val="90000"/>
              </a:lnSpc>
              <a:spcBef>
                <a:spcPts val="1200"/>
              </a:spcBef>
              <a:spcAft>
                <a:spcPts val="0"/>
              </a:spcAft>
              <a:buClr>
                <a:schemeClr val="dk1"/>
              </a:buClr>
              <a:buSzPts val="2800"/>
              <a:buChar char="•"/>
            </a:pPr>
            <a:r>
              <a:rPr lang="en-US" sz="2800">
                <a:solidFill>
                  <a:schemeClr val="dk2"/>
                </a:solidFill>
              </a:rPr>
              <a:t>Severe abdominal pain, cramping</a:t>
            </a:r>
            <a:endParaRPr>
              <a:solidFill>
                <a:schemeClr val="dk2"/>
              </a:solidFill>
            </a:endParaRPr>
          </a:p>
          <a:p>
            <a:pPr indent="-228600" lvl="1" marL="685800" rtl="0" algn="l">
              <a:lnSpc>
                <a:spcPct val="90000"/>
              </a:lnSpc>
              <a:spcBef>
                <a:spcPts val="1200"/>
              </a:spcBef>
              <a:spcAft>
                <a:spcPts val="600"/>
              </a:spcAft>
              <a:buClr>
                <a:schemeClr val="dk1"/>
              </a:buClr>
              <a:buSzPts val="2800"/>
              <a:buChar char="•"/>
            </a:pPr>
            <a:r>
              <a:rPr lang="en-US" sz="2800">
                <a:solidFill>
                  <a:schemeClr val="dk2"/>
                </a:solidFill>
              </a:rPr>
              <a:t>Enlarged and tender uterus</a:t>
            </a:r>
            <a:endParaRPr>
              <a:solidFill>
                <a:schemeClr val="dk2"/>
              </a:solidFill>
            </a:endParaRPr>
          </a:p>
        </p:txBody>
      </p:sp>
      <p:sp>
        <p:nvSpPr>
          <p:cNvPr id="2150" name="Google Shape;2150;p29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5" name="Shape 2155"/>
        <p:cNvGrpSpPr/>
        <p:nvPr/>
      </p:nvGrpSpPr>
      <p:grpSpPr>
        <a:xfrm>
          <a:off x="0" y="0"/>
          <a:ext cx="0" cy="0"/>
          <a:chOff x="0" y="0"/>
          <a:chExt cx="0" cy="0"/>
        </a:xfrm>
      </p:grpSpPr>
      <p:pic>
        <p:nvPicPr>
          <p:cNvPr descr="takingvitalsigns" id="2156" name="Google Shape;2156;p295"/>
          <p:cNvPicPr preferRelativeResize="0"/>
          <p:nvPr>
            <p:ph idx="1" type="body"/>
          </p:nvPr>
        </p:nvPicPr>
        <p:blipFill rotWithShape="1">
          <a:blip r:embed="rId3">
            <a:alphaModFix/>
          </a:blip>
          <a:srcRect b="0" l="0" r="0" t="0"/>
          <a:stretch/>
        </p:blipFill>
        <p:spPr>
          <a:xfrm>
            <a:off x="1488793" y="1365813"/>
            <a:ext cx="6606189" cy="5173100"/>
          </a:xfrm>
          <a:prstGeom prst="rect">
            <a:avLst/>
          </a:prstGeom>
          <a:noFill/>
          <a:ln>
            <a:noFill/>
          </a:ln>
        </p:spPr>
      </p:pic>
      <p:sp>
        <p:nvSpPr>
          <p:cNvPr id="2157" name="Google Shape;2157;p29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Taking vital signs </a:t>
            </a:r>
            <a:endParaRPr/>
          </a:p>
        </p:txBody>
      </p:sp>
      <p:sp>
        <p:nvSpPr>
          <p:cNvPr id="2158" name="Google Shape;2158;p29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3" name="Shape 2163"/>
        <p:cNvGrpSpPr/>
        <p:nvPr/>
      </p:nvGrpSpPr>
      <p:grpSpPr>
        <a:xfrm>
          <a:off x="0" y="0"/>
          <a:ext cx="0" cy="0"/>
          <a:chOff x="0" y="0"/>
          <a:chExt cx="0" cy="0"/>
        </a:xfrm>
      </p:grpSpPr>
      <p:sp>
        <p:nvSpPr>
          <p:cNvPr id="2164" name="Google Shape;2164;p296"/>
          <p:cNvSpPr txBox="1"/>
          <p:nvPr>
            <p:ph type="title"/>
          </p:nvPr>
        </p:nvSpPr>
        <p:spPr>
          <a:xfrm>
            <a:off x="466725" y="332422"/>
            <a:ext cx="821055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Post-procedure pain management </a:t>
            </a:r>
            <a:endParaRPr sz="4400"/>
          </a:p>
        </p:txBody>
      </p:sp>
      <p:sp>
        <p:nvSpPr>
          <p:cNvPr id="2165" name="Google Shape;2165;p296"/>
          <p:cNvSpPr txBox="1"/>
          <p:nvPr>
            <p:ph idx="1" type="body"/>
          </p:nvPr>
        </p:nvSpPr>
        <p:spPr>
          <a:xfrm>
            <a:off x="777240" y="1657985"/>
            <a:ext cx="7738110" cy="4351338"/>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000000"/>
              </a:buClr>
              <a:buSzPts val="2800"/>
              <a:buChar char="•"/>
            </a:pPr>
            <a:r>
              <a:rPr lang="en-US" sz="2800">
                <a:solidFill>
                  <a:schemeClr val="dk2"/>
                </a:solidFill>
                <a:latin typeface="Calibri"/>
                <a:ea typeface="Calibri"/>
                <a:cs typeface="Calibri"/>
                <a:sym typeface="Calibri"/>
              </a:rPr>
              <a:t>Evaluate pain level, patterns</a:t>
            </a:r>
            <a:endParaRPr sz="2800">
              <a:solidFill>
                <a:schemeClr val="dk2"/>
              </a:solidFill>
            </a:endParaRPr>
          </a:p>
          <a:p>
            <a:pPr indent="-457200" lvl="0" marL="457200" rtl="0" algn="l">
              <a:lnSpc>
                <a:spcPct val="90000"/>
              </a:lnSpc>
              <a:spcBef>
                <a:spcPts val="1000"/>
              </a:spcBef>
              <a:spcAft>
                <a:spcPts val="0"/>
              </a:spcAft>
              <a:buClr>
                <a:srgbClr val="000000"/>
              </a:buClr>
              <a:buSzPts val="2800"/>
              <a:buChar char="•"/>
            </a:pPr>
            <a:r>
              <a:rPr lang="en-US" sz="2800">
                <a:solidFill>
                  <a:schemeClr val="dk2"/>
                </a:solidFill>
                <a:latin typeface="Calibri"/>
                <a:ea typeface="Calibri"/>
                <a:cs typeface="Calibri"/>
                <a:sym typeface="Calibri"/>
              </a:rPr>
              <a:t>Offer choices for pain relief: </a:t>
            </a:r>
            <a:endParaRPr sz="2800">
              <a:solidFill>
                <a:schemeClr val="dk2"/>
              </a:solidFill>
            </a:endParaRPr>
          </a:p>
          <a:p>
            <a:pPr indent="-457200" lvl="1" marL="914400" rtl="0" algn="l">
              <a:lnSpc>
                <a:spcPct val="90000"/>
              </a:lnSpc>
              <a:spcBef>
                <a:spcPts val="500"/>
              </a:spcBef>
              <a:spcAft>
                <a:spcPts val="0"/>
              </a:spcAft>
              <a:buClr>
                <a:srgbClr val="000000"/>
              </a:buClr>
              <a:buSzPts val="2500"/>
              <a:buChar char="•"/>
            </a:pPr>
            <a:r>
              <a:rPr lang="en-US">
                <a:solidFill>
                  <a:schemeClr val="dk2"/>
                </a:solidFill>
                <a:latin typeface="Calibri"/>
                <a:ea typeface="Calibri"/>
                <a:cs typeface="Calibri"/>
                <a:sym typeface="Calibri"/>
              </a:rPr>
              <a:t>Analgesics, Non-steroidal anti-inflammatory drugs (NSAIDs) </a:t>
            </a:r>
            <a:endParaRPr>
              <a:solidFill>
                <a:schemeClr val="dk2"/>
              </a:solidFill>
              <a:latin typeface="Calibri"/>
              <a:ea typeface="Calibri"/>
              <a:cs typeface="Calibri"/>
              <a:sym typeface="Calibri"/>
            </a:endParaRPr>
          </a:p>
          <a:p>
            <a:pPr indent="-457200" lvl="0" marL="457200" rtl="0" algn="l">
              <a:lnSpc>
                <a:spcPct val="90000"/>
              </a:lnSpc>
              <a:spcBef>
                <a:spcPts val="1000"/>
              </a:spcBef>
              <a:spcAft>
                <a:spcPts val="0"/>
              </a:spcAft>
              <a:buClr>
                <a:srgbClr val="000000"/>
              </a:buClr>
              <a:buSzPts val="2800"/>
              <a:buChar char="•"/>
            </a:pPr>
            <a:r>
              <a:rPr lang="en-US" sz="2800">
                <a:solidFill>
                  <a:schemeClr val="dk2"/>
                </a:solidFill>
                <a:latin typeface="Calibri"/>
                <a:ea typeface="Calibri"/>
                <a:cs typeface="Calibri"/>
                <a:sym typeface="Calibri"/>
              </a:rPr>
              <a:t>Administer, monitor pain medications</a:t>
            </a:r>
            <a:endParaRPr sz="2800">
              <a:solidFill>
                <a:schemeClr val="dk2"/>
              </a:solidFill>
            </a:endParaRPr>
          </a:p>
          <a:p>
            <a:pPr indent="-457200" lvl="0" marL="457200" rtl="0" algn="l">
              <a:lnSpc>
                <a:spcPct val="90000"/>
              </a:lnSpc>
              <a:spcBef>
                <a:spcPts val="1000"/>
              </a:spcBef>
              <a:spcAft>
                <a:spcPts val="0"/>
              </a:spcAft>
              <a:buClr>
                <a:srgbClr val="000000"/>
              </a:buClr>
              <a:buSzPts val="2800"/>
              <a:buChar char="•"/>
            </a:pPr>
            <a:r>
              <a:rPr lang="en-US" sz="2800">
                <a:solidFill>
                  <a:schemeClr val="dk2"/>
                </a:solidFill>
                <a:latin typeface="Calibri"/>
                <a:ea typeface="Calibri"/>
                <a:cs typeface="Calibri"/>
                <a:sym typeface="Calibri"/>
              </a:rPr>
              <a:t>Offer empathy and non-pharmacologic support in addition to pain medications such as warm compresses</a:t>
            </a:r>
            <a:endParaRPr sz="2800">
              <a:solidFill>
                <a:schemeClr val="dk2"/>
              </a:solidFill>
            </a:endParaRPr>
          </a:p>
          <a:p>
            <a:pPr indent="-457200" lvl="0" marL="457200" rtl="0" algn="l">
              <a:lnSpc>
                <a:spcPct val="90000"/>
              </a:lnSpc>
              <a:spcBef>
                <a:spcPts val="1000"/>
              </a:spcBef>
              <a:spcAft>
                <a:spcPts val="0"/>
              </a:spcAft>
              <a:buClr>
                <a:srgbClr val="000000"/>
              </a:buClr>
              <a:buSzPts val="2800"/>
              <a:buChar char="•"/>
            </a:pPr>
            <a:r>
              <a:rPr lang="en-US" sz="2800">
                <a:solidFill>
                  <a:schemeClr val="dk2"/>
                </a:solidFill>
                <a:latin typeface="Calibri"/>
                <a:ea typeface="Calibri"/>
                <a:cs typeface="Calibri"/>
                <a:sym typeface="Calibri"/>
              </a:rPr>
              <a:t>If a woman’s pain increases, she needs attention</a:t>
            </a:r>
            <a:endParaRPr sz="2800">
              <a:solidFill>
                <a:schemeClr val="dk2"/>
              </a:solidFill>
            </a:endParaRPr>
          </a:p>
        </p:txBody>
      </p:sp>
      <p:sp>
        <p:nvSpPr>
          <p:cNvPr id="2166" name="Google Shape;2166;p29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0" name="Shape 2170"/>
        <p:cNvGrpSpPr/>
        <p:nvPr/>
      </p:nvGrpSpPr>
      <p:grpSpPr>
        <a:xfrm>
          <a:off x="0" y="0"/>
          <a:ext cx="0" cy="0"/>
          <a:chOff x="0" y="0"/>
          <a:chExt cx="0" cy="0"/>
        </a:xfrm>
      </p:grpSpPr>
      <p:sp>
        <p:nvSpPr>
          <p:cNvPr id="2171" name="Google Shape;2171;p297"/>
          <p:cNvSpPr txBox="1"/>
          <p:nvPr>
            <p:ph type="title"/>
          </p:nvPr>
        </p:nvSpPr>
        <p:spPr>
          <a:xfrm>
            <a:off x="628650" y="53276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Other physical and reproductive health issues </a:t>
            </a:r>
            <a:endParaRPr sz="4400"/>
          </a:p>
        </p:txBody>
      </p:sp>
      <p:sp>
        <p:nvSpPr>
          <p:cNvPr id="2172" name="Google Shape;2172;p297"/>
          <p:cNvSpPr txBox="1"/>
          <p:nvPr>
            <p:ph idx="1" type="body"/>
          </p:nvPr>
        </p:nvSpPr>
        <p:spPr>
          <a:xfrm>
            <a:off x="628650" y="2103119"/>
            <a:ext cx="7886700" cy="4073843"/>
          </a:xfrm>
          <a:prstGeom prst="rect">
            <a:avLst/>
          </a:prstGeom>
          <a:noFill/>
          <a:ln>
            <a:noFill/>
          </a:ln>
        </p:spPr>
        <p:txBody>
          <a:bodyPr anchorCtr="0" anchor="t" bIns="45700" lIns="91425" spcFirstLastPara="1" rIns="91425" wrap="square" tIns="45700">
            <a:noAutofit/>
          </a:bodyPr>
          <a:lstStyle/>
          <a:p>
            <a:pPr indent="-457200" lvl="0" marL="685800" rtl="0" algn="l">
              <a:lnSpc>
                <a:spcPct val="90000"/>
              </a:lnSpc>
              <a:spcBef>
                <a:spcPts val="600"/>
              </a:spcBef>
              <a:spcAft>
                <a:spcPts val="0"/>
              </a:spcAft>
              <a:buClr>
                <a:srgbClr val="000000"/>
              </a:buClr>
              <a:buSzPts val="3200"/>
              <a:buChar char="•"/>
            </a:pPr>
            <a:r>
              <a:rPr lang="en-US" sz="2800">
                <a:solidFill>
                  <a:schemeClr val="dk2"/>
                </a:solidFill>
                <a:latin typeface="Calibri"/>
                <a:ea typeface="Calibri"/>
                <a:cs typeface="Calibri"/>
                <a:sym typeface="Calibri"/>
              </a:rPr>
              <a:t>Anemia: counsel on diet, supplements</a:t>
            </a:r>
            <a:endParaRPr sz="2800">
              <a:solidFill>
                <a:schemeClr val="dk2"/>
              </a:solidFill>
            </a:endParaRPr>
          </a:p>
          <a:p>
            <a:pPr indent="-457200" lvl="0" marL="685800" rtl="0" algn="l">
              <a:lnSpc>
                <a:spcPct val="90000"/>
              </a:lnSpc>
              <a:spcBef>
                <a:spcPts val="1200"/>
              </a:spcBef>
              <a:spcAft>
                <a:spcPts val="0"/>
              </a:spcAft>
              <a:buClr>
                <a:srgbClr val="000000"/>
              </a:buClr>
              <a:buSzPts val="3200"/>
              <a:buChar char="•"/>
            </a:pPr>
            <a:r>
              <a:rPr lang="en-US" sz="2800">
                <a:solidFill>
                  <a:schemeClr val="dk2"/>
                </a:solidFill>
                <a:latin typeface="Calibri"/>
                <a:ea typeface="Calibri"/>
                <a:cs typeface="Calibri"/>
                <a:sym typeface="Calibri"/>
              </a:rPr>
              <a:t>Rh-immunoglobulin: administer according to protocol</a:t>
            </a:r>
            <a:endParaRPr sz="2800">
              <a:solidFill>
                <a:schemeClr val="dk2"/>
              </a:solidFill>
            </a:endParaRPr>
          </a:p>
          <a:p>
            <a:pPr indent="-457200" lvl="0" marL="685800" rtl="0" algn="l">
              <a:lnSpc>
                <a:spcPct val="90000"/>
              </a:lnSpc>
              <a:spcBef>
                <a:spcPts val="1200"/>
              </a:spcBef>
              <a:spcAft>
                <a:spcPts val="600"/>
              </a:spcAft>
              <a:buClr>
                <a:srgbClr val="000000"/>
              </a:buClr>
              <a:buSzPts val="3200"/>
              <a:buChar char="•"/>
            </a:pPr>
            <a:r>
              <a:rPr lang="en-US" sz="2800">
                <a:solidFill>
                  <a:schemeClr val="dk2"/>
                </a:solidFill>
                <a:latin typeface="Calibri"/>
                <a:ea typeface="Calibri"/>
                <a:cs typeface="Calibri"/>
                <a:sym typeface="Calibri"/>
              </a:rPr>
              <a:t>Reproductive-tract infections (RTIs), HIV, violence, infertility, cancer screening: counsel, provide care, and/or refer.</a:t>
            </a:r>
            <a:endParaRPr sz="2800">
              <a:solidFill>
                <a:schemeClr val="dk2"/>
              </a:solidFill>
            </a:endParaRPr>
          </a:p>
        </p:txBody>
      </p:sp>
      <p:sp>
        <p:nvSpPr>
          <p:cNvPr id="2173" name="Google Shape;2173;p29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8" name="Shape 2178"/>
        <p:cNvGrpSpPr/>
        <p:nvPr/>
      </p:nvGrpSpPr>
      <p:grpSpPr>
        <a:xfrm>
          <a:off x="0" y="0"/>
          <a:ext cx="0" cy="0"/>
          <a:chOff x="0" y="0"/>
          <a:chExt cx="0" cy="0"/>
        </a:xfrm>
      </p:grpSpPr>
      <p:pic>
        <p:nvPicPr>
          <p:cNvPr descr="providereferrals" id="2179" name="Google Shape;2179;p298"/>
          <p:cNvPicPr preferRelativeResize="0"/>
          <p:nvPr>
            <p:ph idx="1" type="body"/>
          </p:nvPr>
        </p:nvPicPr>
        <p:blipFill rotWithShape="1">
          <a:blip r:embed="rId3">
            <a:alphaModFix/>
          </a:blip>
          <a:srcRect b="0" l="0" r="0" t="0"/>
          <a:stretch/>
        </p:blipFill>
        <p:spPr>
          <a:xfrm>
            <a:off x="1313274" y="1400537"/>
            <a:ext cx="7344665" cy="4782193"/>
          </a:xfrm>
          <a:prstGeom prst="rect">
            <a:avLst/>
          </a:prstGeom>
          <a:noFill/>
          <a:ln>
            <a:noFill/>
          </a:ln>
        </p:spPr>
      </p:pic>
      <p:sp>
        <p:nvSpPr>
          <p:cNvPr id="2180" name="Google Shape;2180;p298"/>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Make referrals if necessary</a:t>
            </a:r>
            <a:endParaRPr sz="4400"/>
          </a:p>
        </p:txBody>
      </p:sp>
      <p:sp>
        <p:nvSpPr>
          <p:cNvPr id="2181" name="Google Shape;2181;p29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5" name="Shape 2185"/>
        <p:cNvGrpSpPr/>
        <p:nvPr/>
      </p:nvGrpSpPr>
      <p:grpSpPr>
        <a:xfrm>
          <a:off x="0" y="0"/>
          <a:ext cx="0" cy="0"/>
          <a:chOff x="0" y="0"/>
          <a:chExt cx="0" cy="0"/>
        </a:xfrm>
      </p:grpSpPr>
      <p:sp>
        <p:nvSpPr>
          <p:cNvPr id="2186" name="Google Shape;2186;p299"/>
          <p:cNvSpPr txBox="1"/>
          <p:nvPr>
            <p:ph type="title"/>
          </p:nvPr>
        </p:nvSpPr>
        <p:spPr>
          <a:xfrm>
            <a:off x="628650" y="681038"/>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Emotional monitoring and support</a:t>
            </a:r>
            <a:endParaRPr/>
          </a:p>
        </p:txBody>
      </p:sp>
      <p:sp>
        <p:nvSpPr>
          <p:cNvPr id="2187" name="Google Shape;2187;p299"/>
          <p:cNvSpPr txBox="1"/>
          <p:nvPr>
            <p:ph idx="1" type="body"/>
          </p:nvPr>
        </p:nvSpPr>
        <p:spPr>
          <a:xfrm>
            <a:off x="628650" y="2484119"/>
            <a:ext cx="7886700" cy="3692843"/>
          </a:xfrm>
          <a:prstGeom prst="rect">
            <a:avLst/>
          </a:prstGeom>
          <a:noFill/>
          <a:ln>
            <a:noFill/>
          </a:ln>
        </p:spPr>
        <p:txBody>
          <a:bodyPr anchorCtr="0" anchor="t" bIns="45700" lIns="91425" spcFirstLastPara="1" rIns="91425" wrap="square" tIns="45700">
            <a:noAutofit/>
          </a:bodyPr>
          <a:lstStyle/>
          <a:p>
            <a:pPr indent="-457200" lvl="0" marL="685800" rtl="0" algn="l">
              <a:lnSpc>
                <a:spcPct val="90000"/>
              </a:lnSpc>
              <a:spcBef>
                <a:spcPts val="600"/>
              </a:spcBef>
              <a:spcAft>
                <a:spcPts val="0"/>
              </a:spcAft>
              <a:buClr>
                <a:srgbClr val="000000"/>
              </a:buClr>
              <a:buSzPts val="3200"/>
              <a:buChar char="•"/>
            </a:pPr>
            <a:r>
              <a:rPr lang="en-US" sz="2800">
                <a:solidFill>
                  <a:schemeClr val="dk2"/>
                </a:solidFill>
                <a:latin typeface="Calibri"/>
                <a:ea typeface="Calibri"/>
                <a:cs typeface="Calibri"/>
                <a:sym typeface="Calibri"/>
              </a:rPr>
              <a:t>Assess and monitor the woman’s emotions </a:t>
            </a:r>
            <a:endParaRPr sz="2800">
              <a:solidFill>
                <a:schemeClr val="dk2"/>
              </a:solidFill>
            </a:endParaRPr>
          </a:p>
          <a:p>
            <a:pPr indent="-457200" lvl="0" marL="685800" rtl="0" algn="l">
              <a:lnSpc>
                <a:spcPct val="90000"/>
              </a:lnSpc>
              <a:spcBef>
                <a:spcPts val="1200"/>
              </a:spcBef>
              <a:spcAft>
                <a:spcPts val="0"/>
              </a:spcAft>
              <a:buClr>
                <a:srgbClr val="000000"/>
              </a:buClr>
              <a:buSzPts val="3200"/>
              <a:buChar char="•"/>
            </a:pPr>
            <a:r>
              <a:rPr lang="en-US" sz="2800">
                <a:solidFill>
                  <a:schemeClr val="dk2"/>
                </a:solidFill>
                <a:latin typeface="Calibri"/>
                <a:ea typeface="Calibri"/>
                <a:cs typeface="Calibri"/>
                <a:sym typeface="Calibri"/>
              </a:rPr>
              <a:t>Respond sensitively to her emotional state </a:t>
            </a:r>
            <a:endParaRPr sz="2800">
              <a:solidFill>
                <a:schemeClr val="dk2"/>
              </a:solidFill>
            </a:endParaRPr>
          </a:p>
          <a:p>
            <a:pPr indent="-457200" lvl="0" marL="685800" rtl="0" algn="l">
              <a:lnSpc>
                <a:spcPct val="90000"/>
              </a:lnSpc>
              <a:spcBef>
                <a:spcPts val="1200"/>
              </a:spcBef>
              <a:spcAft>
                <a:spcPts val="0"/>
              </a:spcAft>
              <a:buClr>
                <a:srgbClr val="000000"/>
              </a:buClr>
              <a:buSzPts val="3200"/>
              <a:buChar char="•"/>
            </a:pPr>
            <a:r>
              <a:rPr lang="en-US" sz="2800">
                <a:solidFill>
                  <a:schemeClr val="dk2"/>
                </a:solidFill>
                <a:latin typeface="Calibri"/>
                <a:ea typeface="Calibri"/>
                <a:cs typeface="Calibri"/>
                <a:sym typeface="Calibri"/>
              </a:rPr>
              <a:t>Treat a woman gently</a:t>
            </a:r>
            <a:endParaRPr sz="2800">
              <a:solidFill>
                <a:schemeClr val="dk2"/>
              </a:solidFill>
            </a:endParaRPr>
          </a:p>
          <a:p>
            <a:pPr indent="-457200" lvl="0" marL="685800" rtl="0" algn="l">
              <a:lnSpc>
                <a:spcPct val="90000"/>
              </a:lnSpc>
              <a:spcBef>
                <a:spcPts val="1200"/>
              </a:spcBef>
              <a:spcAft>
                <a:spcPts val="600"/>
              </a:spcAft>
              <a:buClr>
                <a:srgbClr val="000000"/>
              </a:buClr>
              <a:buSzPts val="3200"/>
              <a:buChar char="•"/>
            </a:pPr>
            <a:r>
              <a:rPr lang="en-US" sz="2800">
                <a:solidFill>
                  <a:schemeClr val="dk2"/>
                </a:solidFill>
                <a:latin typeface="Calibri"/>
                <a:ea typeface="Calibri"/>
                <a:cs typeface="Calibri"/>
                <a:sym typeface="Calibri"/>
              </a:rPr>
              <a:t>Offer counseling or referrals </a:t>
            </a:r>
            <a:endParaRPr sz="2800">
              <a:solidFill>
                <a:schemeClr val="dk2"/>
              </a:solidFill>
            </a:endParaRPr>
          </a:p>
        </p:txBody>
      </p:sp>
      <p:sp>
        <p:nvSpPr>
          <p:cNvPr id="2188" name="Google Shape;2188;p29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3" name="Shape 2193"/>
        <p:cNvGrpSpPr/>
        <p:nvPr/>
      </p:nvGrpSpPr>
      <p:grpSpPr>
        <a:xfrm>
          <a:off x="0" y="0"/>
          <a:ext cx="0" cy="0"/>
          <a:chOff x="0" y="0"/>
          <a:chExt cx="0" cy="0"/>
        </a:xfrm>
      </p:grpSpPr>
      <p:sp>
        <p:nvSpPr>
          <p:cNvPr id="2194" name="Google Shape;2194;p300"/>
          <p:cNvSpPr txBox="1"/>
          <p:nvPr>
            <p:ph idx="1" type="body"/>
          </p:nvPr>
        </p:nvSpPr>
        <p:spPr>
          <a:xfrm>
            <a:off x="929640" y="1581785"/>
            <a:ext cx="7585710" cy="4351338"/>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000000"/>
              </a:buClr>
              <a:buSzPts val="2800"/>
              <a:buChar char="•"/>
            </a:pPr>
            <a:r>
              <a:rPr lang="en-US" sz="2800">
                <a:solidFill>
                  <a:schemeClr val="dk2"/>
                </a:solidFill>
                <a:latin typeface="Calibri"/>
                <a:ea typeface="Calibri"/>
                <a:cs typeface="Calibri"/>
                <a:sym typeface="Calibri"/>
              </a:rPr>
              <a:t>Ideally, provide before the procedure</a:t>
            </a:r>
            <a:endParaRPr sz="2800">
              <a:solidFill>
                <a:schemeClr val="dk2"/>
              </a:solidFill>
            </a:endParaRPr>
          </a:p>
          <a:p>
            <a:pPr indent="-457200" lvl="0" marL="457200" rtl="0" algn="l">
              <a:lnSpc>
                <a:spcPct val="90000"/>
              </a:lnSpc>
              <a:spcBef>
                <a:spcPts val="1000"/>
              </a:spcBef>
              <a:spcAft>
                <a:spcPts val="0"/>
              </a:spcAft>
              <a:buClr>
                <a:srgbClr val="000000"/>
              </a:buClr>
              <a:buSzPts val="2800"/>
              <a:buChar char="•"/>
            </a:pPr>
            <a:r>
              <a:rPr lang="en-US" sz="2800">
                <a:solidFill>
                  <a:schemeClr val="dk2"/>
                </a:solidFill>
              </a:rPr>
              <a:t>I</a:t>
            </a:r>
            <a:r>
              <a:rPr lang="en-US" sz="2800">
                <a:solidFill>
                  <a:schemeClr val="dk2"/>
                </a:solidFill>
                <a:latin typeface="Calibri"/>
                <a:ea typeface="Calibri"/>
                <a:cs typeface="Calibri"/>
                <a:sym typeface="Calibri"/>
              </a:rPr>
              <a:t>f a woman has not decided on contraception, discuss it again after the procedure when she may be better able to focus on her contraceptive needs</a:t>
            </a:r>
            <a:endParaRPr sz="2800">
              <a:solidFill>
                <a:schemeClr val="dk2"/>
              </a:solidFill>
            </a:endParaRPr>
          </a:p>
          <a:p>
            <a:pPr indent="-457200" lvl="0" marL="457200" rtl="0" algn="l">
              <a:lnSpc>
                <a:spcPct val="90000"/>
              </a:lnSpc>
              <a:spcBef>
                <a:spcPts val="1000"/>
              </a:spcBef>
              <a:spcAft>
                <a:spcPts val="0"/>
              </a:spcAft>
              <a:buClr>
                <a:srgbClr val="000000"/>
              </a:buClr>
              <a:buSzPts val="2800"/>
              <a:buChar char="•"/>
            </a:pPr>
            <a:r>
              <a:rPr lang="en-US" sz="2800">
                <a:solidFill>
                  <a:schemeClr val="dk2"/>
                </a:solidFill>
                <a:latin typeface="Calibri"/>
                <a:ea typeface="Calibri"/>
                <a:cs typeface="Calibri"/>
                <a:sym typeface="Calibri"/>
              </a:rPr>
              <a:t>Ensure she receives counseling and a contraceptive method of her choice (if desired), which she understands how to use, or referral</a:t>
            </a:r>
            <a:endParaRPr sz="2800">
              <a:solidFill>
                <a:schemeClr val="dk2"/>
              </a:solidFill>
            </a:endParaRPr>
          </a:p>
          <a:p>
            <a:pPr indent="-457200" lvl="0" marL="457200" rtl="0" algn="l">
              <a:lnSpc>
                <a:spcPct val="90000"/>
              </a:lnSpc>
              <a:spcBef>
                <a:spcPts val="1000"/>
              </a:spcBef>
              <a:spcAft>
                <a:spcPts val="0"/>
              </a:spcAft>
              <a:buClr>
                <a:srgbClr val="000000"/>
              </a:buClr>
              <a:buSzPts val="2800"/>
              <a:buChar char="•"/>
            </a:pPr>
            <a:r>
              <a:rPr lang="en-US" sz="2800">
                <a:solidFill>
                  <a:schemeClr val="dk2"/>
                </a:solidFill>
                <a:latin typeface="Calibri"/>
                <a:ea typeface="Calibri"/>
                <a:cs typeface="Calibri"/>
                <a:sym typeface="Calibri"/>
              </a:rPr>
              <a:t>Remember that some women may desire another pregnancy</a:t>
            </a:r>
            <a:endParaRPr sz="2800">
              <a:solidFill>
                <a:schemeClr val="dk2"/>
              </a:solidFill>
            </a:endParaRPr>
          </a:p>
        </p:txBody>
      </p:sp>
      <p:sp>
        <p:nvSpPr>
          <p:cNvPr id="2195" name="Google Shape;2195;p300"/>
          <p:cNvSpPr txBox="1"/>
          <p:nvPr>
            <p:ph type="title"/>
          </p:nvPr>
        </p:nvSpPr>
        <p:spPr>
          <a:xfrm>
            <a:off x="304800" y="365126"/>
            <a:ext cx="8610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sz="3800"/>
              <a:t>Post-procedure contraceptive counseling</a:t>
            </a:r>
            <a:endParaRPr sz="3800"/>
          </a:p>
        </p:txBody>
      </p:sp>
      <p:sp>
        <p:nvSpPr>
          <p:cNvPr id="2196" name="Google Shape;2196;p30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1" name="Shape 2201"/>
        <p:cNvGrpSpPr/>
        <p:nvPr/>
      </p:nvGrpSpPr>
      <p:grpSpPr>
        <a:xfrm>
          <a:off x="0" y="0"/>
          <a:ext cx="0" cy="0"/>
          <a:chOff x="0" y="0"/>
          <a:chExt cx="0" cy="0"/>
        </a:xfrm>
      </p:grpSpPr>
      <p:sp>
        <p:nvSpPr>
          <p:cNvPr id="2202" name="Google Shape;2202;p301"/>
          <p:cNvSpPr txBox="1"/>
          <p:nvPr>
            <p:ph type="title"/>
          </p:nvPr>
        </p:nvSpPr>
        <p:spPr>
          <a:xfrm>
            <a:off x="741045" y="500062"/>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Is follow-up care needed?</a:t>
            </a:r>
            <a:endParaRPr/>
          </a:p>
        </p:txBody>
      </p:sp>
      <p:sp>
        <p:nvSpPr>
          <p:cNvPr id="2203" name="Google Shape;2203;p301"/>
          <p:cNvSpPr txBox="1"/>
          <p:nvPr>
            <p:ph idx="1" type="body"/>
          </p:nvPr>
        </p:nvSpPr>
        <p:spPr>
          <a:xfrm>
            <a:off x="965835" y="1868170"/>
            <a:ext cx="7661910" cy="4351338"/>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600"/>
              </a:spcBef>
              <a:spcAft>
                <a:spcPts val="0"/>
              </a:spcAft>
              <a:buClr>
                <a:srgbClr val="000000"/>
              </a:buClr>
              <a:buSzPts val="3200"/>
              <a:buChar char="•"/>
            </a:pPr>
            <a:r>
              <a:rPr lang="en-US" sz="2800">
                <a:solidFill>
                  <a:schemeClr val="dk2"/>
                </a:solidFill>
                <a:latin typeface="Calibri"/>
                <a:ea typeface="Calibri"/>
                <a:cs typeface="Calibri"/>
                <a:sym typeface="Calibri"/>
              </a:rPr>
              <a:t>Not required after a routine MVA procedure</a:t>
            </a:r>
            <a:endParaRPr sz="2800">
              <a:solidFill>
                <a:schemeClr val="dk2"/>
              </a:solidFill>
              <a:latin typeface="Calibri"/>
              <a:ea typeface="Calibri"/>
              <a:cs typeface="Calibri"/>
              <a:sym typeface="Calibri"/>
            </a:endParaRPr>
          </a:p>
          <a:p>
            <a:pPr indent="-457200" lvl="0" marL="457200" rtl="0" algn="l">
              <a:lnSpc>
                <a:spcPct val="90000"/>
              </a:lnSpc>
              <a:spcBef>
                <a:spcPts val="1200"/>
              </a:spcBef>
              <a:spcAft>
                <a:spcPts val="0"/>
              </a:spcAft>
              <a:buClr>
                <a:srgbClr val="000000"/>
              </a:buClr>
              <a:buSzPts val="3200"/>
              <a:buChar char="•"/>
            </a:pPr>
            <a:r>
              <a:rPr lang="en-US" sz="2800">
                <a:solidFill>
                  <a:schemeClr val="dk2"/>
                </a:solidFill>
                <a:latin typeface="Calibri"/>
                <a:ea typeface="Calibri"/>
                <a:cs typeface="Calibri"/>
                <a:sym typeface="Calibri"/>
              </a:rPr>
              <a:t>Make an appointment if the woman desires follow-up</a:t>
            </a:r>
            <a:endParaRPr sz="2800">
              <a:solidFill>
                <a:schemeClr val="dk2"/>
              </a:solidFill>
              <a:latin typeface="Calibri"/>
              <a:ea typeface="Calibri"/>
              <a:cs typeface="Calibri"/>
              <a:sym typeface="Calibri"/>
            </a:endParaRPr>
          </a:p>
          <a:p>
            <a:pPr indent="-457200" lvl="0" marL="457200" rtl="0" algn="l">
              <a:lnSpc>
                <a:spcPct val="90000"/>
              </a:lnSpc>
              <a:spcBef>
                <a:spcPts val="1200"/>
              </a:spcBef>
              <a:spcAft>
                <a:spcPts val="0"/>
              </a:spcAft>
              <a:buClr>
                <a:srgbClr val="000000"/>
              </a:buClr>
              <a:buSzPts val="3200"/>
              <a:buChar char="•"/>
            </a:pPr>
            <a:r>
              <a:rPr lang="en-US" sz="2800">
                <a:solidFill>
                  <a:schemeClr val="dk2"/>
                </a:solidFill>
                <a:latin typeface="Calibri"/>
                <a:ea typeface="Calibri"/>
                <a:cs typeface="Calibri"/>
                <a:sym typeface="Calibri"/>
              </a:rPr>
              <a:t>Tailor the appointment to the woman’s condition and needs</a:t>
            </a:r>
            <a:endParaRPr sz="2800">
              <a:solidFill>
                <a:schemeClr val="dk2"/>
              </a:solidFill>
              <a:latin typeface="Calibri"/>
              <a:ea typeface="Calibri"/>
              <a:cs typeface="Calibri"/>
              <a:sym typeface="Calibri"/>
            </a:endParaRPr>
          </a:p>
          <a:p>
            <a:pPr indent="-457200" lvl="0" marL="457200" rtl="0" algn="l">
              <a:lnSpc>
                <a:spcPct val="90000"/>
              </a:lnSpc>
              <a:spcBef>
                <a:spcPts val="1200"/>
              </a:spcBef>
              <a:spcAft>
                <a:spcPts val="600"/>
              </a:spcAft>
              <a:buClr>
                <a:srgbClr val="000000"/>
              </a:buClr>
              <a:buSzPts val="3200"/>
              <a:buChar char="•"/>
            </a:pPr>
            <a:r>
              <a:rPr lang="en-US" sz="2800">
                <a:solidFill>
                  <a:schemeClr val="dk2"/>
                </a:solidFill>
                <a:latin typeface="Calibri"/>
                <a:ea typeface="Calibri"/>
                <a:cs typeface="Calibri"/>
                <a:sym typeface="Calibri"/>
              </a:rPr>
              <a:t>Obtain consent to send her records to the follow-up provider</a:t>
            </a:r>
            <a:endParaRPr sz="2800">
              <a:solidFill>
                <a:schemeClr val="dk2"/>
              </a:solidFill>
              <a:latin typeface="Calibri"/>
              <a:ea typeface="Calibri"/>
              <a:cs typeface="Calibri"/>
              <a:sym typeface="Calibri"/>
            </a:endParaRPr>
          </a:p>
        </p:txBody>
      </p:sp>
      <p:sp>
        <p:nvSpPr>
          <p:cNvPr id="2204" name="Google Shape;2204;p30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8" name="Shape 2208"/>
        <p:cNvGrpSpPr/>
        <p:nvPr/>
      </p:nvGrpSpPr>
      <p:grpSpPr>
        <a:xfrm>
          <a:off x="0" y="0"/>
          <a:ext cx="0" cy="0"/>
          <a:chOff x="0" y="0"/>
          <a:chExt cx="0" cy="0"/>
        </a:xfrm>
      </p:grpSpPr>
      <p:sp>
        <p:nvSpPr>
          <p:cNvPr id="2209" name="Google Shape;2209;p302"/>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Woman is ready for discharge</a:t>
            </a:r>
            <a:endParaRPr/>
          </a:p>
        </p:txBody>
      </p:sp>
      <p:sp>
        <p:nvSpPr>
          <p:cNvPr id="2210" name="Google Shape;2210;p302"/>
          <p:cNvSpPr txBox="1"/>
          <p:nvPr>
            <p:ph idx="1" type="body"/>
          </p:nvPr>
        </p:nvSpPr>
        <p:spPr>
          <a:xfrm>
            <a:off x="628650" y="2225039"/>
            <a:ext cx="7886700" cy="3951923"/>
          </a:xfrm>
          <a:prstGeom prst="rect">
            <a:avLst/>
          </a:prstGeom>
          <a:noFill/>
          <a:ln>
            <a:noFill/>
          </a:ln>
        </p:spPr>
        <p:txBody>
          <a:bodyPr anchorCtr="0" anchor="t" bIns="45700" lIns="91425" spcFirstLastPara="1" rIns="91425" wrap="square" tIns="45700">
            <a:noAutofit/>
          </a:bodyPr>
          <a:lstStyle/>
          <a:p>
            <a:pPr indent="-457200" lvl="0" marL="685800" rtl="0" algn="l">
              <a:lnSpc>
                <a:spcPct val="90000"/>
              </a:lnSpc>
              <a:spcBef>
                <a:spcPts val="600"/>
              </a:spcBef>
              <a:spcAft>
                <a:spcPts val="0"/>
              </a:spcAft>
              <a:buClr>
                <a:srgbClr val="000000"/>
              </a:buClr>
              <a:buSzPts val="3200"/>
              <a:buChar char="•"/>
            </a:pPr>
            <a:r>
              <a:rPr lang="en-US" sz="2800">
                <a:solidFill>
                  <a:schemeClr val="dk2"/>
                </a:solidFill>
                <a:latin typeface="Calibri"/>
                <a:ea typeface="Calibri"/>
                <a:cs typeface="Calibri"/>
                <a:sym typeface="Calibri"/>
              </a:rPr>
              <a:t>Vital signs are normal</a:t>
            </a:r>
            <a:endParaRPr sz="2800">
              <a:solidFill>
                <a:schemeClr val="dk2"/>
              </a:solidFill>
            </a:endParaRPr>
          </a:p>
          <a:p>
            <a:pPr indent="-457200" lvl="0" marL="685800" rtl="0" algn="l">
              <a:lnSpc>
                <a:spcPct val="90000"/>
              </a:lnSpc>
              <a:spcBef>
                <a:spcPts val="1200"/>
              </a:spcBef>
              <a:spcAft>
                <a:spcPts val="0"/>
              </a:spcAft>
              <a:buClr>
                <a:srgbClr val="000000"/>
              </a:buClr>
              <a:buSzPts val="3200"/>
              <a:buChar char="•"/>
            </a:pPr>
            <a:r>
              <a:rPr lang="en-US" sz="2800">
                <a:solidFill>
                  <a:schemeClr val="dk2"/>
                </a:solidFill>
                <a:latin typeface="Calibri"/>
                <a:ea typeface="Calibri"/>
                <a:cs typeface="Calibri"/>
                <a:sym typeface="Calibri"/>
              </a:rPr>
              <a:t>Bleeding and cramping are diminished</a:t>
            </a:r>
            <a:endParaRPr sz="2800">
              <a:solidFill>
                <a:schemeClr val="dk2"/>
              </a:solidFill>
            </a:endParaRPr>
          </a:p>
          <a:p>
            <a:pPr indent="-457200" lvl="0" marL="685800" rtl="0" algn="l">
              <a:lnSpc>
                <a:spcPct val="90000"/>
              </a:lnSpc>
              <a:spcBef>
                <a:spcPts val="1200"/>
              </a:spcBef>
              <a:spcAft>
                <a:spcPts val="0"/>
              </a:spcAft>
              <a:buClr>
                <a:srgbClr val="000000"/>
              </a:buClr>
              <a:buSzPts val="3200"/>
              <a:buChar char="•"/>
            </a:pPr>
            <a:r>
              <a:rPr lang="en-US" sz="2800">
                <a:solidFill>
                  <a:schemeClr val="dk2"/>
                </a:solidFill>
                <a:latin typeface="Calibri"/>
                <a:ea typeface="Calibri"/>
                <a:cs typeface="Calibri"/>
                <a:sym typeface="Calibri"/>
              </a:rPr>
              <a:t>She is awake, alert, and able to walk unassisted</a:t>
            </a:r>
            <a:endParaRPr sz="2800">
              <a:solidFill>
                <a:schemeClr val="dk2"/>
              </a:solidFill>
            </a:endParaRPr>
          </a:p>
          <a:p>
            <a:pPr indent="-457200" lvl="0" marL="685800" rtl="0" algn="l">
              <a:lnSpc>
                <a:spcPct val="90000"/>
              </a:lnSpc>
              <a:spcBef>
                <a:spcPts val="1200"/>
              </a:spcBef>
              <a:spcAft>
                <a:spcPts val="600"/>
              </a:spcAft>
              <a:buClr>
                <a:srgbClr val="000000"/>
              </a:buClr>
              <a:buSzPts val="3200"/>
              <a:buChar char="•"/>
            </a:pPr>
            <a:r>
              <a:rPr lang="en-US" sz="2800">
                <a:solidFill>
                  <a:schemeClr val="dk2"/>
                </a:solidFill>
                <a:latin typeface="Calibri"/>
                <a:ea typeface="Calibri"/>
                <a:cs typeface="Calibri"/>
                <a:sym typeface="Calibri"/>
              </a:rPr>
              <a:t>She is ready to leave</a:t>
            </a:r>
            <a:endParaRPr sz="2800">
              <a:solidFill>
                <a:schemeClr val="dk2"/>
              </a:solidFill>
            </a:endParaRPr>
          </a:p>
        </p:txBody>
      </p:sp>
      <p:sp>
        <p:nvSpPr>
          <p:cNvPr id="2211" name="Google Shape;2211;p30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78"/>
          <p:cNvSpPr txBox="1"/>
          <p:nvPr>
            <p:ph type="title"/>
          </p:nvPr>
        </p:nvSpPr>
        <p:spPr>
          <a:xfrm>
            <a:off x="1314450" y="525266"/>
            <a:ext cx="7829550" cy="161091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000"/>
              <a:buNone/>
            </a:pPr>
            <a:r>
              <a:rPr b="1" lang="en-US"/>
              <a:t>Ipas MVA Plus</a:t>
            </a:r>
            <a:r>
              <a:rPr lang="en-US"/>
              <a:t>®</a:t>
            </a:r>
            <a:r>
              <a:rPr b="1" lang="en-US"/>
              <a:t> with </a:t>
            </a:r>
            <a:br>
              <a:rPr b="1" lang="en-US"/>
            </a:br>
            <a:r>
              <a:rPr b="1" lang="en-US"/>
              <a:t>Ipas EasyGrip</a:t>
            </a:r>
            <a:r>
              <a:rPr lang="en-US"/>
              <a:t>®</a:t>
            </a:r>
            <a:r>
              <a:rPr b="1" lang="en-US"/>
              <a:t> Cannulae</a:t>
            </a:r>
            <a:endParaRPr/>
          </a:p>
        </p:txBody>
      </p:sp>
      <p:pic>
        <p:nvPicPr>
          <p:cNvPr descr="MVAandCann" id="485" name="Google Shape;485;p78"/>
          <p:cNvPicPr preferRelativeResize="0"/>
          <p:nvPr>
            <p:ph idx="1" type="body"/>
          </p:nvPr>
        </p:nvPicPr>
        <p:blipFill rotWithShape="1">
          <a:blip r:embed="rId3">
            <a:alphaModFix/>
          </a:blip>
          <a:srcRect b="0" l="0" r="0" t="0"/>
          <a:stretch/>
        </p:blipFill>
        <p:spPr>
          <a:xfrm>
            <a:off x="1472331" y="2434778"/>
            <a:ext cx="6139859" cy="3265882"/>
          </a:xfrm>
          <a:prstGeom prst="rect">
            <a:avLst/>
          </a:prstGeom>
          <a:noFill/>
          <a:ln>
            <a:noFill/>
          </a:ln>
        </p:spPr>
      </p:pic>
      <p:sp>
        <p:nvSpPr>
          <p:cNvPr id="486" name="Google Shape;486;p7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5" name="Shape 2215"/>
        <p:cNvGrpSpPr/>
        <p:nvPr/>
      </p:nvGrpSpPr>
      <p:grpSpPr>
        <a:xfrm>
          <a:off x="0" y="0"/>
          <a:ext cx="0" cy="0"/>
          <a:chOff x="0" y="0"/>
          <a:chExt cx="0" cy="0"/>
        </a:xfrm>
      </p:grpSpPr>
      <p:sp>
        <p:nvSpPr>
          <p:cNvPr id="2216" name="Google Shape;2216;p30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Normal recovery</a:t>
            </a:r>
            <a:endParaRPr/>
          </a:p>
        </p:txBody>
      </p:sp>
      <p:sp>
        <p:nvSpPr>
          <p:cNvPr id="2217" name="Google Shape;2217;p303"/>
          <p:cNvSpPr txBox="1"/>
          <p:nvPr>
            <p:ph idx="1" type="body"/>
          </p:nvPr>
        </p:nvSpPr>
        <p:spPr>
          <a:xfrm>
            <a:off x="914400" y="1932305"/>
            <a:ext cx="7600950" cy="4351338"/>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600"/>
              </a:spcBef>
              <a:spcAft>
                <a:spcPts val="0"/>
              </a:spcAft>
              <a:buClr>
                <a:srgbClr val="000000"/>
              </a:buClr>
              <a:buSzPts val="3200"/>
              <a:buChar char="•"/>
            </a:pPr>
            <a:r>
              <a:rPr lang="en-US" sz="2800">
                <a:solidFill>
                  <a:schemeClr val="dk2"/>
                </a:solidFill>
                <a:latin typeface="Calibri"/>
                <a:ea typeface="Calibri"/>
                <a:cs typeface="Calibri"/>
                <a:sym typeface="Calibri"/>
              </a:rPr>
              <a:t>A few days of menstrual-like bleeding, cramping </a:t>
            </a:r>
            <a:endParaRPr sz="2800">
              <a:solidFill>
                <a:schemeClr val="dk2"/>
              </a:solidFill>
              <a:latin typeface="Calibri"/>
              <a:ea typeface="Calibri"/>
              <a:cs typeface="Calibri"/>
              <a:sym typeface="Calibri"/>
            </a:endParaRPr>
          </a:p>
          <a:p>
            <a:pPr indent="-457200" lvl="0" marL="457200" rtl="0" algn="l">
              <a:lnSpc>
                <a:spcPct val="90000"/>
              </a:lnSpc>
              <a:spcBef>
                <a:spcPts val="1200"/>
              </a:spcBef>
              <a:spcAft>
                <a:spcPts val="0"/>
              </a:spcAft>
              <a:buClr>
                <a:srgbClr val="000000"/>
              </a:buClr>
              <a:buSzPts val="3200"/>
              <a:buChar char="•"/>
            </a:pPr>
            <a:r>
              <a:rPr lang="en-US" sz="2800">
                <a:solidFill>
                  <a:schemeClr val="dk2"/>
                </a:solidFill>
                <a:latin typeface="Calibri"/>
                <a:ea typeface="Calibri"/>
                <a:cs typeface="Calibri"/>
                <a:sym typeface="Calibri"/>
              </a:rPr>
              <a:t>Analgesics, baths, compresses for cramping </a:t>
            </a:r>
            <a:endParaRPr sz="2800">
              <a:solidFill>
                <a:schemeClr val="dk2"/>
              </a:solidFill>
              <a:latin typeface="Calibri"/>
              <a:ea typeface="Calibri"/>
              <a:cs typeface="Calibri"/>
              <a:sym typeface="Calibri"/>
            </a:endParaRPr>
          </a:p>
          <a:p>
            <a:pPr indent="-457200" lvl="0" marL="457200" rtl="0" algn="l">
              <a:lnSpc>
                <a:spcPct val="90000"/>
              </a:lnSpc>
              <a:spcBef>
                <a:spcPts val="1200"/>
              </a:spcBef>
              <a:spcAft>
                <a:spcPts val="0"/>
              </a:spcAft>
              <a:buClr>
                <a:srgbClr val="000000"/>
              </a:buClr>
              <a:buSzPts val="3200"/>
              <a:buChar char="•"/>
            </a:pPr>
            <a:r>
              <a:rPr lang="en-US" sz="2800">
                <a:solidFill>
                  <a:schemeClr val="dk2"/>
                </a:solidFill>
                <a:latin typeface="Calibri"/>
                <a:ea typeface="Calibri"/>
                <a:cs typeface="Calibri"/>
                <a:sym typeface="Calibri"/>
              </a:rPr>
              <a:t>Next menses: four to eight weeks </a:t>
            </a:r>
            <a:endParaRPr sz="2800">
              <a:solidFill>
                <a:schemeClr val="dk2"/>
              </a:solidFill>
              <a:latin typeface="Calibri"/>
              <a:ea typeface="Calibri"/>
              <a:cs typeface="Calibri"/>
              <a:sym typeface="Calibri"/>
            </a:endParaRPr>
          </a:p>
          <a:p>
            <a:pPr indent="-457200" lvl="0" marL="457200" rtl="0" algn="l">
              <a:lnSpc>
                <a:spcPct val="90000"/>
              </a:lnSpc>
              <a:spcBef>
                <a:spcPts val="1200"/>
              </a:spcBef>
              <a:spcAft>
                <a:spcPts val="0"/>
              </a:spcAft>
              <a:buClr>
                <a:srgbClr val="000000"/>
              </a:buClr>
              <a:buSzPts val="3200"/>
              <a:buChar char="•"/>
            </a:pPr>
            <a:r>
              <a:rPr lang="en-US" sz="2800">
                <a:solidFill>
                  <a:schemeClr val="dk2"/>
                </a:solidFill>
                <a:latin typeface="Calibri"/>
                <a:ea typeface="Calibri"/>
                <a:cs typeface="Calibri"/>
                <a:sym typeface="Calibri"/>
              </a:rPr>
              <a:t>Can get pregnant almost immediately </a:t>
            </a:r>
            <a:endParaRPr sz="2800">
              <a:solidFill>
                <a:schemeClr val="dk2"/>
              </a:solidFill>
              <a:latin typeface="Calibri"/>
              <a:ea typeface="Calibri"/>
              <a:cs typeface="Calibri"/>
              <a:sym typeface="Calibri"/>
            </a:endParaRPr>
          </a:p>
          <a:p>
            <a:pPr indent="-457200" lvl="0" marL="457200" rtl="0" algn="l">
              <a:lnSpc>
                <a:spcPct val="90000"/>
              </a:lnSpc>
              <a:spcBef>
                <a:spcPts val="1200"/>
              </a:spcBef>
              <a:spcAft>
                <a:spcPts val="600"/>
              </a:spcAft>
              <a:buClr>
                <a:srgbClr val="000000"/>
              </a:buClr>
              <a:buSzPts val="3200"/>
              <a:buChar char="•"/>
            </a:pPr>
            <a:r>
              <a:rPr lang="en-US" sz="2800">
                <a:solidFill>
                  <a:schemeClr val="dk2"/>
                </a:solidFill>
                <a:latin typeface="Calibri"/>
                <a:ea typeface="Calibri"/>
                <a:cs typeface="Calibri"/>
                <a:sym typeface="Calibri"/>
              </a:rPr>
              <a:t>Intercourse, tampons when any complications resolved</a:t>
            </a:r>
            <a:endParaRPr sz="2800">
              <a:solidFill>
                <a:schemeClr val="dk2"/>
              </a:solidFill>
              <a:latin typeface="Calibri"/>
              <a:ea typeface="Calibri"/>
              <a:cs typeface="Calibri"/>
              <a:sym typeface="Calibri"/>
            </a:endParaRPr>
          </a:p>
        </p:txBody>
      </p:sp>
      <p:sp>
        <p:nvSpPr>
          <p:cNvPr id="2218" name="Google Shape;2218;p30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2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3" name="Shape 2223"/>
        <p:cNvGrpSpPr/>
        <p:nvPr/>
      </p:nvGrpSpPr>
      <p:grpSpPr>
        <a:xfrm>
          <a:off x="0" y="0"/>
          <a:ext cx="0" cy="0"/>
          <a:chOff x="0" y="0"/>
          <a:chExt cx="0" cy="0"/>
        </a:xfrm>
      </p:grpSpPr>
      <p:pic>
        <p:nvPicPr>
          <p:cNvPr descr="writeoutinstructions" id="2224" name="Google Shape;2224;p304"/>
          <p:cNvPicPr preferRelativeResize="0"/>
          <p:nvPr>
            <p:ph idx="1" type="body"/>
          </p:nvPr>
        </p:nvPicPr>
        <p:blipFill rotWithShape="1">
          <a:blip r:embed="rId3">
            <a:alphaModFix/>
          </a:blip>
          <a:srcRect b="0" l="0" r="0" t="0"/>
          <a:stretch/>
        </p:blipFill>
        <p:spPr>
          <a:xfrm>
            <a:off x="1666754" y="1146621"/>
            <a:ext cx="6285054" cy="5504071"/>
          </a:xfrm>
          <a:prstGeom prst="rect">
            <a:avLst/>
          </a:prstGeom>
          <a:noFill/>
          <a:ln>
            <a:noFill/>
          </a:ln>
        </p:spPr>
      </p:pic>
      <p:sp>
        <p:nvSpPr>
          <p:cNvPr id="2225" name="Google Shape;2225;p30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Provide instructions for medications </a:t>
            </a:r>
            <a:endParaRPr/>
          </a:p>
        </p:txBody>
      </p:sp>
      <p:sp>
        <p:nvSpPr>
          <p:cNvPr id="2226" name="Google Shape;2226;p30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0" name="Shape 2230"/>
        <p:cNvGrpSpPr/>
        <p:nvPr/>
      </p:nvGrpSpPr>
      <p:grpSpPr>
        <a:xfrm>
          <a:off x="0" y="0"/>
          <a:ext cx="0" cy="0"/>
          <a:chOff x="0" y="0"/>
          <a:chExt cx="0" cy="0"/>
        </a:xfrm>
      </p:grpSpPr>
      <p:sp>
        <p:nvSpPr>
          <p:cNvPr id="2231" name="Google Shape;2231;p305"/>
          <p:cNvSpPr txBox="1"/>
          <p:nvPr>
            <p:ph type="title"/>
          </p:nvPr>
        </p:nvSpPr>
        <p:spPr>
          <a:xfrm>
            <a:off x="763905" y="802958"/>
            <a:ext cx="761619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Signs needing immediate attention</a:t>
            </a:r>
            <a:endParaRPr/>
          </a:p>
        </p:txBody>
      </p:sp>
      <p:sp>
        <p:nvSpPr>
          <p:cNvPr id="2232" name="Google Shape;2232;p305"/>
          <p:cNvSpPr txBox="1"/>
          <p:nvPr>
            <p:ph idx="1" type="body"/>
          </p:nvPr>
        </p:nvSpPr>
        <p:spPr>
          <a:xfrm>
            <a:off x="1097280" y="2529839"/>
            <a:ext cx="7616190" cy="3647123"/>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000000"/>
              </a:buClr>
              <a:buSzPts val="3200"/>
              <a:buChar char="•"/>
            </a:pPr>
            <a:r>
              <a:rPr lang="en-US" sz="2800">
                <a:solidFill>
                  <a:schemeClr val="dk2"/>
                </a:solidFill>
                <a:latin typeface="Calibri"/>
                <a:ea typeface="Calibri"/>
                <a:cs typeface="Calibri"/>
                <a:sym typeface="Calibri"/>
              </a:rPr>
              <a:t>Fever, chills, fainting, vomiting </a:t>
            </a:r>
            <a:endParaRPr sz="2800">
              <a:solidFill>
                <a:schemeClr val="dk2"/>
              </a:solidFill>
              <a:latin typeface="Calibri"/>
              <a:ea typeface="Calibri"/>
              <a:cs typeface="Calibri"/>
              <a:sym typeface="Calibri"/>
            </a:endParaRPr>
          </a:p>
          <a:p>
            <a:pPr indent="-457200" lvl="0" marL="457200" rtl="0" algn="l">
              <a:lnSpc>
                <a:spcPct val="90000"/>
              </a:lnSpc>
              <a:spcBef>
                <a:spcPts val="1000"/>
              </a:spcBef>
              <a:spcAft>
                <a:spcPts val="0"/>
              </a:spcAft>
              <a:buClr>
                <a:srgbClr val="000000"/>
              </a:buClr>
              <a:buSzPts val="3200"/>
              <a:buChar char="•"/>
            </a:pPr>
            <a:r>
              <a:rPr lang="en-US" sz="2800">
                <a:solidFill>
                  <a:schemeClr val="dk2"/>
                </a:solidFill>
                <a:latin typeface="Calibri"/>
                <a:ea typeface="Calibri"/>
                <a:cs typeface="Calibri"/>
                <a:sym typeface="Calibri"/>
              </a:rPr>
              <a:t>Heavy bleeding</a:t>
            </a:r>
            <a:endParaRPr sz="2800">
              <a:solidFill>
                <a:schemeClr val="dk2"/>
              </a:solidFill>
              <a:latin typeface="Calibri"/>
              <a:ea typeface="Calibri"/>
              <a:cs typeface="Calibri"/>
              <a:sym typeface="Calibri"/>
            </a:endParaRPr>
          </a:p>
          <a:p>
            <a:pPr indent="-457200" lvl="0" marL="457200" rtl="0" algn="l">
              <a:lnSpc>
                <a:spcPct val="90000"/>
              </a:lnSpc>
              <a:spcBef>
                <a:spcPts val="1000"/>
              </a:spcBef>
              <a:spcAft>
                <a:spcPts val="0"/>
              </a:spcAft>
              <a:buClr>
                <a:srgbClr val="000000"/>
              </a:buClr>
              <a:buSzPts val="3200"/>
              <a:buChar char="•"/>
            </a:pPr>
            <a:r>
              <a:rPr lang="en-US" sz="2800">
                <a:solidFill>
                  <a:schemeClr val="dk2"/>
                </a:solidFill>
                <a:latin typeface="Calibri"/>
                <a:ea typeface="Calibri"/>
                <a:cs typeface="Calibri"/>
                <a:sym typeface="Calibri"/>
              </a:rPr>
              <a:t>Severe pain</a:t>
            </a:r>
            <a:endParaRPr sz="2800">
              <a:solidFill>
                <a:schemeClr val="dk2"/>
              </a:solidFill>
              <a:latin typeface="Calibri"/>
              <a:ea typeface="Calibri"/>
              <a:cs typeface="Calibri"/>
              <a:sym typeface="Calibri"/>
            </a:endParaRPr>
          </a:p>
        </p:txBody>
      </p:sp>
      <p:sp>
        <p:nvSpPr>
          <p:cNvPr id="2233" name="Google Shape;2233;p30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8" name="Shape 2238"/>
        <p:cNvGrpSpPr/>
        <p:nvPr/>
      </p:nvGrpSpPr>
      <p:grpSpPr>
        <a:xfrm>
          <a:off x="0" y="0"/>
          <a:ext cx="0" cy="0"/>
          <a:chOff x="0" y="0"/>
          <a:chExt cx="0" cy="0"/>
        </a:xfrm>
      </p:grpSpPr>
      <p:sp>
        <p:nvSpPr>
          <p:cNvPr id="2239" name="Google Shape;2239;p306"/>
          <p:cNvSpPr txBox="1"/>
          <p:nvPr>
            <p:ph type="title"/>
          </p:nvPr>
        </p:nvSpPr>
        <p:spPr>
          <a:xfrm>
            <a:off x="817245" y="681038"/>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Signs to monitor if they worsen over time</a:t>
            </a:r>
            <a:endParaRPr sz="4400"/>
          </a:p>
        </p:txBody>
      </p:sp>
      <p:sp>
        <p:nvSpPr>
          <p:cNvPr id="2240" name="Google Shape;2240;p306"/>
          <p:cNvSpPr txBox="1"/>
          <p:nvPr>
            <p:ph idx="1" type="body"/>
          </p:nvPr>
        </p:nvSpPr>
        <p:spPr>
          <a:xfrm>
            <a:off x="1005840" y="2148839"/>
            <a:ext cx="7509510" cy="4028123"/>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600"/>
              </a:spcBef>
              <a:spcAft>
                <a:spcPts val="0"/>
              </a:spcAft>
              <a:buClr>
                <a:srgbClr val="000000"/>
              </a:buClr>
              <a:buSzPts val="2800"/>
              <a:buChar char="•"/>
            </a:pPr>
            <a:r>
              <a:rPr lang="en-US" sz="2800">
                <a:solidFill>
                  <a:schemeClr val="dk2"/>
                </a:solidFill>
                <a:latin typeface="Calibri"/>
                <a:ea typeface="Calibri"/>
                <a:cs typeface="Calibri"/>
                <a:sym typeface="Calibri"/>
              </a:rPr>
              <a:t>Pain in abdomen or distention of abdomen</a:t>
            </a:r>
            <a:endParaRPr sz="2800">
              <a:solidFill>
                <a:schemeClr val="dk2"/>
              </a:solidFill>
              <a:latin typeface="Calibri"/>
              <a:ea typeface="Calibri"/>
              <a:cs typeface="Calibri"/>
              <a:sym typeface="Calibri"/>
            </a:endParaRPr>
          </a:p>
          <a:p>
            <a:pPr indent="-457200" lvl="0" marL="457200" rtl="0" algn="l">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Odd or bad-smelling vaginal  discharge </a:t>
            </a:r>
            <a:endParaRPr sz="2800">
              <a:solidFill>
                <a:schemeClr val="dk2"/>
              </a:solidFill>
              <a:latin typeface="Calibri"/>
              <a:ea typeface="Calibri"/>
              <a:cs typeface="Calibri"/>
              <a:sym typeface="Calibri"/>
            </a:endParaRPr>
          </a:p>
          <a:p>
            <a:pPr indent="-457200" lvl="0" marL="457200" rtl="0" algn="l">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Prolonged cramping or bleeding </a:t>
            </a:r>
            <a:endParaRPr sz="2800">
              <a:solidFill>
                <a:schemeClr val="dk2"/>
              </a:solidFill>
              <a:latin typeface="Calibri"/>
              <a:ea typeface="Calibri"/>
              <a:cs typeface="Calibri"/>
              <a:sym typeface="Calibri"/>
            </a:endParaRPr>
          </a:p>
          <a:p>
            <a:pPr indent="-457200" lvl="0" marL="457200" rtl="0" algn="l">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Delay in resumption of menstruation (more than eight weeks) </a:t>
            </a:r>
            <a:endParaRPr sz="2800">
              <a:solidFill>
                <a:schemeClr val="dk2"/>
              </a:solidFill>
              <a:latin typeface="Calibri"/>
              <a:ea typeface="Calibri"/>
              <a:cs typeface="Calibri"/>
              <a:sym typeface="Calibri"/>
            </a:endParaRPr>
          </a:p>
          <a:p>
            <a:pPr indent="-457200" lvl="0" marL="457200" rtl="0" algn="l">
              <a:lnSpc>
                <a:spcPct val="90000"/>
              </a:lnSpc>
              <a:spcBef>
                <a:spcPts val="1200"/>
              </a:spcBef>
              <a:spcAft>
                <a:spcPts val="600"/>
              </a:spcAft>
              <a:buClr>
                <a:srgbClr val="000000"/>
              </a:buClr>
              <a:buSzPts val="2800"/>
              <a:buChar char="•"/>
            </a:pPr>
            <a:r>
              <a:rPr lang="en-US" sz="2800">
                <a:solidFill>
                  <a:schemeClr val="dk2"/>
                </a:solidFill>
                <a:latin typeface="Calibri"/>
                <a:ea typeface="Calibri"/>
                <a:cs typeface="Calibri"/>
                <a:sym typeface="Calibri"/>
              </a:rPr>
              <a:t>Dizziness</a:t>
            </a:r>
            <a:endParaRPr sz="2800">
              <a:solidFill>
                <a:schemeClr val="dk2"/>
              </a:solidFill>
              <a:latin typeface="Calibri"/>
              <a:ea typeface="Calibri"/>
              <a:cs typeface="Calibri"/>
              <a:sym typeface="Calibri"/>
            </a:endParaRPr>
          </a:p>
        </p:txBody>
      </p:sp>
      <p:sp>
        <p:nvSpPr>
          <p:cNvPr id="2241" name="Google Shape;2241;p30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6" name="Shape 2246"/>
        <p:cNvGrpSpPr/>
        <p:nvPr/>
      </p:nvGrpSpPr>
      <p:grpSpPr>
        <a:xfrm>
          <a:off x="0" y="0"/>
          <a:ext cx="0" cy="0"/>
          <a:chOff x="0" y="0"/>
          <a:chExt cx="0" cy="0"/>
        </a:xfrm>
      </p:grpSpPr>
      <p:sp>
        <p:nvSpPr>
          <p:cNvPr id="2247" name="Google Shape;2247;p307"/>
          <p:cNvSpPr txBox="1"/>
          <p:nvPr>
            <p:ph type="title"/>
          </p:nvPr>
        </p:nvSpPr>
        <p:spPr>
          <a:xfrm>
            <a:off x="628650" y="681037"/>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Before discharge</a:t>
            </a:r>
            <a:endParaRPr/>
          </a:p>
        </p:txBody>
      </p:sp>
      <p:sp>
        <p:nvSpPr>
          <p:cNvPr id="2248" name="Google Shape;2248;p307"/>
          <p:cNvSpPr txBox="1"/>
          <p:nvPr>
            <p:ph idx="1" type="body"/>
          </p:nvPr>
        </p:nvSpPr>
        <p:spPr>
          <a:xfrm>
            <a:off x="628650" y="2006600"/>
            <a:ext cx="7886700" cy="4351338"/>
          </a:xfrm>
          <a:prstGeom prst="rect">
            <a:avLst/>
          </a:prstGeom>
          <a:noFill/>
          <a:ln>
            <a:noFill/>
          </a:ln>
        </p:spPr>
        <p:txBody>
          <a:bodyPr anchorCtr="0" anchor="t" bIns="45700" lIns="91425" spcFirstLastPara="1" rIns="91425" wrap="square" tIns="45700">
            <a:noAutofit/>
          </a:bodyPr>
          <a:lstStyle/>
          <a:p>
            <a:pPr indent="-228600" lvl="0" marL="685800" rtl="0" algn="l">
              <a:lnSpc>
                <a:spcPct val="90000"/>
              </a:lnSpc>
              <a:spcBef>
                <a:spcPts val="600"/>
              </a:spcBef>
              <a:spcAft>
                <a:spcPts val="0"/>
              </a:spcAft>
              <a:buClr>
                <a:schemeClr val="dk1"/>
              </a:buClr>
              <a:buSzPts val="3200"/>
              <a:buChar char="•"/>
            </a:pPr>
            <a:r>
              <a:rPr lang="en-US" sz="2800">
                <a:solidFill>
                  <a:schemeClr val="dk2"/>
                </a:solidFill>
              </a:rPr>
              <a:t>The woman received contraceptive counseling and a method, if desired</a:t>
            </a:r>
            <a:endParaRPr sz="2800">
              <a:solidFill>
                <a:schemeClr val="dk2"/>
              </a:solidFill>
            </a:endParaRPr>
          </a:p>
          <a:p>
            <a:pPr indent="-228600" lvl="0" marL="685800" rtl="0" algn="l">
              <a:lnSpc>
                <a:spcPct val="90000"/>
              </a:lnSpc>
              <a:spcBef>
                <a:spcPts val="1200"/>
              </a:spcBef>
              <a:spcAft>
                <a:spcPts val="0"/>
              </a:spcAft>
              <a:buClr>
                <a:schemeClr val="dk1"/>
              </a:buClr>
              <a:buSzPts val="3200"/>
              <a:buChar char="•"/>
            </a:pPr>
            <a:r>
              <a:rPr lang="en-US" sz="2800">
                <a:solidFill>
                  <a:schemeClr val="dk2"/>
                </a:solidFill>
              </a:rPr>
              <a:t>A follow-up appointment or any referrals were made, if needed or desired</a:t>
            </a:r>
            <a:endParaRPr sz="2800">
              <a:solidFill>
                <a:schemeClr val="dk2"/>
              </a:solidFill>
            </a:endParaRPr>
          </a:p>
          <a:p>
            <a:pPr indent="-228600" lvl="0" marL="685800" rtl="0" algn="l">
              <a:lnSpc>
                <a:spcPct val="90000"/>
              </a:lnSpc>
              <a:spcBef>
                <a:spcPts val="1200"/>
              </a:spcBef>
              <a:spcAft>
                <a:spcPts val="600"/>
              </a:spcAft>
              <a:buClr>
                <a:schemeClr val="dk1"/>
              </a:buClr>
              <a:buSzPts val="3200"/>
              <a:buChar char="•"/>
            </a:pPr>
            <a:r>
              <a:rPr lang="en-US" sz="2800">
                <a:solidFill>
                  <a:schemeClr val="dk2"/>
                </a:solidFill>
              </a:rPr>
              <a:t>She was provided a list of counseling and other services available at the facility or in the community</a:t>
            </a:r>
            <a:endParaRPr sz="2800">
              <a:solidFill>
                <a:schemeClr val="dk2"/>
              </a:solidFill>
            </a:endParaRPr>
          </a:p>
        </p:txBody>
      </p:sp>
      <p:sp>
        <p:nvSpPr>
          <p:cNvPr id="2249" name="Google Shape;2249;p30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4" name="Shape 2254"/>
        <p:cNvGrpSpPr/>
        <p:nvPr/>
      </p:nvGrpSpPr>
      <p:grpSpPr>
        <a:xfrm>
          <a:off x="0" y="0"/>
          <a:ext cx="0" cy="0"/>
          <a:chOff x="0" y="0"/>
          <a:chExt cx="0" cy="0"/>
        </a:xfrm>
      </p:grpSpPr>
      <p:pic>
        <p:nvPicPr>
          <p:cNvPr descr="offercontraceptmethods" id="2255" name="Google Shape;2255;p308"/>
          <p:cNvPicPr preferRelativeResize="0"/>
          <p:nvPr>
            <p:ph idx="1" type="body"/>
          </p:nvPr>
        </p:nvPicPr>
        <p:blipFill rotWithShape="1">
          <a:blip r:embed="rId3">
            <a:alphaModFix/>
          </a:blip>
          <a:srcRect b="0" l="0" r="0" t="0"/>
          <a:stretch/>
        </p:blipFill>
        <p:spPr>
          <a:xfrm>
            <a:off x="1506632" y="1458410"/>
            <a:ext cx="6488686" cy="5080503"/>
          </a:xfrm>
          <a:prstGeom prst="rect">
            <a:avLst/>
          </a:prstGeom>
          <a:noFill/>
          <a:ln>
            <a:noFill/>
          </a:ln>
        </p:spPr>
      </p:pic>
      <p:sp>
        <p:nvSpPr>
          <p:cNvPr id="2256" name="Google Shape;2256;p308"/>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000"/>
              <a:buFont typeface="Cambria"/>
              <a:buNone/>
            </a:pPr>
            <a:r>
              <a:rPr lang="en-US"/>
              <a:t>Offer contraceptive methods </a:t>
            </a:r>
            <a:endParaRPr sz="4400"/>
          </a:p>
        </p:txBody>
      </p:sp>
      <p:sp>
        <p:nvSpPr>
          <p:cNvPr id="2257" name="Google Shape;2257;p30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2" name="Shape 2262"/>
        <p:cNvGrpSpPr/>
        <p:nvPr/>
      </p:nvGrpSpPr>
      <p:grpSpPr>
        <a:xfrm>
          <a:off x="0" y="0"/>
          <a:ext cx="0" cy="0"/>
          <a:chOff x="0" y="0"/>
          <a:chExt cx="0" cy="0"/>
        </a:xfrm>
      </p:grpSpPr>
      <p:sp>
        <p:nvSpPr>
          <p:cNvPr id="2263" name="Google Shape;2263;p309"/>
          <p:cNvSpPr txBox="1"/>
          <p:nvPr>
            <p:ph type="title"/>
          </p:nvPr>
        </p:nvSpPr>
        <p:spPr>
          <a:xfrm>
            <a:off x="623888" y="1709739"/>
            <a:ext cx="7886700" cy="1871661"/>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Cambria"/>
              <a:buNone/>
            </a:pPr>
            <a:r>
              <a:rPr lang="en-US">
                <a:solidFill>
                  <a:schemeClr val="accent1"/>
                </a:solidFill>
              </a:rPr>
              <a:t>FOLLOW-UP CARE</a:t>
            </a:r>
            <a:endParaRPr>
              <a:solidFill>
                <a:schemeClr val="accent1"/>
              </a:solidFill>
            </a:endParaRPr>
          </a:p>
        </p:txBody>
      </p:sp>
      <p:sp>
        <p:nvSpPr>
          <p:cNvPr id="2264" name="Google Shape;2264;p309"/>
          <p:cNvSpPr txBox="1"/>
          <p:nvPr>
            <p:ph idx="12" type="sldNum"/>
          </p:nvPr>
        </p:nvSpPr>
        <p:spPr>
          <a:xfrm>
            <a:off x="3032578" y="6309888"/>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2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9" name="Shape 2269"/>
        <p:cNvGrpSpPr/>
        <p:nvPr/>
      </p:nvGrpSpPr>
      <p:grpSpPr>
        <a:xfrm>
          <a:off x="0" y="0"/>
          <a:ext cx="0" cy="0"/>
          <a:chOff x="0" y="0"/>
          <a:chExt cx="0" cy="0"/>
        </a:xfrm>
      </p:grpSpPr>
      <p:sp>
        <p:nvSpPr>
          <p:cNvPr id="2270" name="Google Shape;2270;p310"/>
          <p:cNvSpPr txBox="1"/>
          <p:nvPr>
            <p:ph type="title"/>
          </p:nvPr>
        </p:nvSpPr>
        <p:spPr>
          <a:xfrm>
            <a:off x="628650" y="681038"/>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Follow-up care: Women with complications </a:t>
            </a:r>
            <a:endParaRPr sz="4400"/>
          </a:p>
        </p:txBody>
      </p:sp>
      <p:sp>
        <p:nvSpPr>
          <p:cNvPr id="2271" name="Google Shape;2271;p310"/>
          <p:cNvSpPr txBox="1"/>
          <p:nvPr>
            <p:ph idx="1" type="body"/>
          </p:nvPr>
        </p:nvSpPr>
        <p:spPr>
          <a:xfrm>
            <a:off x="929640" y="2499359"/>
            <a:ext cx="7585710" cy="3677603"/>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000000"/>
              </a:buClr>
              <a:buSzPts val="3200"/>
              <a:buChar char="•"/>
            </a:pPr>
            <a:r>
              <a:rPr lang="en-US" sz="2800">
                <a:solidFill>
                  <a:schemeClr val="dk2"/>
                </a:solidFill>
                <a:latin typeface="Calibri"/>
                <a:ea typeface="Calibri"/>
                <a:cs typeface="Calibri"/>
                <a:sym typeface="Calibri"/>
              </a:rPr>
              <a:t>Ensure any complications have been resolved</a:t>
            </a:r>
            <a:endParaRPr sz="2800">
              <a:solidFill>
                <a:schemeClr val="dk2"/>
              </a:solidFill>
            </a:endParaRPr>
          </a:p>
          <a:p>
            <a:pPr indent="-457200" lvl="0" marL="457200" rtl="0" algn="l">
              <a:lnSpc>
                <a:spcPct val="90000"/>
              </a:lnSpc>
              <a:spcBef>
                <a:spcPts val="1000"/>
              </a:spcBef>
              <a:spcAft>
                <a:spcPts val="0"/>
              </a:spcAft>
              <a:buClr>
                <a:srgbClr val="000000"/>
              </a:buClr>
              <a:buSzPts val="3200"/>
              <a:buChar char="•"/>
            </a:pPr>
            <a:r>
              <a:rPr lang="en-US" sz="2800">
                <a:solidFill>
                  <a:schemeClr val="dk2"/>
                </a:solidFill>
                <a:latin typeface="Calibri"/>
                <a:ea typeface="Calibri"/>
                <a:cs typeface="Calibri"/>
                <a:sym typeface="Calibri"/>
              </a:rPr>
              <a:t> Stabilize, treat, or refer women with acute problems</a:t>
            </a:r>
            <a:endParaRPr sz="2800">
              <a:solidFill>
                <a:schemeClr val="dk2"/>
              </a:solidFill>
            </a:endParaRPr>
          </a:p>
          <a:p>
            <a:pPr indent="-457200" lvl="0" marL="457200" rtl="0" algn="l">
              <a:lnSpc>
                <a:spcPct val="90000"/>
              </a:lnSpc>
              <a:spcBef>
                <a:spcPts val="1000"/>
              </a:spcBef>
              <a:spcAft>
                <a:spcPts val="0"/>
              </a:spcAft>
              <a:buClr>
                <a:srgbClr val="000000"/>
              </a:buClr>
              <a:buSzPts val="3200"/>
              <a:buChar char="•"/>
            </a:pPr>
            <a:r>
              <a:rPr lang="en-US" sz="2800">
                <a:solidFill>
                  <a:schemeClr val="dk2"/>
                </a:solidFill>
                <a:latin typeface="Calibri"/>
                <a:ea typeface="Calibri"/>
                <a:cs typeface="Calibri"/>
                <a:sym typeface="Calibri"/>
              </a:rPr>
              <a:t>Explain what the complication was and what it might mean for the woman</a:t>
            </a:r>
            <a:endParaRPr sz="2800">
              <a:solidFill>
                <a:schemeClr val="dk2"/>
              </a:solidFill>
            </a:endParaRPr>
          </a:p>
        </p:txBody>
      </p:sp>
      <p:sp>
        <p:nvSpPr>
          <p:cNvPr id="2272" name="Google Shape;2272;p31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7" name="Shape 2277"/>
        <p:cNvGrpSpPr/>
        <p:nvPr/>
      </p:nvGrpSpPr>
      <p:grpSpPr>
        <a:xfrm>
          <a:off x="0" y="0"/>
          <a:ext cx="0" cy="0"/>
          <a:chOff x="0" y="0"/>
          <a:chExt cx="0" cy="0"/>
        </a:xfrm>
      </p:grpSpPr>
      <p:sp>
        <p:nvSpPr>
          <p:cNvPr id="2278" name="Google Shape;2278;p31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0"/>
              <a:buFont typeface="Cambria"/>
              <a:buNone/>
            </a:pPr>
            <a:r>
              <a:rPr lang="en-US"/>
              <a:t>Follow-up care elements</a:t>
            </a:r>
            <a:endParaRPr/>
          </a:p>
        </p:txBody>
      </p:sp>
      <p:sp>
        <p:nvSpPr>
          <p:cNvPr id="2279" name="Google Shape;2279;p311"/>
          <p:cNvSpPr txBox="1"/>
          <p:nvPr>
            <p:ph idx="1" type="body"/>
          </p:nvPr>
        </p:nvSpPr>
        <p:spPr>
          <a:xfrm>
            <a:off x="792480" y="1690689"/>
            <a:ext cx="7341870" cy="4351338"/>
          </a:xfrm>
          <a:prstGeom prst="rect">
            <a:avLst/>
          </a:prstGeom>
          <a:noFill/>
          <a:ln>
            <a:noFill/>
          </a:ln>
        </p:spPr>
        <p:txBody>
          <a:bodyPr anchorCtr="0" anchor="t" bIns="45700" lIns="91425" spcFirstLastPara="1" rIns="91425" wrap="square" tIns="45700">
            <a:noAutofit/>
          </a:bodyPr>
          <a:lstStyle/>
          <a:p>
            <a:pPr indent="-514350" lvl="0" marL="514350" rtl="0" algn="l">
              <a:lnSpc>
                <a:spcPct val="90000"/>
              </a:lnSpc>
              <a:spcBef>
                <a:spcPts val="600"/>
              </a:spcBef>
              <a:spcAft>
                <a:spcPts val="0"/>
              </a:spcAft>
              <a:buClr>
                <a:schemeClr val="accent1"/>
              </a:buClr>
              <a:buSzPts val="2800"/>
              <a:buFont typeface="Cambria"/>
              <a:buAutoNum type="arabicPeriod"/>
            </a:pPr>
            <a:r>
              <a:rPr lang="en-US" sz="2800">
                <a:solidFill>
                  <a:schemeClr val="dk2"/>
                </a:solidFill>
                <a:latin typeface="Calibri"/>
                <a:ea typeface="Calibri"/>
                <a:cs typeface="Calibri"/>
                <a:sym typeface="Calibri"/>
              </a:rPr>
              <a:t>Confirm success of the uterine evacuation</a:t>
            </a:r>
            <a:endParaRPr sz="2800">
              <a:solidFill>
                <a:schemeClr val="dk2"/>
              </a:solidFill>
            </a:endParaRPr>
          </a:p>
          <a:p>
            <a:pPr indent="-514350" lvl="1" marL="1154113" rtl="0" algn="l">
              <a:lnSpc>
                <a:spcPct val="90000"/>
              </a:lnSpc>
              <a:spcBef>
                <a:spcPts val="600"/>
              </a:spcBef>
              <a:spcAft>
                <a:spcPts val="0"/>
              </a:spcAft>
              <a:buClr>
                <a:schemeClr val="accent1"/>
              </a:buClr>
              <a:buSzPts val="2400"/>
              <a:buChar char="•"/>
            </a:pPr>
            <a:r>
              <a:rPr lang="en-US">
                <a:solidFill>
                  <a:schemeClr val="dk2"/>
                </a:solidFill>
              </a:rPr>
              <a:t>Ask how she is feeling, including bleeding and any pregnancy symptoms</a:t>
            </a:r>
            <a:endParaRPr>
              <a:solidFill>
                <a:schemeClr val="dk2"/>
              </a:solidFill>
            </a:endParaRPr>
          </a:p>
          <a:p>
            <a:pPr indent="-514350" lvl="1" marL="1154113" rtl="0" algn="l">
              <a:lnSpc>
                <a:spcPct val="90000"/>
              </a:lnSpc>
              <a:spcBef>
                <a:spcPts val="0"/>
              </a:spcBef>
              <a:spcAft>
                <a:spcPts val="0"/>
              </a:spcAft>
              <a:buClr>
                <a:schemeClr val="accent1"/>
              </a:buClr>
              <a:buSzPts val="2400"/>
              <a:buChar char="•"/>
            </a:pPr>
            <a:r>
              <a:rPr lang="en-US">
                <a:solidFill>
                  <a:schemeClr val="dk2"/>
                </a:solidFill>
                <a:latin typeface="Calibri"/>
                <a:ea typeface="Calibri"/>
                <a:cs typeface="Calibri"/>
                <a:sym typeface="Calibri"/>
              </a:rPr>
              <a:t>Conduct a physical examination</a:t>
            </a:r>
            <a:endParaRPr>
              <a:solidFill>
                <a:schemeClr val="dk2"/>
              </a:solidFill>
            </a:endParaRPr>
          </a:p>
          <a:p>
            <a:pPr indent="-514350" lvl="1" marL="1154113" rtl="0" algn="l">
              <a:lnSpc>
                <a:spcPct val="90000"/>
              </a:lnSpc>
              <a:spcBef>
                <a:spcPts val="0"/>
              </a:spcBef>
              <a:spcAft>
                <a:spcPts val="0"/>
              </a:spcAft>
              <a:buClr>
                <a:schemeClr val="accent1"/>
              </a:buClr>
              <a:buSzPts val="2400"/>
              <a:buChar char="•"/>
            </a:pPr>
            <a:r>
              <a:rPr lang="en-US">
                <a:solidFill>
                  <a:schemeClr val="dk2"/>
                </a:solidFill>
              </a:rPr>
              <a:t>If needed, do or refer for ultrasound</a:t>
            </a:r>
            <a:endParaRPr>
              <a:solidFill>
                <a:schemeClr val="dk2"/>
              </a:solidFill>
              <a:latin typeface="Calibri"/>
              <a:ea typeface="Calibri"/>
              <a:cs typeface="Calibri"/>
              <a:sym typeface="Calibri"/>
            </a:endParaRPr>
          </a:p>
          <a:p>
            <a:pPr indent="-514350" lvl="0" marL="514350" rtl="0" algn="l">
              <a:lnSpc>
                <a:spcPct val="90000"/>
              </a:lnSpc>
              <a:spcBef>
                <a:spcPts val="600"/>
              </a:spcBef>
              <a:spcAft>
                <a:spcPts val="0"/>
              </a:spcAft>
              <a:buClr>
                <a:schemeClr val="accent1"/>
              </a:buClr>
              <a:buSzPts val="2800"/>
              <a:buFont typeface="Cambria"/>
              <a:buAutoNum type="arabicPeriod"/>
            </a:pPr>
            <a:r>
              <a:rPr lang="en-US" sz="2800">
                <a:solidFill>
                  <a:schemeClr val="dk2"/>
                </a:solidFill>
                <a:latin typeface="Calibri"/>
                <a:ea typeface="Calibri"/>
                <a:cs typeface="Calibri"/>
                <a:sym typeface="Calibri"/>
              </a:rPr>
              <a:t>Stabilize, treat, or refer for acute problems, ensure that earlier complications are resolved</a:t>
            </a:r>
            <a:endParaRPr sz="2800">
              <a:solidFill>
                <a:schemeClr val="dk2"/>
              </a:solidFill>
            </a:endParaRPr>
          </a:p>
          <a:p>
            <a:pPr indent="-514350" lvl="0" marL="514350" rtl="0" algn="l">
              <a:lnSpc>
                <a:spcPct val="90000"/>
              </a:lnSpc>
              <a:spcBef>
                <a:spcPts val="1200"/>
              </a:spcBef>
              <a:spcAft>
                <a:spcPts val="600"/>
              </a:spcAft>
              <a:buClr>
                <a:schemeClr val="accent1"/>
              </a:buClr>
              <a:buSzPts val="2800"/>
              <a:buFont typeface="Cambria"/>
              <a:buAutoNum type="arabicPeriod"/>
            </a:pPr>
            <a:r>
              <a:rPr lang="en-US" sz="2800">
                <a:solidFill>
                  <a:schemeClr val="dk2"/>
                </a:solidFill>
                <a:latin typeface="Calibri"/>
                <a:ea typeface="Calibri"/>
                <a:cs typeface="Calibri"/>
                <a:sym typeface="Calibri"/>
              </a:rPr>
              <a:t>Perform </a:t>
            </a:r>
            <a:r>
              <a:rPr lang="en-US" sz="2800">
                <a:solidFill>
                  <a:schemeClr val="dk2"/>
                </a:solidFill>
              </a:rPr>
              <a:t>vacuum aspiration</a:t>
            </a:r>
            <a:r>
              <a:rPr lang="en-US" sz="2800">
                <a:solidFill>
                  <a:schemeClr val="dk2"/>
                </a:solidFill>
                <a:latin typeface="Calibri"/>
                <a:ea typeface="Calibri"/>
                <a:cs typeface="Calibri"/>
                <a:sym typeface="Calibri"/>
              </a:rPr>
              <a:t> if the uterine evacuation is incomplete</a:t>
            </a:r>
            <a:endParaRPr sz="2800">
              <a:solidFill>
                <a:schemeClr val="dk2"/>
              </a:solidFill>
            </a:endParaRPr>
          </a:p>
        </p:txBody>
      </p:sp>
      <p:sp>
        <p:nvSpPr>
          <p:cNvPr id="2280" name="Google Shape;2280;p31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4" name="Shape 2284"/>
        <p:cNvGrpSpPr/>
        <p:nvPr/>
      </p:nvGrpSpPr>
      <p:grpSpPr>
        <a:xfrm>
          <a:off x="0" y="0"/>
          <a:ext cx="0" cy="0"/>
          <a:chOff x="0" y="0"/>
          <a:chExt cx="0" cy="0"/>
        </a:xfrm>
      </p:grpSpPr>
      <p:sp>
        <p:nvSpPr>
          <p:cNvPr id="2285" name="Google Shape;2285;p312"/>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0"/>
              <a:buFont typeface="Cambria"/>
              <a:buNone/>
            </a:pPr>
            <a:r>
              <a:rPr lang="en-US">
                <a:latin typeface="Calibri"/>
                <a:ea typeface="Calibri"/>
                <a:cs typeface="Calibri"/>
                <a:sym typeface="Calibri"/>
              </a:rPr>
              <a:t>Follow-up care elements (cont.)</a:t>
            </a:r>
            <a:endParaRPr>
              <a:latin typeface="Calibri"/>
              <a:ea typeface="Calibri"/>
              <a:cs typeface="Calibri"/>
              <a:sym typeface="Calibri"/>
            </a:endParaRPr>
          </a:p>
        </p:txBody>
      </p:sp>
      <p:sp>
        <p:nvSpPr>
          <p:cNvPr id="2286" name="Google Shape;2286;p312"/>
          <p:cNvSpPr txBox="1"/>
          <p:nvPr>
            <p:ph idx="1" type="body"/>
          </p:nvPr>
        </p:nvSpPr>
        <p:spPr>
          <a:xfrm>
            <a:off x="857250" y="2049145"/>
            <a:ext cx="7372350" cy="4351338"/>
          </a:xfrm>
          <a:prstGeom prst="rect">
            <a:avLst/>
          </a:prstGeom>
          <a:noFill/>
          <a:ln>
            <a:noFill/>
          </a:ln>
        </p:spPr>
        <p:txBody>
          <a:bodyPr anchorCtr="0" anchor="t" bIns="45700" lIns="91425" spcFirstLastPara="1" rIns="91425" wrap="square" tIns="45700">
            <a:noAutofit/>
          </a:bodyPr>
          <a:lstStyle/>
          <a:p>
            <a:pPr indent="-514350" lvl="0" marL="514350" rtl="0" algn="l">
              <a:lnSpc>
                <a:spcPct val="90000"/>
              </a:lnSpc>
              <a:spcBef>
                <a:spcPts val="0"/>
              </a:spcBef>
              <a:spcAft>
                <a:spcPts val="0"/>
              </a:spcAft>
              <a:buClr>
                <a:schemeClr val="accent1"/>
              </a:buClr>
              <a:buSzPts val="2900"/>
              <a:buFont typeface="Cambria"/>
              <a:buAutoNum type="arabicPeriod" startAt="4"/>
            </a:pPr>
            <a:r>
              <a:rPr lang="en-US" sz="2800">
                <a:solidFill>
                  <a:schemeClr val="dk2"/>
                </a:solidFill>
                <a:latin typeface="Calibri"/>
                <a:ea typeface="Calibri"/>
                <a:cs typeface="Calibri"/>
                <a:sym typeface="Calibri"/>
              </a:rPr>
              <a:t>Inform  the woman of what to expect following completion or continued treatment</a:t>
            </a:r>
            <a:endParaRPr sz="2800">
              <a:solidFill>
                <a:schemeClr val="dk2"/>
              </a:solidFill>
            </a:endParaRPr>
          </a:p>
          <a:p>
            <a:pPr indent="-514350" lvl="0" marL="514350" rtl="0" algn="l">
              <a:lnSpc>
                <a:spcPct val="90000"/>
              </a:lnSpc>
              <a:spcBef>
                <a:spcPts val="1000"/>
              </a:spcBef>
              <a:spcAft>
                <a:spcPts val="0"/>
              </a:spcAft>
              <a:buClr>
                <a:schemeClr val="accent1"/>
              </a:buClr>
              <a:buSzPts val="2900"/>
              <a:buFont typeface="Cambria"/>
              <a:buAutoNum type="arabicPeriod" startAt="4"/>
            </a:pPr>
            <a:r>
              <a:rPr lang="en-US" sz="2800">
                <a:solidFill>
                  <a:schemeClr val="dk2"/>
                </a:solidFill>
                <a:latin typeface="Calibri"/>
                <a:ea typeface="Calibri"/>
                <a:cs typeface="Calibri"/>
                <a:sym typeface="Calibri"/>
              </a:rPr>
              <a:t>Review any laboratory tests results</a:t>
            </a:r>
            <a:endParaRPr sz="2800">
              <a:solidFill>
                <a:schemeClr val="dk2"/>
              </a:solidFill>
            </a:endParaRPr>
          </a:p>
          <a:p>
            <a:pPr indent="-514350" lvl="0" marL="514350" rtl="0" algn="l">
              <a:lnSpc>
                <a:spcPct val="90000"/>
              </a:lnSpc>
              <a:spcBef>
                <a:spcPts val="1000"/>
              </a:spcBef>
              <a:spcAft>
                <a:spcPts val="0"/>
              </a:spcAft>
              <a:buClr>
                <a:schemeClr val="accent1"/>
              </a:buClr>
              <a:buSzPts val="2900"/>
              <a:buFont typeface="Cambria"/>
              <a:buAutoNum type="arabicPeriod" startAt="4"/>
            </a:pPr>
            <a:r>
              <a:rPr lang="en-US" sz="2800">
                <a:solidFill>
                  <a:schemeClr val="dk2"/>
                </a:solidFill>
                <a:latin typeface="Calibri"/>
                <a:ea typeface="Calibri"/>
                <a:cs typeface="Calibri"/>
                <a:sym typeface="Calibri"/>
              </a:rPr>
              <a:t>Provide a contraceptive method, if desired and not already provided</a:t>
            </a:r>
            <a:endParaRPr sz="2800">
              <a:solidFill>
                <a:schemeClr val="dk2"/>
              </a:solidFill>
            </a:endParaRPr>
          </a:p>
          <a:p>
            <a:pPr indent="-514350" lvl="0" marL="514350" rtl="0" algn="l">
              <a:lnSpc>
                <a:spcPct val="90000"/>
              </a:lnSpc>
              <a:spcBef>
                <a:spcPts val="1000"/>
              </a:spcBef>
              <a:spcAft>
                <a:spcPts val="0"/>
              </a:spcAft>
              <a:buClr>
                <a:schemeClr val="accent1"/>
              </a:buClr>
              <a:buSzPts val="2900"/>
              <a:buFont typeface="Cambria"/>
              <a:buAutoNum type="arabicPeriod" startAt="4"/>
            </a:pPr>
            <a:r>
              <a:rPr lang="en-US" sz="2800">
                <a:solidFill>
                  <a:schemeClr val="dk2"/>
                </a:solidFill>
                <a:latin typeface="Calibri"/>
                <a:ea typeface="Calibri"/>
                <a:cs typeface="Calibri"/>
                <a:sym typeface="Calibri"/>
              </a:rPr>
              <a:t>Refer for other medical, gynecologic, or counseling services where indicated</a:t>
            </a:r>
            <a:endParaRPr sz="2800">
              <a:solidFill>
                <a:schemeClr val="dk2"/>
              </a:solidFill>
            </a:endParaRPr>
          </a:p>
        </p:txBody>
      </p:sp>
      <p:sp>
        <p:nvSpPr>
          <p:cNvPr id="2287" name="Google Shape;2287;p31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pic>
        <p:nvPicPr>
          <p:cNvPr descr="EVAmachine" id="492" name="Google Shape;492;p79"/>
          <p:cNvPicPr preferRelativeResize="0"/>
          <p:nvPr/>
        </p:nvPicPr>
        <p:blipFill rotWithShape="1">
          <a:blip r:embed="rId3">
            <a:alphaModFix/>
          </a:blip>
          <a:srcRect b="0" l="0" r="0" t="0"/>
          <a:stretch/>
        </p:blipFill>
        <p:spPr>
          <a:xfrm>
            <a:off x="3053442" y="1272106"/>
            <a:ext cx="4337958" cy="5283108"/>
          </a:xfrm>
          <a:prstGeom prst="rect">
            <a:avLst/>
          </a:prstGeom>
          <a:noFill/>
          <a:ln>
            <a:noFill/>
          </a:ln>
        </p:spPr>
      </p:pic>
      <p:sp>
        <p:nvSpPr>
          <p:cNvPr id="493" name="Google Shape;493;p79"/>
          <p:cNvSpPr txBox="1"/>
          <p:nvPr>
            <p:ph type="title"/>
          </p:nvPr>
        </p:nvSpPr>
        <p:spPr>
          <a:xfrm>
            <a:off x="647700" y="457200"/>
            <a:ext cx="6881813" cy="13144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EVA machine</a:t>
            </a:r>
            <a:r>
              <a:rPr lang="en-US"/>
              <a:t> </a:t>
            </a:r>
            <a:endParaRPr/>
          </a:p>
        </p:txBody>
      </p:sp>
      <p:sp>
        <p:nvSpPr>
          <p:cNvPr id="494" name="Google Shape;494;p7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1" name="Shape 2291"/>
        <p:cNvGrpSpPr/>
        <p:nvPr/>
      </p:nvGrpSpPr>
      <p:grpSpPr>
        <a:xfrm>
          <a:off x="0" y="0"/>
          <a:ext cx="0" cy="0"/>
          <a:chOff x="0" y="0"/>
          <a:chExt cx="0" cy="0"/>
        </a:xfrm>
      </p:grpSpPr>
      <p:sp>
        <p:nvSpPr>
          <p:cNvPr id="2292" name="Google Shape;2292;p313"/>
          <p:cNvSpPr txBox="1"/>
          <p:nvPr>
            <p:ph type="ctrTitle"/>
          </p:nvPr>
        </p:nvSpPr>
        <p:spPr>
          <a:xfrm>
            <a:off x="445169" y="271145"/>
            <a:ext cx="8325852" cy="14700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accent1"/>
              </a:buClr>
              <a:buSzPts val="4400"/>
              <a:buFont typeface="Calibri"/>
              <a:buNone/>
            </a:pPr>
            <a:r>
              <a:rPr lang="en-US" sz="3400">
                <a:solidFill>
                  <a:schemeClr val="dk2"/>
                </a:solidFill>
              </a:rPr>
              <a:t>UNIT 7: MANAGING COMPLICATIONS AND ASSESSMENT OF SHOCK AND UNDERLYING CAUSES IN POSTABORTION CARE </a:t>
            </a:r>
            <a:endParaRPr/>
          </a:p>
        </p:txBody>
      </p:sp>
      <p:sp>
        <p:nvSpPr>
          <p:cNvPr id="2293" name="Google Shape;2293;p3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r>
              <a:rPr lang="en-US"/>
              <a:t>260</a:t>
            </a:r>
            <a:endParaRPr/>
          </a:p>
        </p:txBody>
      </p:sp>
      <p:pic>
        <p:nvPicPr>
          <p:cNvPr descr="A close-up of a logo&#10;&#10;Description automatically generated with medium confidence" id="2294" name="Google Shape;2294;p313"/>
          <p:cNvPicPr preferRelativeResize="0"/>
          <p:nvPr/>
        </p:nvPicPr>
        <p:blipFill rotWithShape="1">
          <a:blip r:embed="rId3">
            <a:alphaModFix/>
          </a:blip>
          <a:srcRect b="0" l="0" r="0" t="0"/>
          <a:stretch/>
        </p:blipFill>
        <p:spPr>
          <a:xfrm>
            <a:off x="7556938" y="5823145"/>
            <a:ext cx="1202370" cy="597591"/>
          </a:xfrm>
          <a:prstGeom prst="rect">
            <a:avLst/>
          </a:prstGeom>
          <a:noFill/>
          <a:ln>
            <a:noFill/>
          </a:ln>
        </p:spPr>
      </p:pic>
    </p:spTree>
  </p:cSld>
  <p:clrMapOvr>
    <a:masterClrMapping/>
  </p:clrMapOvr>
</p:sld>
</file>

<file path=ppt/slides/slide2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8" name="Shape 2298"/>
        <p:cNvGrpSpPr/>
        <p:nvPr/>
      </p:nvGrpSpPr>
      <p:grpSpPr>
        <a:xfrm>
          <a:off x="0" y="0"/>
          <a:ext cx="0" cy="0"/>
          <a:chOff x="0" y="0"/>
          <a:chExt cx="0" cy="0"/>
        </a:xfrm>
      </p:grpSpPr>
      <p:sp>
        <p:nvSpPr>
          <p:cNvPr id="2299" name="Google Shape;2299;p31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Unit 7 objectives</a:t>
            </a:r>
            <a:endParaRPr/>
          </a:p>
        </p:txBody>
      </p:sp>
      <p:sp>
        <p:nvSpPr>
          <p:cNvPr id="2300" name="Google Shape;2300;p314"/>
          <p:cNvSpPr txBox="1"/>
          <p:nvPr>
            <p:ph idx="1" type="body"/>
          </p:nvPr>
        </p:nvSpPr>
        <p:spPr>
          <a:xfrm>
            <a:off x="741045" y="1440614"/>
            <a:ext cx="7661910" cy="43513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rPr lang="en-US" sz="2800">
                <a:solidFill>
                  <a:schemeClr val="dk2"/>
                </a:solidFill>
                <a:latin typeface="Calibri"/>
                <a:ea typeface="Calibri"/>
                <a:cs typeface="Calibri"/>
                <a:sym typeface="Calibri"/>
              </a:rPr>
              <a:t>By the end of this unit, participants will be able to:</a:t>
            </a:r>
            <a:endParaRPr/>
          </a:p>
          <a:p>
            <a:pPr indent="0" lvl="0" marL="0" rtl="0" algn="l">
              <a:lnSpc>
                <a:spcPct val="90000"/>
              </a:lnSpc>
              <a:spcBef>
                <a:spcPts val="0"/>
              </a:spcBef>
              <a:spcAft>
                <a:spcPts val="0"/>
              </a:spcAft>
              <a:buClr>
                <a:schemeClr val="dk1"/>
              </a:buClr>
              <a:buSzPts val="2800"/>
              <a:buNone/>
            </a:pPr>
            <a:r>
              <a:t/>
            </a:r>
            <a:endParaRPr sz="2800">
              <a:solidFill>
                <a:schemeClr val="dk2"/>
              </a:solidFill>
              <a:latin typeface="Calibri"/>
              <a:ea typeface="Calibri"/>
              <a:cs typeface="Calibri"/>
              <a:sym typeface="Calibri"/>
            </a:endParaRPr>
          </a:p>
          <a:p>
            <a:pPr indent="-228600" lvl="0" marL="685800" rtl="0" algn="l">
              <a:lnSpc>
                <a:spcPct val="90000"/>
              </a:lnSpc>
              <a:spcBef>
                <a:spcPts val="600"/>
              </a:spcBef>
              <a:spcAft>
                <a:spcPts val="0"/>
              </a:spcAft>
              <a:buClr>
                <a:schemeClr val="dk1"/>
              </a:buClr>
              <a:buSzPts val="2800"/>
              <a:buFont typeface="Noto Sans Symbols"/>
              <a:buChar char="✔"/>
            </a:pPr>
            <a:r>
              <a:rPr lang="en-US" sz="2800">
                <a:solidFill>
                  <a:schemeClr val="dk2"/>
                </a:solidFill>
                <a:latin typeface="Calibri"/>
                <a:ea typeface="Calibri"/>
                <a:cs typeface="Calibri"/>
                <a:sym typeface="Calibri"/>
              </a:rPr>
              <a:t>Identify signs and symptoms of severe abortion-related complications, including shock</a:t>
            </a:r>
            <a:endParaRPr/>
          </a:p>
          <a:p>
            <a:pPr indent="-228600" lvl="0" marL="685800" rtl="0" algn="l">
              <a:lnSpc>
                <a:spcPct val="90000"/>
              </a:lnSpc>
              <a:spcBef>
                <a:spcPts val="600"/>
              </a:spcBef>
              <a:spcAft>
                <a:spcPts val="0"/>
              </a:spcAft>
              <a:buClr>
                <a:schemeClr val="dk1"/>
              </a:buClr>
              <a:buSzPts val="2800"/>
              <a:buFont typeface="Noto Sans Symbols"/>
              <a:buChar char="✔"/>
            </a:pPr>
            <a:r>
              <a:rPr lang="en-US" sz="2800">
                <a:solidFill>
                  <a:schemeClr val="dk2"/>
                </a:solidFill>
                <a:latin typeface="Calibri"/>
                <a:ea typeface="Calibri"/>
                <a:cs typeface="Calibri"/>
                <a:sym typeface="Calibri"/>
              </a:rPr>
              <a:t>Describe management for the complications</a:t>
            </a:r>
            <a:endParaRPr/>
          </a:p>
        </p:txBody>
      </p:sp>
      <p:sp>
        <p:nvSpPr>
          <p:cNvPr id="2301" name="Google Shape;2301;p31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6" name="Shape 2306"/>
        <p:cNvGrpSpPr/>
        <p:nvPr/>
      </p:nvGrpSpPr>
      <p:grpSpPr>
        <a:xfrm>
          <a:off x="0" y="0"/>
          <a:ext cx="0" cy="0"/>
          <a:chOff x="0" y="0"/>
          <a:chExt cx="0" cy="0"/>
        </a:xfrm>
      </p:grpSpPr>
      <p:sp>
        <p:nvSpPr>
          <p:cNvPr id="2307" name="Google Shape;2307;p315"/>
          <p:cNvSpPr txBox="1"/>
          <p:nvPr>
            <p:ph idx="1" type="body"/>
          </p:nvPr>
        </p:nvSpPr>
        <p:spPr>
          <a:xfrm>
            <a:off x="628650" y="1253331"/>
            <a:ext cx="7886700" cy="43513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200"/>
              <a:buNone/>
            </a:pPr>
            <a:r>
              <a:t/>
            </a:r>
            <a:endParaRPr sz="3200"/>
          </a:p>
          <a:p>
            <a:pPr indent="0" lvl="0" marL="0" rtl="0" algn="l">
              <a:lnSpc>
                <a:spcPct val="90000"/>
              </a:lnSpc>
              <a:spcBef>
                <a:spcPts val="1000"/>
              </a:spcBef>
              <a:spcAft>
                <a:spcPts val="0"/>
              </a:spcAft>
              <a:buClr>
                <a:schemeClr val="dk1"/>
              </a:buClr>
              <a:buSzPts val="3200"/>
              <a:buNone/>
            </a:pPr>
            <a:r>
              <a:t/>
            </a:r>
            <a:endParaRPr sz="3200"/>
          </a:p>
          <a:p>
            <a:pPr indent="0" lvl="0" marL="0" rtl="0" algn="l">
              <a:lnSpc>
                <a:spcPct val="90000"/>
              </a:lnSpc>
              <a:spcBef>
                <a:spcPts val="1000"/>
              </a:spcBef>
              <a:spcAft>
                <a:spcPts val="0"/>
              </a:spcAft>
              <a:buClr>
                <a:schemeClr val="dk1"/>
              </a:buClr>
              <a:buSzPts val="3200"/>
              <a:buNone/>
            </a:pPr>
            <a:r>
              <a:rPr lang="en-US" sz="3200">
                <a:solidFill>
                  <a:schemeClr val="accent1"/>
                </a:solidFill>
              </a:rPr>
              <a:t>“When performed by skilled providers using correct medical techniques and drugs, and under hygienic conditions, induced abortion is a very safe medical procedure.” </a:t>
            </a:r>
            <a:endParaRPr>
              <a:solidFill>
                <a:schemeClr val="accent1"/>
              </a:solidFill>
            </a:endParaRPr>
          </a:p>
          <a:p>
            <a:pPr indent="0" lvl="0" marL="0" rtl="0" algn="l">
              <a:lnSpc>
                <a:spcPct val="90000"/>
              </a:lnSpc>
              <a:spcBef>
                <a:spcPts val="1000"/>
              </a:spcBef>
              <a:spcAft>
                <a:spcPts val="0"/>
              </a:spcAft>
              <a:buClr>
                <a:schemeClr val="dk1"/>
              </a:buClr>
              <a:buSzPts val="3200"/>
              <a:buNone/>
            </a:pPr>
            <a:r>
              <a:rPr lang="en-US" sz="3200">
                <a:solidFill>
                  <a:schemeClr val="dk2"/>
                </a:solidFill>
              </a:rPr>
              <a:t>						</a:t>
            </a:r>
            <a:endParaRPr>
              <a:solidFill>
                <a:schemeClr val="dk2"/>
              </a:solidFill>
            </a:endParaRPr>
          </a:p>
          <a:p>
            <a:pPr indent="0" lvl="0" marL="0" rtl="0" algn="l">
              <a:lnSpc>
                <a:spcPct val="90000"/>
              </a:lnSpc>
              <a:spcBef>
                <a:spcPts val="1000"/>
              </a:spcBef>
              <a:spcAft>
                <a:spcPts val="0"/>
              </a:spcAft>
              <a:buClr>
                <a:schemeClr val="dk1"/>
              </a:buClr>
              <a:buSzPts val="3200"/>
              <a:buNone/>
            </a:pPr>
            <a:r>
              <a:rPr lang="en-US" sz="3200">
                <a:solidFill>
                  <a:schemeClr val="dk2"/>
                </a:solidFill>
              </a:rPr>
              <a:t>						– WHO, 2012</a:t>
            </a:r>
            <a:endParaRPr>
              <a:solidFill>
                <a:schemeClr val="dk2"/>
              </a:solidFill>
            </a:endParaRPr>
          </a:p>
          <a:p>
            <a:pPr indent="0" lvl="0" marL="0" rtl="0" algn="l">
              <a:lnSpc>
                <a:spcPct val="90000"/>
              </a:lnSpc>
              <a:spcBef>
                <a:spcPts val="1000"/>
              </a:spcBef>
              <a:spcAft>
                <a:spcPts val="0"/>
              </a:spcAft>
              <a:buClr>
                <a:schemeClr val="dk1"/>
              </a:buClr>
              <a:buSzPts val="3200"/>
              <a:buNone/>
            </a:pPr>
            <a:r>
              <a:t/>
            </a:r>
            <a:endParaRPr sz="3200"/>
          </a:p>
        </p:txBody>
      </p:sp>
      <p:sp>
        <p:nvSpPr>
          <p:cNvPr id="2308" name="Google Shape;2308;p315"/>
          <p:cNvSpPr txBox="1"/>
          <p:nvPr>
            <p:ph type="title"/>
          </p:nvPr>
        </p:nvSpPr>
        <p:spPr>
          <a:xfrm>
            <a:off x="628650" y="590549"/>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Abortion is a safe procedure</a:t>
            </a:r>
            <a:endParaRPr/>
          </a:p>
        </p:txBody>
      </p:sp>
      <p:sp>
        <p:nvSpPr>
          <p:cNvPr id="2309" name="Google Shape;2309;p31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4" name="Shape 2314"/>
        <p:cNvGrpSpPr/>
        <p:nvPr/>
      </p:nvGrpSpPr>
      <p:grpSpPr>
        <a:xfrm>
          <a:off x="0" y="0"/>
          <a:ext cx="0" cy="0"/>
          <a:chOff x="0" y="0"/>
          <a:chExt cx="0" cy="0"/>
        </a:xfrm>
      </p:grpSpPr>
      <p:sp>
        <p:nvSpPr>
          <p:cNvPr id="2315" name="Google Shape;2315;p316"/>
          <p:cNvSpPr txBox="1"/>
          <p:nvPr>
            <p:ph type="title"/>
          </p:nvPr>
        </p:nvSpPr>
        <p:spPr>
          <a:xfrm>
            <a:off x="628649" y="554237"/>
            <a:ext cx="78867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000"/>
              <a:buFont typeface="Cambria"/>
              <a:buNone/>
            </a:pPr>
            <a:r>
              <a:rPr lang="en-US"/>
              <a:t>Frequency of adverse events</a:t>
            </a:r>
            <a:endParaRPr/>
          </a:p>
        </p:txBody>
      </p:sp>
      <p:graphicFrame>
        <p:nvGraphicFramePr>
          <p:cNvPr id="2316" name="Google Shape;2316;p316"/>
          <p:cNvGraphicFramePr/>
          <p:nvPr/>
        </p:nvGraphicFramePr>
        <p:xfrm>
          <a:off x="628649" y="2191172"/>
          <a:ext cx="3000000" cy="3000000"/>
        </p:xfrm>
        <a:graphic>
          <a:graphicData uri="http://schemas.openxmlformats.org/drawingml/2006/table">
            <a:tbl>
              <a:tblPr firstRow="1">
                <a:noFill/>
                <a:tableStyleId>{E2CFE5F0-5EB6-40F0-AAEF-F140EEC0736C}</a:tableStyleId>
              </a:tblPr>
              <a:tblGrid>
                <a:gridCol w="5717400"/>
                <a:gridCol w="2320350"/>
              </a:tblGrid>
              <a:tr h="783775">
                <a:tc>
                  <a:txBody>
                    <a:bodyPr/>
                    <a:lstStyle/>
                    <a:p>
                      <a:pPr indent="0" lvl="0" marL="0" marR="0" rtl="0" algn="l">
                        <a:lnSpc>
                          <a:spcPct val="115000"/>
                        </a:lnSpc>
                        <a:spcBef>
                          <a:spcPts val="0"/>
                        </a:spcBef>
                        <a:spcAft>
                          <a:spcPts val="0"/>
                        </a:spcAft>
                        <a:buClr>
                          <a:schemeClr val="lt1"/>
                        </a:buClr>
                        <a:buSzPts val="3600"/>
                        <a:buFont typeface="Calibri"/>
                        <a:buNone/>
                      </a:pPr>
                      <a:r>
                        <a:rPr b="1" lang="en-US" sz="3600" u="none" cap="none" strike="noStrike">
                          <a:solidFill>
                            <a:schemeClr val="lt1"/>
                          </a:solidFill>
                          <a:latin typeface="Calibri"/>
                          <a:ea typeface="Calibri"/>
                          <a:cs typeface="Calibri"/>
                          <a:sym typeface="Calibri"/>
                        </a:rPr>
                        <a:t>Adverse events</a:t>
                      </a:r>
                      <a:endParaRPr sz="3600" u="none" cap="none" strike="noStrike">
                        <a:solidFill>
                          <a:schemeClr val="lt1"/>
                        </a:solidFill>
                        <a:latin typeface="Calibri"/>
                        <a:ea typeface="Calibri"/>
                        <a:cs typeface="Calibri"/>
                        <a:sym typeface="Calibri"/>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accent1"/>
                    </a:solidFill>
                  </a:tcPr>
                </a:tc>
                <a:tc>
                  <a:txBody>
                    <a:bodyPr/>
                    <a:lstStyle/>
                    <a:p>
                      <a:pPr indent="0" lvl="0" marL="0" marR="0" rtl="0" algn="l">
                        <a:lnSpc>
                          <a:spcPct val="115000"/>
                        </a:lnSpc>
                        <a:spcBef>
                          <a:spcPts val="0"/>
                        </a:spcBef>
                        <a:spcAft>
                          <a:spcPts val="0"/>
                        </a:spcAft>
                        <a:buClr>
                          <a:schemeClr val="lt1"/>
                        </a:buClr>
                        <a:buSzPts val="3600"/>
                        <a:buFont typeface="Calibri"/>
                        <a:buNone/>
                      </a:pPr>
                      <a:r>
                        <a:rPr b="1" lang="en-US" sz="3600" u="none" cap="none" strike="noStrike">
                          <a:solidFill>
                            <a:schemeClr val="lt1"/>
                          </a:solidFill>
                          <a:latin typeface="Calibri"/>
                          <a:ea typeface="Calibri"/>
                          <a:cs typeface="Calibri"/>
                          <a:sym typeface="Calibri"/>
                        </a:rPr>
                        <a:t>Frequency</a:t>
                      </a:r>
                      <a:endParaRPr sz="3600" u="none" cap="none" strike="noStrike">
                        <a:solidFill>
                          <a:schemeClr val="lt1"/>
                        </a:solidFill>
                        <a:latin typeface="Calibri"/>
                        <a:ea typeface="Calibri"/>
                        <a:cs typeface="Calibri"/>
                        <a:sym typeface="Calibri"/>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accent1"/>
                    </a:solidFill>
                  </a:tcPr>
                </a:tc>
              </a:tr>
              <a:tr h="1145500">
                <a:tc>
                  <a:txBody>
                    <a:bodyPr/>
                    <a:lstStyle/>
                    <a:p>
                      <a:pPr indent="0" lvl="0" marL="0" marR="0" rtl="0" algn="l">
                        <a:lnSpc>
                          <a:spcPct val="115000"/>
                        </a:lnSpc>
                        <a:spcBef>
                          <a:spcPts val="0"/>
                        </a:spcBef>
                        <a:spcAft>
                          <a:spcPts val="0"/>
                        </a:spcAft>
                        <a:buClr>
                          <a:schemeClr val="dk1"/>
                        </a:buClr>
                        <a:buSzPts val="2800"/>
                        <a:buFont typeface="Calibri"/>
                        <a:buNone/>
                      </a:pPr>
                      <a:r>
                        <a:rPr lang="en-US" sz="2800" u="none" cap="none" strike="noStrike">
                          <a:solidFill>
                            <a:srgbClr val="15395B"/>
                          </a:solidFill>
                          <a:latin typeface="Calibri"/>
                          <a:ea typeface="Calibri"/>
                          <a:cs typeface="Calibri"/>
                          <a:sym typeface="Calibri"/>
                        </a:rPr>
                        <a:t>Any adverse event after first-trimester vacuum aspiration abortion</a:t>
                      </a:r>
                      <a:endParaRPr sz="2800" u="none" cap="none" strike="noStrike">
                        <a:solidFill>
                          <a:srgbClr val="15395B"/>
                        </a:solidFill>
                        <a:latin typeface="Calibri"/>
                        <a:ea typeface="Calibri"/>
                        <a:cs typeface="Calibri"/>
                        <a:sym typeface="Calibri"/>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accent3"/>
                    </a:solidFill>
                  </a:tcPr>
                </a:tc>
                <a:tc>
                  <a:txBody>
                    <a:bodyPr/>
                    <a:lstStyle/>
                    <a:p>
                      <a:pPr indent="0" lvl="0" marL="0" marR="0" rtl="0" algn="ctr">
                        <a:lnSpc>
                          <a:spcPct val="115000"/>
                        </a:lnSpc>
                        <a:spcBef>
                          <a:spcPts val="0"/>
                        </a:spcBef>
                        <a:spcAft>
                          <a:spcPts val="0"/>
                        </a:spcAft>
                        <a:buClr>
                          <a:schemeClr val="dk1"/>
                        </a:buClr>
                        <a:buSzPts val="2800"/>
                        <a:buFont typeface="Calibri"/>
                        <a:buNone/>
                      </a:pPr>
                      <a:r>
                        <a:rPr lang="en-US" sz="2800" u="none" cap="none" strike="noStrike">
                          <a:solidFill>
                            <a:srgbClr val="15395B"/>
                          </a:solidFill>
                          <a:latin typeface="Calibri"/>
                          <a:ea typeface="Calibri"/>
                          <a:cs typeface="Calibri"/>
                          <a:sym typeface="Calibri"/>
                        </a:rPr>
                        <a:t>&lt; 1%</a:t>
                      </a:r>
                      <a:endParaRPr sz="2800" u="none" cap="none" strike="noStrike">
                        <a:solidFill>
                          <a:srgbClr val="15395B"/>
                        </a:solidFill>
                        <a:latin typeface="Calibri"/>
                        <a:ea typeface="Calibri"/>
                        <a:cs typeface="Calibri"/>
                        <a:sym typeface="Calibri"/>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accent3"/>
                    </a:solidFill>
                  </a:tcPr>
                </a:tc>
              </a:tr>
              <a:tr h="1169125">
                <a:tc>
                  <a:txBody>
                    <a:bodyPr/>
                    <a:lstStyle/>
                    <a:p>
                      <a:pPr indent="0" lvl="0" marL="0" marR="0" rtl="0" algn="l">
                        <a:lnSpc>
                          <a:spcPct val="115000"/>
                        </a:lnSpc>
                        <a:spcBef>
                          <a:spcPts val="0"/>
                        </a:spcBef>
                        <a:spcAft>
                          <a:spcPts val="0"/>
                        </a:spcAft>
                        <a:buClr>
                          <a:schemeClr val="dk1"/>
                        </a:buClr>
                        <a:buSzPts val="2800"/>
                        <a:buFont typeface="Calibri"/>
                        <a:buNone/>
                      </a:pPr>
                      <a:r>
                        <a:rPr lang="en-US" sz="2800" u="none" cap="none" strike="noStrike">
                          <a:solidFill>
                            <a:srgbClr val="15395B"/>
                          </a:solidFill>
                          <a:latin typeface="Calibri"/>
                          <a:ea typeface="Calibri"/>
                          <a:cs typeface="Calibri"/>
                          <a:sym typeface="Calibri"/>
                        </a:rPr>
                        <a:t>Serious adverse event after first-trimester vacuum aspiration abortion </a:t>
                      </a:r>
                      <a:endParaRPr sz="2800" u="none" cap="none" strike="noStrike">
                        <a:solidFill>
                          <a:srgbClr val="15395B"/>
                        </a:solidFill>
                        <a:latin typeface="Calibri"/>
                        <a:ea typeface="Calibri"/>
                        <a:cs typeface="Calibri"/>
                        <a:sym typeface="Calibri"/>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6EFF8"/>
                    </a:solidFill>
                  </a:tcPr>
                </a:tc>
                <a:tc>
                  <a:txBody>
                    <a:bodyPr/>
                    <a:lstStyle/>
                    <a:p>
                      <a:pPr indent="0" lvl="0" marL="0" marR="0" rtl="0" algn="ctr">
                        <a:lnSpc>
                          <a:spcPct val="115000"/>
                        </a:lnSpc>
                        <a:spcBef>
                          <a:spcPts val="0"/>
                        </a:spcBef>
                        <a:spcAft>
                          <a:spcPts val="0"/>
                        </a:spcAft>
                        <a:buClr>
                          <a:schemeClr val="dk1"/>
                        </a:buClr>
                        <a:buSzPts val="2800"/>
                        <a:buFont typeface="Calibri"/>
                        <a:buNone/>
                      </a:pPr>
                      <a:r>
                        <a:rPr lang="en-US" sz="2800" u="none" cap="none" strike="noStrike">
                          <a:solidFill>
                            <a:srgbClr val="15395B"/>
                          </a:solidFill>
                          <a:latin typeface="Calibri"/>
                          <a:ea typeface="Calibri"/>
                          <a:cs typeface="Calibri"/>
                          <a:sym typeface="Calibri"/>
                        </a:rPr>
                        <a:t>&lt; 0.1%</a:t>
                      </a:r>
                      <a:endParaRPr sz="2800" u="none" cap="none" strike="noStrike">
                        <a:solidFill>
                          <a:srgbClr val="15395B"/>
                        </a:solidFill>
                        <a:latin typeface="Calibri"/>
                        <a:ea typeface="Calibri"/>
                        <a:cs typeface="Calibri"/>
                        <a:sym typeface="Calibri"/>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6EFF8"/>
                    </a:solidFill>
                  </a:tcPr>
                </a:tc>
              </a:tr>
            </a:tbl>
          </a:graphicData>
        </a:graphic>
      </p:graphicFrame>
      <p:sp>
        <p:nvSpPr>
          <p:cNvPr id="2317" name="Google Shape;2317;p31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1" name="Shape 2321"/>
        <p:cNvGrpSpPr/>
        <p:nvPr/>
      </p:nvGrpSpPr>
      <p:grpSpPr>
        <a:xfrm>
          <a:off x="0" y="0"/>
          <a:ext cx="0" cy="0"/>
          <a:chOff x="0" y="0"/>
          <a:chExt cx="0" cy="0"/>
        </a:xfrm>
      </p:grpSpPr>
      <p:sp>
        <p:nvSpPr>
          <p:cNvPr id="2322" name="Google Shape;2322;p317"/>
          <p:cNvSpPr txBox="1"/>
          <p:nvPr>
            <p:ph type="title"/>
          </p:nvPr>
        </p:nvSpPr>
        <p:spPr>
          <a:xfrm>
            <a:off x="801178" y="830952"/>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Types of complications</a:t>
            </a:r>
            <a:endParaRPr/>
          </a:p>
        </p:txBody>
      </p:sp>
      <p:sp>
        <p:nvSpPr>
          <p:cNvPr id="2323" name="Google Shape;2323;p317"/>
          <p:cNvSpPr txBox="1"/>
          <p:nvPr>
            <p:ph idx="1" type="body"/>
          </p:nvPr>
        </p:nvSpPr>
        <p:spPr>
          <a:xfrm>
            <a:off x="801178" y="2467154"/>
            <a:ext cx="7886700" cy="3692555"/>
          </a:xfrm>
          <a:prstGeom prst="rect">
            <a:avLst/>
          </a:prstGeom>
          <a:noFill/>
          <a:ln>
            <a:noFill/>
          </a:ln>
        </p:spPr>
        <p:txBody>
          <a:bodyPr anchorCtr="0" anchor="t" bIns="45700" lIns="91425" spcFirstLastPara="1" rIns="91425" wrap="square" tIns="45700">
            <a:noAutofit/>
          </a:bodyPr>
          <a:lstStyle/>
          <a:p>
            <a:pPr indent="-228600" lvl="0" marL="685800" rtl="0" algn="l">
              <a:lnSpc>
                <a:spcPct val="90000"/>
              </a:lnSpc>
              <a:spcBef>
                <a:spcPts val="600"/>
              </a:spcBef>
              <a:spcAft>
                <a:spcPts val="0"/>
              </a:spcAft>
              <a:buClr>
                <a:schemeClr val="dk1"/>
              </a:buClr>
              <a:buSzPts val="2800"/>
              <a:buChar char="•"/>
            </a:pPr>
            <a:r>
              <a:rPr lang="en-US">
                <a:solidFill>
                  <a:schemeClr val="dk2"/>
                </a:solidFill>
              </a:rPr>
              <a:t>Presenting</a:t>
            </a:r>
            <a:endParaRPr>
              <a:solidFill>
                <a:schemeClr val="dk2"/>
              </a:solidFill>
            </a:endParaRPr>
          </a:p>
          <a:p>
            <a:pPr indent="-228600" lvl="0" marL="685800" rtl="0" algn="l">
              <a:lnSpc>
                <a:spcPct val="90000"/>
              </a:lnSpc>
              <a:spcBef>
                <a:spcPts val="1200"/>
              </a:spcBef>
              <a:spcAft>
                <a:spcPts val="0"/>
              </a:spcAft>
              <a:buClr>
                <a:schemeClr val="dk1"/>
              </a:buClr>
              <a:buSzPts val="2800"/>
              <a:buChar char="•"/>
            </a:pPr>
            <a:r>
              <a:rPr lang="en-US">
                <a:solidFill>
                  <a:schemeClr val="dk2"/>
                </a:solidFill>
              </a:rPr>
              <a:t>Procedural</a:t>
            </a:r>
            <a:endParaRPr>
              <a:solidFill>
                <a:schemeClr val="dk2"/>
              </a:solidFill>
            </a:endParaRPr>
          </a:p>
          <a:p>
            <a:pPr indent="-228600" lvl="0" marL="685800" rtl="0" algn="l">
              <a:lnSpc>
                <a:spcPct val="90000"/>
              </a:lnSpc>
              <a:spcBef>
                <a:spcPts val="1200"/>
              </a:spcBef>
              <a:spcAft>
                <a:spcPts val="600"/>
              </a:spcAft>
              <a:buClr>
                <a:schemeClr val="dk1"/>
              </a:buClr>
              <a:buSzPts val="2800"/>
              <a:buChar char="•"/>
            </a:pPr>
            <a:r>
              <a:rPr lang="en-US">
                <a:solidFill>
                  <a:schemeClr val="dk2"/>
                </a:solidFill>
              </a:rPr>
              <a:t>Pregnancy-related</a:t>
            </a:r>
            <a:endParaRPr>
              <a:solidFill>
                <a:schemeClr val="dk2"/>
              </a:solidFill>
            </a:endParaRPr>
          </a:p>
        </p:txBody>
      </p:sp>
      <p:sp>
        <p:nvSpPr>
          <p:cNvPr id="2324" name="Google Shape;2324;p31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9" name="Shape 2329"/>
        <p:cNvGrpSpPr/>
        <p:nvPr/>
      </p:nvGrpSpPr>
      <p:grpSpPr>
        <a:xfrm>
          <a:off x="0" y="0"/>
          <a:ext cx="0" cy="0"/>
          <a:chOff x="0" y="0"/>
          <a:chExt cx="0" cy="0"/>
        </a:xfrm>
      </p:grpSpPr>
      <p:sp>
        <p:nvSpPr>
          <p:cNvPr id="2330" name="Google Shape;2330;p318"/>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Assessment and management of complications</a:t>
            </a:r>
            <a:endParaRPr/>
          </a:p>
        </p:txBody>
      </p:sp>
      <p:sp>
        <p:nvSpPr>
          <p:cNvPr id="2331" name="Google Shape;2331;p318"/>
          <p:cNvSpPr txBox="1"/>
          <p:nvPr>
            <p:ph idx="1" type="body"/>
          </p:nvPr>
        </p:nvSpPr>
        <p:spPr>
          <a:xfrm>
            <a:off x="759124" y="2035833"/>
            <a:ext cx="7756225" cy="414112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600"/>
              </a:spcBef>
              <a:spcAft>
                <a:spcPts val="0"/>
              </a:spcAft>
              <a:buClr>
                <a:schemeClr val="dk1"/>
              </a:buClr>
              <a:buSzPts val="2800"/>
              <a:buNone/>
            </a:pPr>
            <a:r>
              <a:rPr b="1" lang="en-US" sz="2800">
                <a:solidFill>
                  <a:schemeClr val="dk2"/>
                </a:solidFill>
              </a:rPr>
              <a:t>The provider needs to:</a:t>
            </a:r>
            <a:endParaRPr b="1" sz="2800">
              <a:solidFill>
                <a:schemeClr val="dk2"/>
              </a:solidFill>
            </a:endParaRPr>
          </a:p>
          <a:p>
            <a:pPr indent="-228600" lvl="0" marL="685800" rtl="0" algn="l">
              <a:lnSpc>
                <a:spcPct val="90000"/>
              </a:lnSpc>
              <a:spcBef>
                <a:spcPts val="1200"/>
              </a:spcBef>
              <a:spcAft>
                <a:spcPts val="0"/>
              </a:spcAft>
              <a:buClr>
                <a:schemeClr val="dk1"/>
              </a:buClr>
              <a:buSzPts val="2800"/>
              <a:buChar char="•"/>
            </a:pPr>
            <a:r>
              <a:rPr lang="en-US" sz="2800">
                <a:solidFill>
                  <a:schemeClr val="dk2"/>
                </a:solidFill>
              </a:rPr>
              <a:t>Do rapid initial assessment and management of shock if woman is presenting for postabortion care</a:t>
            </a:r>
            <a:endParaRPr sz="2800">
              <a:solidFill>
                <a:schemeClr val="dk2"/>
              </a:solidFill>
            </a:endParaRPr>
          </a:p>
          <a:p>
            <a:pPr indent="-228600" lvl="0" marL="685800" rtl="0" algn="l">
              <a:lnSpc>
                <a:spcPct val="90000"/>
              </a:lnSpc>
              <a:spcBef>
                <a:spcPts val="1200"/>
              </a:spcBef>
              <a:spcAft>
                <a:spcPts val="0"/>
              </a:spcAft>
              <a:buClr>
                <a:schemeClr val="dk1"/>
              </a:buClr>
              <a:buSzPts val="2800"/>
              <a:buChar char="•"/>
            </a:pPr>
            <a:r>
              <a:rPr lang="en-US" sz="2800">
                <a:solidFill>
                  <a:schemeClr val="dk2"/>
                </a:solidFill>
              </a:rPr>
              <a:t>Continually assess the woman for complications</a:t>
            </a:r>
            <a:endParaRPr sz="2800">
              <a:solidFill>
                <a:schemeClr val="dk2"/>
              </a:solidFill>
            </a:endParaRPr>
          </a:p>
          <a:p>
            <a:pPr indent="-228600" lvl="0" marL="685800" rtl="0" algn="l">
              <a:lnSpc>
                <a:spcPct val="90000"/>
              </a:lnSpc>
              <a:spcBef>
                <a:spcPts val="1200"/>
              </a:spcBef>
              <a:spcAft>
                <a:spcPts val="0"/>
              </a:spcAft>
              <a:buClr>
                <a:schemeClr val="dk1"/>
              </a:buClr>
              <a:buSzPts val="2800"/>
              <a:buChar char="•"/>
            </a:pPr>
            <a:r>
              <a:rPr lang="en-US" sz="2800">
                <a:solidFill>
                  <a:schemeClr val="dk2"/>
                </a:solidFill>
              </a:rPr>
              <a:t>Manage complications by providing pain management, then treating immediately or stabilizing and referring</a:t>
            </a:r>
            <a:endParaRPr sz="2800">
              <a:solidFill>
                <a:schemeClr val="dk2"/>
              </a:solidFill>
            </a:endParaRPr>
          </a:p>
          <a:p>
            <a:pPr indent="-50800" lvl="0" marL="228600" rtl="0" algn="l">
              <a:lnSpc>
                <a:spcPct val="90000"/>
              </a:lnSpc>
              <a:spcBef>
                <a:spcPts val="1600"/>
              </a:spcBef>
              <a:spcAft>
                <a:spcPts val="0"/>
              </a:spcAft>
              <a:buClr>
                <a:schemeClr val="dk1"/>
              </a:buClr>
              <a:buSzPts val="2800"/>
              <a:buNone/>
            </a:pPr>
            <a:r>
              <a:t/>
            </a:r>
            <a:endParaRPr/>
          </a:p>
        </p:txBody>
      </p:sp>
      <p:sp>
        <p:nvSpPr>
          <p:cNvPr id="2332" name="Google Shape;2332;p31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6" name="Shape 2336"/>
        <p:cNvGrpSpPr/>
        <p:nvPr/>
      </p:nvGrpSpPr>
      <p:grpSpPr>
        <a:xfrm>
          <a:off x="0" y="0"/>
          <a:ext cx="0" cy="0"/>
          <a:chOff x="0" y="0"/>
          <a:chExt cx="0" cy="0"/>
        </a:xfrm>
      </p:grpSpPr>
      <p:sp>
        <p:nvSpPr>
          <p:cNvPr id="2337" name="Google Shape;2337;p319"/>
          <p:cNvSpPr txBox="1"/>
          <p:nvPr>
            <p:ph type="title"/>
          </p:nvPr>
        </p:nvSpPr>
        <p:spPr>
          <a:xfrm>
            <a:off x="628650" y="882711"/>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Signs and symptoms of incomplete abortion: </a:t>
            </a:r>
            <a:r>
              <a:rPr lang="en-US">
                <a:solidFill>
                  <a:schemeClr val="accent1"/>
                </a:solidFill>
              </a:rPr>
              <a:t>Immediate</a:t>
            </a:r>
            <a:r>
              <a:rPr lang="en-US"/>
              <a:t> </a:t>
            </a:r>
            <a:endParaRPr sz="4400"/>
          </a:p>
        </p:txBody>
      </p:sp>
      <p:sp>
        <p:nvSpPr>
          <p:cNvPr id="2338" name="Google Shape;2338;p319"/>
          <p:cNvSpPr txBox="1"/>
          <p:nvPr>
            <p:ph idx="1" type="body"/>
          </p:nvPr>
        </p:nvSpPr>
        <p:spPr>
          <a:xfrm>
            <a:off x="628650" y="2605178"/>
            <a:ext cx="7886700" cy="3796072"/>
          </a:xfrm>
          <a:prstGeom prst="rect">
            <a:avLst/>
          </a:prstGeom>
          <a:noFill/>
          <a:ln>
            <a:noFill/>
          </a:ln>
        </p:spPr>
        <p:txBody>
          <a:bodyPr anchorCtr="0" anchor="t" bIns="45700" lIns="91425" spcFirstLastPara="1" rIns="91425" wrap="square" tIns="45700">
            <a:noAutofit/>
          </a:bodyPr>
          <a:lstStyle/>
          <a:p>
            <a:pPr indent="-457200" lvl="0" marL="685800" rtl="0" algn="l">
              <a:lnSpc>
                <a:spcPct val="90000"/>
              </a:lnSpc>
              <a:spcBef>
                <a:spcPts val="600"/>
              </a:spcBef>
              <a:spcAft>
                <a:spcPts val="0"/>
              </a:spcAft>
              <a:buClr>
                <a:srgbClr val="000000"/>
              </a:buClr>
              <a:buSzPts val="3200"/>
              <a:buChar char="•"/>
            </a:pPr>
            <a:r>
              <a:rPr lang="en-US" sz="3200">
                <a:solidFill>
                  <a:schemeClr val="dk2"/>
                </a:solidFill>
                <a:latin typeface="Calibri"/>
                <a:ea typeface="Calibri"/>
                <a:cs typeface="Calibri"/>
                <a:sym typeface="Calibri"/>
              </a:rPr>
              <a:t>Heavy vaginal bleeding</a:t>
            </a:r>
            <a:endParaRPr>
              <a:solidFill>
                <a:schemeClr val="dk2"/>
              </a:solidFill>
            </a:endParaRPr>
          </a:p>
          <a:p>
            <a:pPr indent="-457200" lvl="0" marL="685800" rtl="0" algn="l">
              <a:lnSpc>
                <a:spcPct val="90000"/>
              </a:lnSpc>
              <a:spcBef>
                <a:spcPts val="1200"/>
              </a:spcBef>
              <a:spcAft>
                <a:spcPts val="0"/>
              </a:spcAft>
              <a:buClr>
                <a:srgbClr val="000000"/>
              </a:buClr>
              <a:buSzPts val="3200"/>
              <a:buChar char="•"/>
            </a:pPr>
            <a:r>
              <a:rPr lang="en-US" sz="3200">
                <a:solidFill>
                  <a:schemeClr val="dk2"/>
                </a:solidFill>
                <a:latin typeface="Calibri"/>
                <a:ea typeface="Calibri"/>
                <a:cs typeface="Calibri"/>
                <a:sym typeface="Calibri"/>
              </a:rPr>
              <a:t>Less tissue than expected </a:t>
            </a:r>
            <a:endParaRPr>
              <a:solidFill>
                <a:schemeClr val="dk2"/>
              </a:solidFill>
            </a:endParaRPr>
          </a:p>
          <a:p>
            <a:pPr indent="-457200" lvl="0" marL="685800" rtl="0" algn="l">
              <a:lnSpc>
                <a:spcPct val="90000"/>
              </a:lnSpc>
              <a:spcBef>
                <a:spcPts val="1200"/>
              </a:spcBef>
              <a:spcAft>
                <a:spcPts val="600"/>
              </a:spcAft>
              <a:buClr>
                <a:srgbClr val="000000"/>
              </a:buClr>
              <a:buSzPts val="3200"/>
              <a:buChar char="•"/>
            </a:pPr>
            <a:r>
              <a:rPr lang="en-US" sz="3200">
                <a:solidFill>
                  <a:schemeClr val="dk2"/>
                </a:solidFill>
                <a:latin typeface="Calibri"/>
                <a:ea typeface="Calibri"/>
                <a:cs typeface="Calibri"/>
                <a:sym typeface="Calibri"/>
              </a:rPr>
              <a:t>Sometimes severe abdominal pain </a:t>
            </a:r>
            <a:endParaRPr>
              <a:solidFill>
                <a:schemeClr val="dk2"/>
              </a:solidFill>
            </a:endParaRPr>
          </a:p>
        </p:txBody>
      </p:sp>
      <p:sp>
        <p:nvSpPr>
          <p:cNvPr id="2339" name="Google Shape;2339;p31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3" name="Shape 2343"/>
        <p:cNvGrpSpPr/>
        <p:nvPr/>
      </p:nvGrpSpPr>
      <p:grpSpPr>
        <a:xfrm>
          <a:off x="0" y="0"/>
          <a:ext cx="0" cy="0"/>
          <a:chOff x="0" y="0"/>
          <a:chExt cx="0" cy="0"/>
        </a:xfrm>
      </p:grpSpPr>
      <p:sp>
        <p:nvSpPr>
          <p:cNvPr id="2344" name="Google Shape;2344;p320"/>
          <p:cNvSpPr txBox="1"/>
          <p:nvPr>
            <p:ph type="title"/>
          </p:nvPr>
        </p:nvSpPr>
        <p:spPr>
          <a:xfrm>
            <a:off x="628650" y="681038"/>
            <a:ext cx="78867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0"/>
              <a:buFont typeface="Cambria"/>
              <a:buNone/>
            </a:pPr>
            <a:r>
              <a:rPr lang="en-US"/>
              <a:t>Signs and symptoms of incomplete abortion: </a:t>
            </a:r>
            <a:r>
              <a:rPr lang="en-US">
                <a:solidFill>
                  <a:schemeClr val="accent1"/>
                </a:solidFill>
              </a:rPr>
              <a:t>Delayed</a:t>
            </a:r>
            <a:r>
              <a:rPr lang="en-US"/>
              <a:t> </a:t>
            </a:r>
            <a:endParaRPr/>
          </a:p>
        </p:txBody>
      </p:sp>
      <p:sp>
        <p:nvSpPr>
          <p:cNvPr id="2345" name="Google Shape;2345;p320"/>
          <p:cNvSpPr txBox="1"/>
          <p:nvPr>
            <p:ph idx="1" type="body"/>
          </p:nvPr>
        </p:nvSpPr>
        <p:spPr>
          <a:xfrm>
            <a:off x="628650" y="2484407"/>
            <a:ext cx="7886700" cy="3692555"/>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000000"/>
              </a:buClr>
              <a:buSzPts val="3200"/>
              <a:buChar char="•"/>
            </a:pPr>
            <a:r>
              <a:rPr lang="en-US" sz="3200">
                <a:solidFill>
                  <a:schemeClr val="dk2"/>
                </a:solidFill>
                <a:latin typeface="Calibri"/>
                <a:ea typeface="Calibri"/>
                <a:cs typeface="Calibri"/>
                <a:sym typeface="Calibri"/>
              </a:rPr>
              <a:t>Uterine tenderness </a:t>
            </a:r>
            <a:endParaRPr>
              <a:solidFill>
                <a:schemeClr val="dk2"/>
              </a:solidFill>
            </a:endParaRPr>
          </a:p>
          <a:p>
            <a:pPr indent="-457200" lvl="0" marL="457200" rtl="0" algn="l">
              <a:lnSpc>
                <a:spcPct val="90000"/>
              </a:lnSpc>
              <a:spcBef>
                <a:spcPts val="1000"/>
              </a:spcBef>
              <a:spcAft>
                <a:spcPts val="0"/>
              </a:spcAft>
              <a:buClr>
                <a:srgbClr val="000000"/>
              </a:buClr>
              <a:buSzPts val="3200"/>
              <a:buChar char="•"/>
            </a:pPr>
            <a:r>
              <a:rPr lang="en-US" sz="3200">
                <a:solidFill>
                  <a:schemeClr val="dk2"/>
                </a:solidFill>
                <a:latin typeface="Calibri"/>
                <a:ea typeface="Calibri"/>
                <a:cs typeface="Calibri"/>
                <a:sym typeface="Calibri"/>
              </a:rPr>
              <a:t>Fever, pain, infection </a:t>
            </a:r>
            <a:endParaRPr>
              <a:solidFill>
                <a:schemeClr val="dk2"/>
              </a:solidFill>
            </a:endParaRPr>
          </a:p>
          <a:p>
            <a:pPr indent="-457200" lvl="0" marL="457200" rtl="0" algn="l">
              <a:lnSpc>
                <a:spcPct val="90000"/>
              </a:lnSpc>
              <a:spcBef>
                <a:spcPts val="1000"/>
              </a:spcBef>
              <a:spcAft>
                <a:spcPts val="0"/>
              </a:spcAft>
              <a:buClr>
                <a:srgbClr val="000000"/>
              </a:buClr>
              <a:buSzPts val="3200"/>
              <a:buChar char="•"/>
            </a:pPr>
            <a:r>
              <a:rPr lang="en-US" sz="3200">
                <a:solidFill>
                  <a:schemeClr val="dk2"/>
                </a:solidFill>
                <a:latin typeface="Calibri"/>
                <a:ea typeface="Calibri"/>
                <a:cs typeface="Calibri"/>
                <a:sym typeface="Calibri"/>
              </a:rPr>
              <a:t>Elevated white blood cell count </a:t>
            </a:r>
            <a:endParaRPr>
              <a:solidFill>
                <a:schemeClr val="dk2"/>
              </a:solidFill>
            </a:endParaRPr>
          </a:p>
        </p:txBody>
      </p:sp>
      <p:sp>
        <p:nvSpPr>
          <p:cNvPr id="2346" name="Google Shape;2346;p32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0" name="Shape 2350"/>
        <p:cNvGrpSpPr/>
        <p:nvPr/>
      </p:nvGrpSpPr>
      <p:grpSpPr>
        <a:xfrm>
          <a:off x="0" y="0"/>
          <a:ext cx="0" cy="0"/>
          <a:chOff x="0" y="0"/>
          <a:chExt cx="0" cy="0"/>
        </a:xfrm>
      </p:grpSpPr>
      <p:sp>
        <p:nvSpPr>
          <p:cNvPr id="2351" name="Google Shape;2351;p321"/>
          <p:cNvSpPr txBox="1"/>
          <p:nvPr>
            <p:ph type="title"/>
          </p:nvPr>
        </p:nvSpPr>
        <p:spPr>
          <a:xfrm>
            <a:off x="628649" y="681037"/>
            <a:ext cx="7886701"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Causes of these signs and symptoms</a:t>
            </a:r>
            <a:endParaRPr sz="4400"/>
          </a:p>
        </p:txBody>
      </p:sp>
      <p:sp>
        <p:nvSpPr>
          <p:cNvPr id="2352" name="Google Shape;2352;p321"/>
          <p:cNvSpPr txBox="1"/>
          <p:nvPr>
            <p:ph idx="1" type="body"/>
          </p:nvPr>
        </p:nvSpPr>
        <p:spPr>
          <a:xfrm>
            <a:off x="628650" y="2380891"/>
            <a:ext cx="7704467" cy="3796072"/>
          </a:xfrm>
          <a:prstGeom prst="rect">
            <a:avLst/>
          </a:prstGeom>
          <a:noFill/>
          <a:ln>
            <a:noFill/>
          </a:ln>
        </p:spPr>
        <p:txBody>
          <a:bodyPr anchorCtr="0" anchor="t" bIns="45700" lIns="91425" spcFirstLastPara="1" rIns="91425" wrap="square" tIns="45700">
            <a:noAutofit/>
          </a:bodyPr>
          <a:lstStyle/>
          <a:p>
            <a:pPr indent="-457200" lvl="0" marL="685800" rtl="0" algn="l">
              <a:lnSpc>
                <a:spcPct val="90000"/>
              </a:lnSpc>
              <a:spcBef>
                <a:spcPts val="600"/>
              </a:spcBef>
              <a:spcAft>
                <a:spcPts val="0"/>
              </a:spcAft>
              <a:buClr>
                <a:srgbClr val="000000"/>
              </a:buClr>
              <a:buSzPts val="3200"/>
              <a:buChar char="•"/>
            </a:pPr>
            <a:r>
              <a:rPr lang="en-US" sz="2800">
                <a:solidFill>
                  <a:schemeClr val="dk2"/>
                </a:solidFill>
                <a:latin typeface="Calibri"/>
                <a:ea typeface="Calibri"/>
                <a:cs typeface="Calibri"/>
                <a:sym typeface="Calibri"/>
              </a:rPr>
              <a:t>Retained pregnancy tissue after uterine evacuation</a:t>
            </a:r>
            <a:endParaRPr sz="2800">
              <a:solidFill>
                <a:schemeClr val="dk2"/>
              </a:solidFill>
            </a:endParaRPr>
          </a:p>
          <a:p>
            <a:pPr indent="-457200" lvl="0" marL="685800" rtl="0" algn="l">
              <a:lnSpc>
                <a:spcPct val="90000"/>
              </a:lnSpc>
              <a:spcBef>
                <a:spcPts val="1200"/>
              </a:spcBef>
              <a:spcAft>
                <a:spcPts val="600"/>
              </a:spcAft>
              <a:buClr>
                <a:srgbClr val="000000"/>
              </a:buClr>
              <a:buSzPts val="3200"/>
              <a:buChar char="•"/>
            </a:pPr>
            <a:r>
              <a:rPr lang="en-US" sz="2800">
                <a:solidFill>
                  <a:schemeClr val="dk2"/>
                </a:solidFill>
                <a:latin typeface="Calibri"/>
                <a:ea typeface="Calibri"/>
                <a:cs typeface="Calibri"/>
                <a:sym typeface="Calibri"/>
              </a:rPr>
              <a:t>Uterine infection (endometritis), especially likely if reproductive tract infection present </a:t>
            </a:r>
            <a:endParaRPr sz="2800">
              <a:solidFill>
                <a:schemeClr val="dk2"/>
              </a:solidFill>
            </a:endParaRPr>
          </a:p>
        </p:txBody>
      </p:sp>
      <p:sp>
        <p:nvSpPr>
          <p:cNvPr id="2353" name="Google Shape;2353;p32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8" name="Shape 2358"/>
        <p:cNvGrpSpPr/>
        <p:nvPr/>
      </p:nvGrpSpPr>
      <p:grpSpPr>
        <a:xfrm>
          <a:off x="0" y="0"/>
          <a:ext cx="0" cy="0"/>
          <a:chOff x="0" y="0"/>
          <a:chExt cx="0" cy="0"/>
        </a:xfrm>
      </p:grpSpPr>
      <p:sp>
        <p:nvSpPr>
          <p:cNvPr id="2359" name="Google Shape;2359;p322"/>
          <p:cNvSpPr txBox="1"/>
          <p:nvPr>
            <p:ph type="title"/>
          </p:nvPr>
        </p:nvSpPr>
        <p:spPr>
          <a:xfrm>
            <a:off x="419100" y="457201"/>
            <a:ext cx="8496300" cy="90424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400"/>
              <a:buNone/>
            </a:pPr>
            <a:r>
              <a:rPr b="1" lang="en-US">
                <a:solidFill>
                  <a:schemeClr val="dk2"/>
                </a:solidFill>
              </a:rPr>
              <a:t>Managing Incomplete Abortion</a:t>
            </a:r>
            <a:endParaRPr>
              <a:solidFill>
                <a:schemeClr val="dk2"/>
              </a:solidFill>
            </a:endParaRPr>
          </a:p>
        </p:txBody>
      </p:sp>
      <p:sp>
        <p:nvSpPr>
          <p:cNvPr id="2360" name="Google Shape;2360;p322"/>
          <p:cNvSpPr txBox="1"/>
          <p:nvPr>
            <p:ph idx="1" type="body"/>
          </p:nvPr>
        </p:nvSpPr>
        <p:spPr>
          <a:xfrm>
            <a:off x="943610" y="1514158"/>
            <a:ext cx="7600950" cy="4176711"/>
          </a:xfrm>
          <a:prstGeom prst="rect">
            <a:avLst/>
          </a:prstGeom>
          <a:noFill/>
          <a:ln>
            <a:noFill/>
          </a:ln>
        </p:spPr>
        <p:txBody>
          <a:bodyPr anchorCtr="0" anchor="t" bIns="45700" lIns="91425" spcFirstLastPara="1" rIns="91425" wrap="square" tIns="45700">
            <a:normAutofit lnSpcReduction="10000"/>
          </a:bodyPr>
          <a:lstStyle/>
          <a:p>
            <a:pPr indent="-431800" lvl="0" marL="457200" rtl="0" algn="l">
              <a:lnSpc>
                <a:spcPct val="100000"/>
              </a:lnSpc>
              <a:spcBef>
                <a:spcPts val="640"/>
              </a:spcBef>
              <a:spcAft>
                <a:spcPts val="0"/>
              </a:spcAft>
              <a:buSzPts val="3200"/>
              <a:buChar char="•"/>
            </a:pPr>
            <a:r>
              <a:rPr lang="en-US">
                <a:solidFill>
                  <a:schemeClr val="dk2"/>
                </a:solidFill>
              </a:rPr>
              <a:t>For significant symptoms:</a:t>
            </a:r>
            <a:endParaRPr>
              <a:solidFill>
                <a:schemeClr val="dk2"/>
              </a:solidFill>
            </a:endParaRPr>
          </a:p>
          <a:p>
            <a:pPr indent="-406400" lvl="1" marL="914400" rtl="0" algn="l">
              <a:lnSpc>
                <a:spcPct val="100000"/>
              </a:lnSpc>
              <a:spcBef>
                <a:spcPts val="560"/>
              </a:spcBef>
              <a:spcAft>
                <a:spcPts val="0"/>
              </a:spcAft>
              <a:buSzPts val="2800"/>
              <a:buChar char="–"/>
            </a:pPr>
            <a:r>
              <a:rPr lang="en-US">
                <a:solidFill>
                  <a:schemeClr val="dk2"/>
                </a:solidFill>
              </a:rPr>
              <a:t>Signs of infection</a:t>
            </a:r>
            <a:endParaRPr>
              <a:solidFill>
                <a:schemeClr val="dk2"/>
              </a:solidFill>
            </a:endParaRPr>
          </a:p>
          <a:p>
            <a:pPr indent="-406400" lvl="1" marL="914400" rtl="0" algn="l">
              <a:lnSpc>
                <a:spcPct val="100000"/>
              </a:lnSpc>
              <a:spcBef>
                <a:spcPts val="560"/>
              </a:spcBef>
              <a:spcAft>
                <a:spcPts val="0"/>
              </a:spcAft>
              <a:buSzPts val="2800"/>
              <a:buChar char="–"/>
            </a:pPr>
            <a:r>
              <a:rPr lang="en-US">
                <a:solidFill>
                  <a:schemeClr val="dk2"/>
                </a:solidFill>
              </a:rPr>
              <a:t>Severe bleeding</a:t>
            </a:r>
            <a:endParaRPr>
              <a:solidFill>
                <a:schemeClr val="dk2"/>
              </a:solidFill>
            </a:endParaRPr>
          </a:p>
          <a:p>
            <a:pPr indent="-406400" lvl="1" marL="914400" rtl="0" algn="l">
              <a:lnSpc>
                <a:spcPct val="100000"/>
              </a:lnSpc>
              <a:spcBef>
                <a:spcPts val="560"/>
              </a:spcBef>
              <a:spcAft>
                <a:spcPts val="0"/>
              </a:spcAft>
              <a:buSzPts val="2800"/>
              <a:buChar char="–"/>
            </a:pPr>
            <a:r>
              <a:rPr lang="en-US">
                <a:solidFill>
                  <a:schemeClr val="dk2"/>
                </a:solidFill>
              </a:rPr>
              <a:t>Persistent pain/cramping</a:t>
            </a:r>
            <a:endParaRPr>
              <a:solidFill>
                <a:schemeClr val="dk2"/>
              </a:solidFill>
            </a:endParaRPr>
          </a:p>
          <a:p>
            <a:pPr indent="-431800" lvl="0" marL="457200" rtl="0" algn="l">
              <a:lnSpc>
                <a:spcPct val="100000"/>
              </a:lnSpc>
              <a:spcBef>
                <a:spcPts val="1840"/>
              </a:spcBef>
              <a:spcAft>
                <a:spcPts val="0"/>
              </a:spcAft>
              <a:buSzPts val="3200"/>
              <a:buChar char="•"/>
            </a:pPr>
            <a:r>
              <a:rPr lang="en-US">
                <a:solidFill>
                  <a:schemeClr val="dk2"/>
                </a:solidFill>
              </a:rPr>
              <a:t>Treatment:</a:t>
            </a:r>
            <a:endParaRPr>
              <a:solidFill>
                <a:schemeClr val="dk2"/>
              </a:solidFill>
            </a:endParaRPr>
          </a:p>
          <a:p>
            <a:pPr indent="-406400" lvl="1" marL="914400" rtl="0" algn="l">
              <a:lnSpc>
                <a:spcPct val="100000"/>
              </a:lnSpc>
              <a:spcBef>
                <a:spcPts val="560"/>
              </a:spcBef>
              <a:spcAft>
                <a:spcPts val="0"/>
              </a:spcAft>
              <a:buSzPts val="2800"/>
              <a:buChar char="–"/>
            </a:pPr>
            <a:r>
              <a:rPr lang="en-US">
                <a:solidFill>
                  <a:schemeClr val="dk2"/>
                </a:solidFill>
              </a:rPr>
              <a:t>Evacuate the uterus with vacuum aspiration</a:t>
            </a:r>
            <a:endParaRPr>
              <a:solidFill>
                <a:schemeClr val="dk2"/>
              </a:solidFill>
            </a:endParaRPr>
          </a:p>
          <a:p>
            <a:pPr indent="-406400" lvl="1" marL="914400" rtl="0" algn="l">
              <a:lnSpc>
                <a:spcPct val="100000"/>
              </a:lnSpc>
              <a:spcBef>
                <a:spcPts val="560"/>
              </a:spcBef>
              <a:spcAft>
                <a:spcPts val="0"/>
              </a:spcAft>
              <a:buSzPts val="2800"/>
              <a:buChar char="–"/>
            </a:pPr>
            <a:r>
              <a:rPr lang="en-US">
                <a:solidFill>
                  <a:schemeClr val="dk2"/>
                </a:solidFill>
              </a:rPr>
              <a:t>Antibiotic treatment as appropriate</a:t>
            </a:r>
            <a:endParaRPr>
              <a:solidFill>
                <a:schemeClr val="dk2"/>
              </a:solidFill>
            </a:endParaRPr>
          </a:p>
          <a:p>
            <a:pPr indent="-406400" lvl="1" marL="914400" rtl="0" algn="l">
              <a:lnSpc>
                <a:spcPct val="100000"/>
              </a:lnSpc>
              <a:spcBef>
                <a:spcPts val="560"/>
              </a:spcBef>
              <a:spcAft>
                <a:spcPts val="0"/>
              </a:spcAft>
              <a:buSzPts val="2800"/>
              <a:buChar char="–"/>
            </a:pPr>
            <a:r>
              <a:rPr lang="en-US">
                <a:solidFill>
                  <a:schemeClr val="dk2"/>
                </a:solidFill>
              </a:rPr>
              <a:t>IV fluids or transfusion if indicated</a:t>
            </a:r>
            <a:endParaRPr>
              <a:solidFill>
                <a:schemeClr val="dk2"/>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80"/>
          <p:cNvSpPr txBox="1"/>
          <p:nvPr>
            <p:ph type="title"/>
          </p:nvPr>
        </p:nvSpPr>
        <p:spPr>
          <a:xfrm>
            <a:off x="672956" y="839913"/>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Clinical applications for MVA</a:t>
            </a:r>
            <a:endParaRPr/>
          </a:p>
        </p:txBody>
      </p:sp>
      <p:sp>
        <p:nvSpPr>
          <p:cNvPr id="501" name="Google Shape;501;p80"/>
          <p:cNvSpPr txBox="1"/>
          <p:nvPr>
            <p:ph idx="1" type="body"/>
          </p:nvPr>
        </p:nvSpPr>
        <p:spPr>
          <a:xfrm>
            <a:off x="863028" y="2465798"/>
            <a:ext cx="7700481" cy="2301411"/>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n-US" sz="2800">
                <a:solidFill>
                  <a:schemeClr val="dk2"/>
                </a:solidFill>
              </a:rPr>
              <a:t>Treatment of incomplete or missed abortion</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Endometrial biopsy</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Induced abortion</a:t>
            </a:r>
            <a:endParaRPr sz="2800">
              <a:solidFill>
                <a:schemeClr val="dk2"/>
              </a:solidFill>
            </a:endParaRPr>
          </a:p>
          <a:p>
            <a:pPr indent="0" lvl="0" marL="0" rtl="0" algn="l">
              <a:lnSpc>
                <a:spcPct val="90000"/>
              </a:lnSpc>
              <a:spcBef>
                <a:spcPts val="1000"/>
              </a:spcBef>
              <a:spcAft>
                <a:spcPts val="0"/>
              </a:spcAft>
              <a:buClr>
                <a:schemeClr val="dk1"/>
              </a:buClr>
              <a:buSzPts val="2800"/>
              <a:buNone/>
            </a:pPr>
            <a:r>
              <a:t/>
            </a:r>
            <a:endParaRPr sz="2800"/>
          </a:p>
        </p:txBody>
      </p:sp>
      <p:sp>
        <p:nvSpPr>
          <p:cNvPr id="502" name="Google Shape;502;p8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5" name="Shape 2365"/>
        <p:cNvGrpSpPr/>
        <p:nvPr/>
      </p:nvGrpSpPr>
      <p:grpSpPr>
        <a:xfrm>
          <a:off x="0" y="0"/>
          <a:ext cx="0" cy="0"/>
          <a:chOff x="0" y="0"/>
          <a:chExt cx="0" cy="0"/>
        </a:xfrm>
      </p:grpSpPr>
      <p:sp>
        <p:nvSpPr>
          <p:cNvPr id="2366" name="Google Shape;2366;p32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400"/>
              <a:buNone/>
            </a:pPr>
            <a:r>
              <a:rPr b="1" lang="en-US" sz="4000">
                <a:solidFill>
                  <a:schemeClr val="dk2"/>
                </a:solidFill>
              </a:rPr>
              <a:t>Managing Symptomatic Retained Products of Conception</a:t>
            </a:r>
            <a:endParaRPr sz="4000">
              <a:solidFill>
                <a:schemeClr val="dk2"/>
              </a:solidFill>
            </a:endParaRPr>
          </a:p>
        </p:txBody>
      </p:sp>
      <p:sp>
        <p:nvSpPr>
          <p:cNvPr id="2367" name="Google Shape;2367;p323"/>
          <p:cNvSpPr txBox="1"/>
          <p:nvPr>
            <p:ph idx="1" type="body"/>
          </p:nvPr>
        </p:nvSpPr>
        <p:spPr>
          <a:xfrm>
            <a:off x="914400" y="2000408"/>
            <a:ext cx="7600950" cy="3564731"/>
          </a:xfrm>
          <a:prstGeom prst="rect">
            <a:avLst/>
          </a:prstGeom>
          <a:noFill/>
          <a:ln>
            <a:noFill/>
          </a:ln>
        </p:spPr>
        <p:txBody>
          <a:bodyPr anchorCtr="0" anchor="t" bIns="45700" lIns="91425" spcFirstLastPara="1" rIns="91425" wrap="square" tIns="45700">
            <a:noAutofit/>
          </a:bodyPr>
          <a:lstStyle/>
          <a:p>
            <a:pPr indent="-431800" lvl="0" marL="457200" rtl="0" algn="l">
              <a:lnSpc>
                <a:spcPct val="100000"/>
              </a:lnSpc>
              <a:spcBef>
                <a:spcPts val="640"/>
              </a:spcBef>
              <a:spcAft>
                <a:spcPts val="0"/>
              </a:spcAft>
              <a:buSzPts val="3027"/>
              <a:buChar char="•"/>
            </a:pPr>
            <a:r>
              <a:rPr lang="en-US" sz="2800">
                <a:solidFill>
                  <a:schemeClr val="dk2"/>
                </a:solidFill>
              </a:rPr>
              <a:t>For mild symptoms:</a:t>
            </a:r>
            <a:endParaRPr sz="2800">
              <a:solidFill>
                <a:schemeClr val="dk2"/>
              </a:solidFill>
            </a:endParaRPr>
          </a:p>
          <a:p>
            <a:pPr indent="-406400" lvl="1" marL="914400" rtl="0" algn="l">
              <a:lnSpc>
                <a:spcPct val="100000"/>
              </a:lnSpc>
              <a:spcBef>
                <a:spcPts val="560"/>
              </a:spcBef>
              <a:spcAft>
                <a:spcPts val="0"/>
              </a:spcAft>
              <a:buSzPts val="3027"/>
              <a:buChar char="–"/>
            </a:pPr>
            <a:r>
              <a:rPr lang="en-US">
                <a:solidFill>
                  <a:schemeClr val="dk2"/>
                </a:solidFill>
              </a:rPr>
              <a:t>Cramping or bleeding heavier than expected</a:t>
            </a:r>
            <a:endParaRPr>
              <a:solidFill>
                <a:schemeClr val="dk2"/>
              </a:solidFill>
            </a:endParaRPr>
          </a:p>
          <a:p>
            <a:pPr indent="-406400" lvl="1" marL="914400" rtl="0" algn="l">
              <a:lnSpc>
                <a:spcPct val="100000"/>
              </a:lnSpc>
              <a:spcBef>
                <a:spcPts val="560"/>
              </a:spcBef>
              <a:spcAft>
                <a:spcPts val="0"/>
              </a:spcAft>
              <a:buSzPts val="3027"/>
              <a:buChar char="–"/>
            </a:pPr>
            <a:r>
              <a:rPr lang="en-US">
                <a:solidFill>
                  <a:schemeClr val="dk2"/>
                </a:solidFill>
              </a:rPr>
              <a:t>Patient stable</a:t>
            </a:r>
            <a:endParaRPr>
              <a:solidFill>
                <a:schemeClr val="dk2"/>
              </a:solidFill>
            </a:endParaRPr>
          </a:p>
          <a:p>
            <a:pPr indent="-431800" lvl="0" marL="457200" rtl="0" algn="l">
              <a:lnSpc>
                <a:spcPct val="100000"/>
              </a:lnSpc>
              <a:spcBef>
                <a:spcPts val="640"/>
              </a:spcBef>
              <a:spcAft>
                <a:spcPts val="0"/>
              </a:spcAft>
              <a:buSzPts val="3027"/>
              <a:buChar char="•"/>
            </a:pPr>
            <a:r>
              <a:rPr lang="en-US" sz="2800">
                <a:solidFill>
                  <a:schemeClr val="dk2"/>
                </a:solidFill>
              </a:rPr>
              <a:t>Treatment:</a:t>
            </a:r>
            <a:endParaRPr sz="2800">
              <a:solidFill>
                <a:schemeClr val="dk2"/>
              </a:solidFill>
            </a:endParaRPr>
          </a:p>
          <a:p>
            <a:pPr indent="-406400" lvl="1" marL="914400" rtl="0" algn="l">
              <a:lnSpc>
                <a:spcPct val="100000"/>
              </a:lnSpc>
              <a:spcBef>
                <a:spcPts val="560"/>
              </a:spcBef>
              <a:spcAft>
                <a:spcPts val="0"/>
              </a:spcAft>
              <a:buSzPts val="3027"/>
              <a:buChar char="–"/>
            </a:pPr>
            <a:r>
              <a:rPr lang="en-US">
                <a:solidFill>
                  <a:schemeClr val="dk2"/>
                </a:solidFill>
              </a:rPr>
              <a:t>Repeat dose misoprostol; or</a:t>
            </a:r>
            <a:endParaRPr>
              <a:solidFill>
                <a:schemeClr val="dk2"/>
              </a:solidFill>
            </a:endParaRPr>
          </a:p>
          <a:p>
            <a:pPr indent="-406400" lvl="1" marL="914400" rtl="0" algn="l">
              <a:lnSpc>
                <a:spcPct val="100000"/>
              </a:lnSpc>
              <a:spcBef>
                <a:spcPts val="560"/>
              </a:spcBef>
              <a:spcAft>
                <a:spcPts val="0"/>
              </a:spcAft>
              <a:buSzPts val="3027"/>
              <a:buChar char="–"/>
            </a:pPr>
            <a:r>
              <a:rPr lang="en-US">
                <a:solidFill>
                  <a:schemeClr val="dk2"/>
                </a:solidFill>
              </a:rPr>
              <a:t>Evacuate uterus with vacuum aspiration; or</a:t>
            </a:r>
            <a:endParaRPr>
              <a:solidFill>
                <a:schemeClr val="dk2"/>
              </a:solidFill>
            </a:endParaRPr>
          </a:p>
          <a:p>
            <a:pPr indent="-406400" lvl="1" marL="914400" rtl="0" algn="l">
              <a:lnSpc>
                <a:spcPct val="100000"/>
              </a:lnSpc>
              <a:spcBef>
                <a:spcPts val="560"/>
              </a:spcBef>
              <a:spcAft>
                <a:spcPts val="0"/>
              </a:spcAft>
              <a:buSzPts val="3027"/>
              <a:buChar char="–"/>
            </a:pPr>
            <a:r>
              <a:rPr lang="en-US">
                <a:solidFill>
                  <a:schemeClr val="dk2"/>
                </a:solidFill>
              </a:rPr>
              <a:t>Expectant management with close follow up</a:t>
            </a:r>
            <a:endParaRPr>
              <a:solidFill>
                <a:schemeClr val="dk2"/>
              </a:solidFill>
            </a:endParaRPr>
          </a:p>
          <a:p>
            <a:pPr indent="-228600" lvl="1" marL="914400" rtl="0" algn="l">
              <a:lnSpc>
                <a:spcPct val="100000"/>
              </a:lnSpc>
              <a:spcBef>
                <a:spcPts val="560"/>
              </a:spcBef>
              <a:spcAft>
                <a:spcPts val="0"/>
              </a:spcAft>
              <a:buSzPts val="4036"/>
              <a:buNone/>
            </a:pPr>
            <a:r>
              <a:t/>
            </a:r>
            <a:endParaRPr>
              <a:solidFill>
                <a:schemeClr val="dk2"/>
              </a:solidFill>
            </a:endParaRPr>
          </a:p>
        </p:txBody>
      </p:sp>
    </p:spTree>
  </p:cSld>
  <p:clrMapOvr>
    <a:masterClrMapping/>
  </p:clrMapOvr>
</p:sld>
</file>

<file path=ppt/slides/slide2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2" name="Shape 2372"/>
        <p:cNvGrpSpPr/>
        <p:nvPr/>
      </p:nvGrpSpPr>
      <p:grpSpPr>
        <a:xfrm>
          <a:off x="0" y="0"/>
          <a:ext cx="0" cy="0"/>
          <a:chOff x="0" y="0"/>
          <a:chExt cx="0" cy="0"/>
        </a:xfrm>
      </p:grpSpPr>
      <p:sp>
        <p:nvSpPr>
          <p:cNvPr id="2373" name="Google Shape;2373;p32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Signs and Symptoms of Uterine Infection</a:t>
            </a:r>
            <a:endParaRPr sz="4400"/>
          </a:p>
        </p:txBody>
      </p:sp>
      <p:sp>
        <p:nvSpPr>
          <p:cNvPr id="2374" name="Google Shape;2374;p324"/>
          <p:cNvSpPr txBox="1"/>
          <p:nvPr>
            <p:ph idx="1" type="body"/>
          </p:nvPr>
        </p:nvSpPr>
        <p:spPr>
          <a:xfrm>
            <a:off x="1036320" y="2011679"/>
            <a:ext cx="7479030" cy="4165283"/>
          </a:xfrm>
          <a:prstGeom prst="rect">
            <a:avLst/>
          </a:prstGeom>
          <a:noFill/>
          <a:ln>
            <a:noFill/>
          </a:ln>
        </p:spPr>
        <p:txBody>
          <a:bodyPr anchorCtr="0" anchor="t" bIns="45700" lIns="91425" spcFirstLastPara="1" rIns="91425" wrap="square" tIns="45700">
            <a:normAutofit/>
          </a:bodyPr>
          <a:lstStyle/>
          <a:p>
            <a:pPr indent="-457200" lvl="0" marL="457200" rtl="0" algn="l">
              <a:lnSpc>
                <a:spcPct val="100000"/>
              </a:lnSpc>
              <a:spcBef>
                <a:spcPts val="640"/>
              </a:spcBef>
              <a:spcAft>
                <a:spcPts val="0"/>
              </a:spcAft>
              <a:buSzPts val="3200"/>
              <a:buChar char="•"/>
            </a:pPr>
            <a:r>
              <a:rPr lang="en-US" sz="2800">
                <a:solidFill>
                  <a:schemeClr val="dk2"/>
                </a:solidFill>
                <a:latin typeface="Calibri"/>
                <a:ea typeface="Calibri"/>
                <a:cs typeface="Calibri"/>
                <a:sym typeface="Calibri"/>
              </a:rPr>
              <a:t>Lower pelvic or abdominal pain</a:t>
            </a:r>
            <a:endParaRPr sz="2800">
              <a:solidFill>
                <a:schemeClr val="dk2"/>
              </a:solidFill>
              <a:latin typeface="Calibri"/>
              <a:ea typeface="Calibri"/>
              <a:cs typeface="Calibri"/>
              <a:sym typeface="Calibri"/>
            </a:endParaRPr>
          </a:p>
          <a:p>
            <a:pPr indent="-457200" lvl="0" marL="457200" rtl="0" algn="l">
              <a:lnSpc>
                <a:spcPct val="100000"/>
              </a:lnSpc>
              <a:spcBef>
                <a:spcPts val="640"/>
              </a:spcBef>
              <a:spcAft>
                <a:spcPts val="0"/>
              </a:spcAft>
              <a:buSzPts val="3200"/>
              <a:buChar char="•"/>
            </a:pPr>
            <a:r>
              <a:rPr lang="en-US" sz="2800">
                <a:solidFill>
                  <a:schemeClr val="dk2"/>
                </a:solidFill>
                <a:latin typeface="Calibri"/>
                <a:ea typeface="Calibri"/>
                <a:cs typeface="Calibri"/>
                <a:sym typeface="Calibri"/>
              </a:rPr>
              <a:t>Bleeding</a:t>
            </a:r>
            <a:endParaRPr sz="2800">
              <a:solidFill>
                <a:schemeClr val="dk2"/>
              </a:solidFill>
              <a:latin typeface="Calibri"/>
              <a:ea typeface="Calibri"/>
              <a:cs typeface="Calibri"/>
              <a:sym typeface="Calibri"/>
            </a:endParaRPr>
          </a:p>
          <a:p>
            <a:pPr indent="-457200" lvl="0" marL="457200" rtl="0" algn="l">
              <a:lnSpc>
                <a:spcPct val="100000"/>
              </a:lnSpc>
              <a:spcBef>
                <a:spcPts val="640"/>
              </a:spcBef>
              <a:spcAft>
                <a:spcPts val="0"/>
              </a:spcAft>
              <a:buSzPts val="3200"/>
              <a:buChar char="•"/>
            </a:pPr>
            <a:r>
              <a:rPr lang="en-US" sz="2800">
                <a:solidFill>
                  <a:schemeClr val="dk2"/>
                </a:solidFill>
                <a:latin typeface="Calibri"/>
                <a:ea typeface="Calibri"/>
                <a:cs typeface="Calibri"/>
                <a:sym typeface="Calibri"/>
              </a:rPr>
              <a:t>Fever and chills</a:t>
            </a:r>
            <a:endParaRPr sz="2800">
              <a:solidFill>
                <a:schemeClr val="dk2"/>
              </a:solidFill>
              <a:latin typeface="Calibri"/>
              <a:ea typeface="Calibri"/>
              <a:cs typeface="Calibri"/>
              <a:sym typeface="Calibri"/>
            </a:endParaRPr>
          </a:p>
          <a:p>
            <a:pPr indent="-457200" lvl="0" marL="457200" rtl="0" algn="l">
              <a:lnSpc>
                <a:spcPct val="100000"/>
              </a:lnSpc>
              <a:spcBef>
                <a:spcPts val="640"/>
              </a:spcBef>
              <a:spcAft>
                <a:spcPts val="0"/>
              </a:spcAft>
              <a:buSzPts val="3200"/>
              <a:buChar char="•"/>
            </a:pPr>
            <a:r>
              <a:rPr lang="en-US" sz="2800">
                <a:solidFill>
                  <a:schemeClr val="dk2"/>
                </a:solidFill>
                <a:latin typeface="Calibri"/>
                <a:ea typeface="Calibri"/>
                <a:cs typeface="Calibri"/>
                <a:sym typeface="Calibri"/>
              </a:rPr>
              <a:t>Uterine or lower abdominal tenderness on exam</a:t>
            </a:r>
            <a:endParaRPr sz="2800">
              <a:solidFill>
                <a:schemeClr val="dk2"/>
              </a:solidFill>
              <a:latin typeface="Calibri"/>
              <a:ea typeface="Calibri"/>
              <a:cs typeface="Calibri"/>
              <a:sym typeface="Calibri"/>
            </a:endParaRPr>
          </a:p>
          <a:p>
            <a:pPr indent="-457200" lvl="0" marL="457200" rtl="0" algn="l">
              <a:lnSpc>
                <a:spcPct val="100000"/>
              </a:lnSpc>
              <a:spcBef>
                <a:spcPts val="640"/>
              </a:spcBef>
              <a:spcAft>
                <a:spcPts val="0"/>
              </a:spcAft>
              <a:buSzPts val="3200"/>
              <a:buChar char="•"/>
            </a:pPr>
            <a:r>
              <a:rPr lang="en-US" sz="2800">
                <a:solidFill>
                  <a:schemeClr val="dk2"/>
                </a:solidFill>
                <a:latin typeface="Calibri"/>
                <a:ea typeface="Calibri"/>
                <a:cs typeface="Calibri"/>
                <a:sym typeface="Calibri"/>
              </a:rPr>
              <a:t>Cervical motion tenderness</a:t>
            </a:r>
            <a:endParaRPr sz="2800">
              <a:solidFill>
                <a:schemeClr val="dk2"/>
              </a:solidFill>
              <a:latin typeface="Calibri"/>
              <a:ea typeface="Calibri"/>
              <a:cs typeface="Calibri"/>
              <a:sym typeface="Calibri"/>
            </a:endParaRPr>
          </a:p>
          <a:p>
            <a:pPr indent="-457200" lvl="0" marL="457200" rtl="0" algn="l">
              <a:lnSpc>
                <a:spcPct val="100000"/>
              </a:lnSpc>
              <a:spcBef>
                <a:spcPts val="640"/>
              </a:spcBef>
              <a:spcAft>
                <a:spcPts val="0"/>
              </a:spcAft>
              <a:buSzPts val="3200"/>
              <a:buChar char="•"/>
            </a:pPr>
            <a:r>
              <a:rPr lang="en-US" sz="2800">
                <a:solidFill>
                  <a:schemeClr val="dk2"/>
                </a:solidFill>
                <a:latin typeface="Calibri"/>
                <a:ea typeface="Calibri"/>
                <a:cs typeface="Calibri"/>
                <a:sym typeface="Calibri"/>
              </a:rPr>
              <a:t>Foul smelling discharge</a:t>
            </a:r>
            <a:endParaRPr sz="2800">
              <a:solidFill>
                <a:schemeClr val="dk2"/>
              </a:solidFill>
              <a:latin typeface="Calibri"/>
              <a:ea typeface="Calibri"/>
              <a:cs typeface="Calibri"/>
              <a:sym typeface="Calibri"/>
            </a:endParaRPr>
          </a:p>
        </p:txBody>
      </p:sp>
    </p:spTree>
  </p:cSld>
  <p:clrMapOvr>
    <a:masterClrMapping/>
  </p:clrMapOvr>
</p:sld>
</file>

<file path=ppt/slides/slide2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9" name="Shape 2379"/>
        <p:cNvGrpSpPr/>
        <p:nvPr/>
      </p:nvGrpSpPr>
      <p:grpSpPr>
        <a:xfrm>
          <a:off x="0" y="0"/>
          <a:ext cx="0" cy="0"/>
          <a:chOff x="0" y="0"/>
          <a:chExt cx="0" cy="0"/>
        </a:xfrm>
      </p:grpSpPr>
      <p:sp>
        <p:nvSpPr>
          <p:cNvPr id="2380" name="Google Shape;2380;p32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400"/>
              <a:buNone/>
            </a:pPr>
            <a:r>
              <a:rPr b="1" lang="en-US">
                <a:solidFill>
                  <a:schemeClr val="dk2"/>
                </a:solidFill>
              </a:rPr>
              <a:t>Managing Infection</a:t>
            </a:r>
            <a:endParaRPr>
              <a:solidFill>
                <a:schemeClr val="dk2"/>
              </a:solidFill>
            </a:endParaRPr>
          </a:p>
        </p:txBody>
      </p:sp>
      <p:sp>
        <p:nvSpPr>
          <p:cNvPr id="2381" name="Google Shape;2381;p325"/>
          <p:cNvSpPr txBox="1"/>
          <p:nvPr>
            <p:ph idx="1" type="body"/>
          </p:nvPr>
        </p:nvSpPr>
        <p:spPr>
          <a:xfrm>
            <a:off x="771525" y="1939449"/>
            <a:ext cx="7600950" cy="3263504"/>
          </a:xfrm>
          <a:prstGeom prst="rect">
            <a:avLst/>
          </a:prstGeom>
          <a:noFill/>
          <a:ln>
            <a:noFill/>
          </a:ln>
        </p:spPr>
        <p:txBody>
          <a:bodyPr anchorCtr="0" anchor="t" bIns="45700" lIns="91425" spcFirstLastPara="1" rIns="91425" wrap="square" tIns="45700">
            <a:normAutofit/>
          </a:bodyPr>
          <a:lstStyle/>
          <a:p>
            <a:pPr indent="-431800" lvl="0" marL="457200" rtl="0" algn="l">
              <a:lnSpc>
                <a:spcPct val="100000"/>
              </a:lnSpc>
              <a:spcBef>
                <a:spcPts val="640"/>
              </a:spcBef>
              <a:spcAft>
                <a:spcPts val="0"/>
              </a:spcAft>
              <a:buSzPts val="3200"/>
              <a:buChar char="•"/>
            </a:pPr>
            <a:r>
              <a:rPr lang="en-US" sz="2800">
                <a:solidFill>
                  <a:schemeClr val="dk2"/>
                </a:solidFill>
              </a:rPr>
              <a:t>Evacuate the uterus with vacuum aspiration</a:t>
            </a:r>
            <a:endParaRPr sz="2800">
              <a:solidFill>
                <a:schemeClr val="dk2"/>
              </a:solidFill>
            </a:endParaRPr>
          </a:p>
          <a:p>
            <a:pPr indent="-431800" lvl="0" marL="457200" rtl="0" algn="l">
              <a:lnSpc>
                <a:spcPct val="100000"/>
              </a:lnSpc>
              <a:spcBef>
                <a:spcPts val="640"/>
              </a:spcBef>
              <a:spcAft>
                <a:spcPts val="0"/>
              </a:spcAft>
              <a:buSzPts val="3200"/>
              <a:buChar char="•"/>
            </a:pPr>
            <a:r>
              <a:rPr lang="en-US" sz="2800">
                <a:solidFill>
                  <a:schemeClr val="dk2"/>
                </a:solidFill>
              </a:rPr>
              <a:t>Appropriate antibiotic coverage</a:t>
            </a:r>
            <a:endParaRPr sz="2800">
              <a:solidFill>
                <a:schemeClr val="dk2"/>
              </a:solidFill>
            </a:endParaRPr>
          </a:p>
          <a:p>
            <a:pPr indent="-431800" lvl="0" marL="457200" rtl="0" algn="l">
              <a:lnSpc>
                <a:spcPct val="100000"/>
              </a:lnSpc>
              <a:spcBef>
                <a:spcPts val="640"/>
              </a:spcBef>
              <a:spcAft>
                <a:spcPts val="0"/>
              </a:spcAft>
              <a:buSzPts val="3200"/>
              <a:buChar char="•"/>
            </a:pPr>
            <a:r>
              <a:rPr lang="en-US" sz="2800">
                <a:solidFill>
                  <a:schemeClr val="dk2"/>
                </a:solidFill>
              </a:rPr>
              <a:t>She may require referral/transfer if vacuum aspiration not available</a:t>
            </a:r>
            <a:endParaRPr sz="2800">
              <a:solidFill>
                <a:schemeClr val="dk2"/>
              </a:solidFill>
            </a:endParaRPr>
          </a:p>
        </p:txBody>
      </p:sp>
    </p:spTree>
  </p:cSld>
  <p:clrMapOvr>
    <a:masterClrMapping/>
  </p:clrMapOvr>
</p:sld>
</file>

<file path=ppt/slides/slide2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6" name="Shape 2386"/>
        <p:cNvGrpSpPr/>
        <p:nvPr/>
      </p:nvGrpSpPr>
      <p:grpSpPr>
        <a:xfrm>
          <a:off x="0" y="0"/>
          <a:ext cx="0" cy="0"/>
          <a:chOff x="0" y="0"/>
          <a:chExt cx="0" cy="0"/>
        </a:xfrm>
      </p:grpSpPr>
      <p:sp>
        <p:nvSpPr>
          <p:cNvPr id="2387" name="Google Shape;2387;p326"/>
          <p:cNvSpPr txBox="1"/>
          <p:nvPr>
            <p:ph type="title"/>
          </p:nvPr>
        </p:nvSpPr>
        <p:spPr>
          <a:xfrm>
            <a:off x="821690" y="498932"/>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Signs and symptoms of continuing pregnancy</a:t>
            </a:r>
            <a:endParaRPr sz="4400"/>
          </a:p>
        </p:txBody>
      </p:sp>
      <p:sp>
        <p:nvSpPr>
          <p:cNvPr id="2388" name="Google Shape;2388;p326"/>
          <p:cNvSpPr txBox="1"/>
          <p:nvPr>
            <p:ph idx="1" type="body"/>
          </p:nvPr>
        </p:nvSpPr>
        <p:spPr>
          <a:xfrm>
            <a:off x="628650" y="2325957"/>
            <a:ext cx="7886700" cy="4351338"/>
          </a:xfrm>
          <a:prstGeom prst="rect">
            <a:avLst/>
          </a:prstGeom>
          <a:noFill/>
          <a:ln>
            <a:noFill/>
          </a:ln>
        </p:spPr>
        <p:txBody>
          <a:bodyPr anchorCtr="0" anchor="t" bIns="45700" lIns="91425" spcFirstLastPara="1" rIns="91425" wrap="square" tIns="45700">
            <a:noAutofit/>
          </a:bodyPr>
          <a:lstStyle/>
          <a:p>
            <a:pPr indent="-457200" lvl="0" marL="685800" rtl="0" algn="l">
              <a:lnSpc>
                <a:spcPct val="90000"/>
              </a:lnSpc>
              <a:spcBef>
                <a:spcPts val="600"/>
              </a:spcBef>
              <a:spcAft>
                <a:spcPts val="0"/>
              </a:spcAft>
              <a:buClr>
                <a:srgbClr val="000000"/>
              </a:buClr>
              <a:buSzPts val="3200"/>
              <a:buChar char="•"/>
            </a:pPr>
            <a:r>
              <a:rPr lang="en-US" sz="2800">
                <a:solidFill>
                  <a:schemeClr val="dk2"/>
                </a:solidFill>
                <a:latin typeface="Calibri"/>
                <a:ea typeface="Calibri"/>
                <a:cs typeface="Calibri"/>
                <a:sym typeface="Calibri"/>
              </a:rPr>
              <a:t>On vacuum aspiration, smaller amount of POC than expected</a:t>
            </a:r>
            <a:endParaRPr sz="2800">
              <a:solidFill>
                <a:schemeClr val="dk2"/>
              </a:solidFill>
              <a:latin typeface="Calibri"/>
              <a:ea typeface="Calibri"/>
              <a:cs typeface="Calibri"/>
              <a:sym typeface="Calibri"/>
            </a:endParaRPr>
          </a:p>
          <a:p>
            <a:pPr indent="-457200" lvl="0" marL="685800" rtl="0" algn="l">
              <a:lnSpc>
                <a:spcPct val="90000"/>
              </a:lnSpc>
              <a:spcBef>
                <a:spcPts val="1200"/>
              </a:spcBef>
              <a:spcAft>
                <a:spcPts val="0"/>
              </a:spcAft>
              <a:buClr>
                <a:srgbClr val="000000"/>
              </a:buClr>
              <a:buSzPts val="3200"/>
              <a:buChar char="•"/>
            </a:pPr>
            <a:r>
              <a:rPr lang="en-US" sz="2800">
                <a:solidFill>
                  <a:schemeClr val="dk2"/>
                </a:solidFill>
                <a:latin typeface="Calibri"/>
                <a:ea typeface="Calibri"/>
                <a:cs typeface="Calibri"/>
                <a:sym typeface="Calibri"/>
              </a:rPr>
              <a:t>Persistent pregnancy symptoms </a:t>
            </a:r>
            <a:endParaRPr sz="2800">
              <a:solidFill>
                <a:schemeClr val="dk2"/>
              </a:solidFill>
              <a:latin typeface="Calibri"/>
              <a:ea typeface="Calibri"/>
              <a:cs typeface="Calibri"/>
              <a:sym typeface="Calibri"/>
            </a:endParaRPr>
          </a:p>
          <a:p>
            <a:pPr indent="-457200" lvl="0" marL="685800" rtl="0" algn="l">
              <a:lnSpc>
                <a:spcPct val="90000"/>
              </a:lnSpc>
              <a:spcBef>
                <a:spcPts val="1200"/>
              </a:spcBef>
              <a:spcAft>
                <a:spcPts val="0"/>
              </a:spcAft>
              <a:buClr>
                <a:srgbClr val="000000"/>
              </a:buClr>
              <a:buSzPts val="3200"/>
              <a:buChar char="•"/>
            </a:pPr>
            <a:r>
              <a:rPr lang="en-US" sz="2800">
                <a:solidFill>
                  <a:schemeClr val="dk2"/>
                </a:solidFill>
                <a:latin typeface="Calibri"/>
                <a:ea typeface="Calibri"/>
                <a:cs typeface="Calibri"/>
                <a:sym typeface="Calibri"/>
              </a:rPr>
              <a:t>Less vaginal bleeding than expected </a:t>
            </a:r>
            <a:endParaRPr sz="2800">
              <a:solidFill>
                <a:schemeClr val="dk2"/>
              </a:solidFill>
              <a:latin typeface="Calibri"/>
              <a:ea typeface="Calibri"/>
              <a:cs typeface="Calibri"/>
              <a:sym typeface="Calibri"/>
            </a:endParaRPr>
          </a:p>
          <a:p>
            <a:pPr indent="-457200" lvl="0" marL="685800" rtl="0" algn="l">
              <a:lnSpc>
                <a:spcPct val="90000"/>
              </a:lnSpc>
              <a:spcBef>
                <a:spcPts val="1200"/>
              </a:spcBef>
              <a:spcAft>
                <a:spcPts val="600"/>
              </a:spcAft>
              <a:buClr>
                <a:srgbClr val="000000"/>
              </a:buClr>
              <a:buSzPts val="3200"/>
              <a:buChar char="•"/>
            </a:pPr>
            <a:r>
              <a:rPr lang="en-US" sz="2800">
                <a:solidFill>
                  <a:schemeClr val="dk2"/>
                </a:solidFill>
                <a:latin typeface="Calibri"/>
                <a:ea typeface="Calibri"/>
                <a:cs typeface="Calibri"/>
                <a:sym typeface="Calibri"/>
              </a:rPr>
              <a:t>Uterine size increasing after uterine evacuation </a:t>
            </a:r>
            <a:endParaRPr sz="2800">
              <a:solidFill>
                <a:schemeClr val="dk2"/>
              </a:solidFill>
              <a:latin typeface="Calibri"/>
              <a:ea typeface="Calibri"/>
              <a:cs typeface="Calibri"/>
              <a:sym typeface="Calibri"/>
            </a:endParaRPr>
          </a:p>
        </p:txBody>
      </p:sp>
      <p:sp>
        <p:nvSpPr>
          <p:cNvPr id="2389" name="Google Shape;2389;p32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4" name="Shape 2394"/>
        <p:cNvGrpSpPr/>
        <p:nvPr/>
      </p:nvGrpSpPr>
      <p:grpSpPr>
        <a:xfrm>
          <a:off x="0" y="0"/>
          <a:ext cx="0" cy="0"/>
          <a:chOff x="0" y="0"/>
          <a:chExt cx="0" cy="0"/>
        </a:xfrm>
      </p:grpSpPr>
      <p:sp>
        <p:nvSpPr>
          <p:cNvPr id="2395" name="Google Shape;2395;p32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Continuing pregnancy </a:t>
            </a:r>
            <a:endParaRPr sz="4400"/>
          </a:p>
        </p:txBody>
      </p:sp>
      <p:sp>
        <p:nvSpPr>
          <p:cNvPr id="2396" name="Google Shape;2396;p327"/>
          <p:cNvSpPr txBox="1"/>
          <p:nvPr>
            <p:ph idx="1" type="body"/>
          </p:nvPr>
        </p:nvSpPr>
        <p:spPr>
          <a:xfrm>
            <a:off x="818431" y="1690689"/>
            <a:ext cx="7886700" cy="4351338"/>
          </a:xfrm>
          <a:prstGeom prst="rect">
            <a:avLst/>
          </a:prstGeom>
          <a:noFill/>
          <a:ln>
            <a:noFill/>
          </a:ln>
        </p:spPr>
        <p:txBody>
          <a:bodyPr anchorCtr="0" anchor="t" bIns="45700" lIns="91425" spcFirstLastPara="1" rIns="91425" wrap="square" tIns="45700">
            <a:noAutofit/>
          </a:bodyPr>
          <a:lstStyle/>
          <a:p>
            <a:pPr indent="-457200" lvl="0" marL="685800" rtl="0" algn="l">
              <a:lnSpc>
                <a:spcPct val="90000"/>
              </a:lnSpc>
              <a:spcBef>
                <a:spcPts val="600"/>
              </a:spcBef>
              <a:spcAft>
                <a:spcPts val="0"/>
              </a:spcAft>
              <a:buClr>
                <a:srgbClr val="000000"/>
              </a:buClr>
              <a:buSzPts val="2800"/>
              <a:buChar char="•"/>
            </a:pPr>
            <a:r>
              <a:rPr lang="en-US" sz="2800">
                <a:solidFill>
                  <a:schemeClr val="dk2"/>
                </a:solidFill>
                <a:latin typeface="Calibri"/>
                <a:ea typeface="Calibri"/>
                <a:cs typeface="Calibri"/>
                <a:sym typeface="Calibri"/>
              </a:rPr>
              <a:t>Also known as “failed abortion” </a:t>
            </a:r>
            <a:endParaRPr sz="2800">
              <a:solidFill>
                <a:schemeClr val="dk2"/>
              </a:solidFill>
              <a:latin typeface="Calibri"/>
              <a:ea typeface="Calibri"/>
              <a:cs typeface="Calibri"/>
              <a:sym typeface="Calibri"/>
            </a:endParaRPr>
          </a:p>
          <a:p>
            <a:pPr indent="-457200" lvl="0" marL="685800" rtl="0" algn="l">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Pregnancy continues due to: </a:t>
            </a:r>
            <a:endParaRPr sz="2800">
              <a:solidFill>
                <a:schemeClr val="dk2"/>
              </a:solidFill>
              <a:latin typeface="Calibri"/>
              <a:ea typeface="Calibri"/>
              <a:cs typeface="Calibri"/>
              <a:sym typeface="Calibri"/>
            </a:endParaRPr>
          </a:p>
          <a:p>
            <a:pPr indent="-228600" lvl="2" marL="1188720" rtl="0" algn="l">
              <a:lnSpc>
                <a:spcPct val="90000"/>
              </a:lnSpc>
              <a:spcBef>
                <a:spcPts val="600"/>
              </a:spcBef>
              <a:spcAft>
                <a:spcPts val="0"/>
              </a:spcAft>
              <a:buClr>
                <a:srgbClr val="000000"/>
              </a:buClr>
              <a:buSzPts val="2800"/>
              <a:buChar char="•"/>
            </a:pPr>
            <a:r>
              <a:rPr lang="en-US" sz="2800">
                <a:solidFill>
                  <a:schemeClr val="dk2"/>
                </a:solidFill>
                <a:latin typeface="Calibri"/>
                <a:ea typeface="Calibri"/>
                <a:cs typeface="Calibri"/>
                <a:sym typeface="Calibri"/>
              </a:rPr>
              <a:t>Ineffective uterine evacuation </a:t>
            </a:r>
            <a:endParaRPr sz="2800">
              <a:solidFill>
                <a:schemeClr val="dk2"/>
              </a:solidFill>
              <a:latin typeface="Calibri"/>
              <a:ea typeface="Calibri"/>
              <a:cs typeface="Calibri"/>
              <a:sym typeface="Calibri"/>
            </a:endParaRPr>
          </a:p>
          <a:p>
            <a:pPr indent="-228600" lvl="2" marL="1188720" rtl="0" algn="l">
              <a:lnSpc>
                <a:spcPct val="90000"/>
              </a:lnSpc>
              <a:spcBef>
                <a:spcPts val="0"/>
              </a:spcBef>
              <a:spcAft>
                <a:spcPts val="0"/>
              </a:spcAft>
              <a:buClr>
                <a:srgbClr val="000000"/>
              </a:buClr>
              <a:buSzPts val="2800"/>
              <a:buChar char="•"/>
            </a:pPr>
            <a:r>
              <a:rPr lang="en-US" sz="2800">
                <a:solidFill>
                  <a:schemeClr val="dk2"/>
                </a:solidFill>
                <a:latin typeface="Calibri"/>
                <a:ea typeface="Calibri"/>
                <a:cs typeface="Calibri"/>
                <a:sym typeface="Calibri"/>
              </a:rPr>
              <a:t>Failure to evacuate gestational sac</a:t>
            </a:r>
            <a:endParaRPr sz="2800">
              <a:solidFill>
                <a:schemeClr val="dk2"/>
              </a:solidFill>
              <a:latin typeface="Calibri"/>
              <a:ea typeface="Calibri"/>
              <a:cs typeface="Calibri"/>
              <a:sym typeface="Calibri"/>
            </a:endParaRPr>
          </a:p>
          <a:p>
            <a:pPr indent="-228600" lvl="2" marL="1188720" rtl="0" algn="l">
              <a:lnSpc>
                <a:spcPct val="90000"/>
              </a:lnSpc>
              <a:spcBef>
                <a:spcPts val="0"/>
              </a:spcBef>
              <a:spcAft>
                <a:spcPts val="0"/>
              </a:spcAft>
              <a:buClr>
                <a:srgbClr val="000000"/>
              </a:buClr>
              <a:buSzPts val="2800"/>
              <a:buChar char="•"/>
            </a:pPr>
            <a:r>
              <a:rPr lang="en-US" sz="2800">
                <a:solidFill>
                  <a:schemeClr val="dk2"/>
                </a:solidFill>
                <a:latin typeface="Calibri"/>
                <a:ea typeface="Calibri"/>
                <a:cs typeface="Calibri"/>
                <a:sym typeface="Calibri"/>
              </a:rPr>
              <a:t>Extrauterine pregnancy </a:t>
            </a:r>
            <a:endParaRPr sz="2800">
              <a:solidFill>
                <a:schemeClr val="dk2"/>
              </a:solidFill>
              <a:latin typeface="Calibri"/>
              <a:ea typeface="Calibri"/>
              <a:cs typeface="Calibri"/>
              <a:sym typeface="Calibri"/>
            </a:endParaRPr>
          </a:p>
          <a:p>
            <a:pPr indent="-457200" lvl="0" marL="685800" rtl="0" algn="l">
              <a:lnSpc>
                <a:spcPct val="90000"/>
              </a:lnSpc>
              <a:spcBef>
                <a:spcPts val="600"/>
              </a:spcBef>
              <a:spcAft>
                <a:spcPts val="600"/>
              </a:spcAft>
              <a:buClr>
                <a:srgbClr val="000000"/>
              </a:buClr>
              <a:buSzPts val="2800"/>
              <a:buChar char="•"/>
            </a:pPr>
            <a:r>
              <a:rPr lang="en-US" sz="2800">
                <a:solidFill>
                  <a:schemeClr val="dk2"/>
                </a:solidFill>
                <a:latin typeface="Calibri"/>
                <a:ea typeface="Calibri"/>
                <a:cs typeface="Calibri"/>
                <a:sym typeface="Calibri"/>
              </a:rPr>
              <a:t>Early gestational age (&lt;6 weeks), operator inexperience and uterine anomalies may make it more difficult to evacuate gestational sac using VA</a:t>
            </a:r>
            <a:endParaRPr sz="2800">
              <a:solidFill>
                <a:schemeClr val="dk2"/>
              </a:solidFill>
              <a:latin typeface="Calibri"/>
              <a:ea typeface="Calibri"/>
              <a:cs typeface="Calibri"/>
              <a:sym typeface="Calibri"/>
            </a:endParaRPr>
          </a:p>
        </p:txBody>
      </p:sp>
      <p:sp>
        <p:nvSpPr>
          <p:cNvPr id="2397" name="Google Shape;2397;p32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2" name="Shape 2402"/>
        <p:cNvGrpSpPr/>
        <p:nvPr/>
      </p:nvGrpSpPr>
      <p:grpSpPr>
        <a:xfrm>
          <a:off x="0" y="0"/>
          <a:ext cx="0" cy="0"/>
          <a:chOff x="0" y="0"/>
          <a:chExt cx="0" cy="0"/>
        </a:xfrm>
      </p:grpSpPr>
      <p:sp>
        <p:nvSpPr>
          <p:cNvPr id="2403" name="Google Shape;2403;p328"/>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b="1" lang="en-US">
                <a:solidFill>
                  <a:schemeClr val="dk2"/>
                </a:solidFill>
              </a:rPr>
              <a:t>Possible Complication after UE with Medications: Very Heavy Bleeding</a:t>
            </a:r>
            <a:endParaRPr>
              <a:solidFill>
                <a:schemeClr val="dk2"/>
              </a:solidFill>
            </a:endParaRPr>
          </a:p>
        </p:txBody>
      </p:sp>
      <p:sp>
        <p:nvSpPr>
          <p:cNvPr id="2404" name="Google Shape;2404;p328"/>
          <p:cNvSpPr txBox="1"/>
          <p:nvPr>
            <p:ph idx="1" type="body"/>
          </p:nvPr>
        </p:nvSpPr>
        <p:spPr>
          <a:xfrm>
            <a:off x="771525" y="2152809"/>
            <a:ext cx="7600950" cy="3263504"/>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640"/>
              </a:spcBef>
              <a:spcAft>
                <a:spcPts val="0"/>
              </a:spcAft>
              <a:buSzPts val="3200"/>
              <a:buNone/>
            </a:pPr>
            <a:r>
              <a:rPr lang="en-US" sz="2800">
                <a:solidFill>
                  <a:schemeClr val="dk2"/>
                </a:solidFill>
              </a:rPr>
              <a:t>Heavy and/or prolonged bleeding that:</a:t>
            </a:r>
            <a:endParaRPr sz="2800">
              <a:solidFill>
                <a:schemeClr val="dk2"/>
              </a:solidFill>
            </a:endParaRPr>
          </a:p>
          <a:p>
            <a:pPr indent="-406400" lvl="1" marL="914400" rtl="0" algn="l">
              <a:lnSpc>
                <a:spcPct val="100000"/>
              </a:lnSpc>
              <a:spcBef>
                <a:spcPts val="560"/>
              </a:spcBef>
              <a:spcAft>
                <a:spcPts val="0"/>
              </a:spcAft>
              <a:buSzPts val="2800"/>
              <a:buChar char="–"/>
            </a:pPr>
            <a:r>
              <a:rPr lang="en-US">
                <a:solidFill>
                  <a:schemeClr val="dk2"/>
                </a:solidFill>
              </a:rPr>
              <a:t>Causes a clinically relevant change in hemoglobin/hematocrit</a:t>
            </a:r>
            <a:endParaRPr>
              <a:solidFill>
                <a:schemeClr val="dk2"/>
              </a:solidFill>
            </a:endParaRPr>
          </a:p>
          <a:p>
            <a:pPr indent="-406400" lvl="1" marL="914400" rtl="0" algn="l">
              <a:lnSpc>
                <a:spcPct val="100000"/>
              </a:lnSpc>
              <a:spcBef>
                <a:spcPts val="560"/>
              </a:spcBef>
              <a:spcAft>
                <a:spcPts val="0"/>
              </a:spcAft>
              <a:buSzPts val="2800"/>
              <a:buChar char="–"/>
            </a:pPr>
            <a:r>
              <a:rPr lang="en-US">
                <a:solidFill>
                  <a:schemeClr val="dk2"/>
                </a:solidFill>
              </a:rPr>
              <a:t>Is symptomatic</a:t>
            </a:r>
            <a:endParaRPr>
              <a:solidFill>
                <a:schemeClr val="dk2"/>
              </a:solidFill>
            </a:endParaRPr>
          </a:p>
          <a:p>
            <a:pPr indent="-406400" lvl="1" marL="914400" rtl="0" algn="l">
              <a:lnSpc>
                <a:spcPct val="100000"/>
              </a:lnSpc>
              <a:spcBef>
                <a:spcPts val="560"/>
              </a:spcBef>
              <a:spcAft>
                <a:spcPts val="0"/>
              </a:spcAft>
              <a:buSzPts val="2800"/>
              <a:buChar char="–"/>
            </a:pPr>
            <a:r>
              <a:rPr lang="en-US">
                <a:solidFill>
                  <a:schemeClr val="dk2"/>
                </a:solidFill>
              </a:rPr>
              <a:t>Is problematic for the woman</a:t>
            </a:r>
            <a:endParaRPr>
              <a:solidFill>
                <a:schemeClr val="dk2"/>
              </a:solidFill>
            </a:endParaRPr>
          </a:p>
        </p:txBody>
      </p:sp>
    </p:spTree>
  </p:cSld>
  <p:clrMapOvr>
    <a:masterClrMapping/>
  </p:clrMapOvr>
</p:sld>
</file>

<file path=ppt/slides/slide2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9" name="Shape 2409"/>
        <p:cNvGrpSpPr/>
        <p:nvPr/>
      </p:nvGrpSpPr>
      <p:grpSpPr>
        <a:xfrm>
          <a:off x="0" y="0"/>
          <a:ext cx="0" cy="0"/>
          <a:chOff x="0" y="0"/>
          <a:chExt cx="0" cy="0"/>
        </a:xfrm>
      </p:grpSpPr>
      <p:sp>
        <p:nvSpPr>
          <p:cNvPr id="2410" name="Google Shape;2410;p329"/>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400"/>
              <a:buNone/>
            </a:pPr>
            <a:r>
              <a:rPr b="1" lang="en-US">
                <a:solidFill>
                  <a:schemeClr val="dk2"/>
                </a:solidFill>
              </a:rPr>
              <a:t>Managing Very Heavy Bleeding</a:t>
            </a:r>
            <a:endParaRPr>
              <a:solidFill>
                <a:schemeClr val="dk2"/>
              </a:solidFill>
            </a:endParaRPr>
          </a:p>
        </p:txBody>
      </p:sp>
      <p:sp>
        <p:nvSpPr>
          <p:cNvPr id="2411" name="Google Shape;2411;p329"/>
          <p:cNvSpPr txBox="1"/>
          <p:nvPr>
            <p:ph idx="1" type="body"/>
          </p:nvPr>
        </p:nvSpPr>
        <p:spPr>
          <a:xfrm>
            <a:off x="771525" y="1690689"/>
            <a:ext cx="7600950" cy="4193381"/>
          </a:xfrm>
          <a:prstGeom prst="rect">
            <a:avLst/>
          </a:prstGeom>
          <a:noFill/>
          <a:ln>
            <a:noFill/>
          </a:ln>
        </p:spPr>
        <p:txBody>
          <a:bodyPr anchorCtr="0" anchor="t" bIns="45700" lIns="91425" spcFirstLastPara="1" rIns="91425" wrap="square" tIns="45700">
            <a:normAutofit/>
          </a:bodyPr>
          <a:lstStyle/>
          <a:p>
            <a:pPr indent="-431800" lvl="0" marL="457200" rtl="0" algn="l">
              <a:lnSpc>
                <a:spcPct val="100000"/>
              </a:lnSpc>
              <a:spcBef>
                <a:spcPts val="640"/>
              </a:spcBef>
              <a:spcAft>
                <a:spcPts val="0"/>
              </a:spcAft>
              <a:buSzPts val="3200"/>
              <a:buChar char="•"/>
            </a:pPr>
            <a:r>
              <a:rPr lang="en-US" sz="2800">
                <a:solidFill>
                  <a:schemeClr val="dk2"/>
                </a:solidFill>
              </a:rPr>
              <a:t>Evacuate the uterus with vacuum aspiration</a:t>
            </a:r>
            <a:endParaRPr sz="2800">
              <a:solidFill>
                <a:schemeClr val="dk2"/>
              </a:solidFill>
            </a:endParaRPr>
          </a:p>
          <a:p>
            <a:pPr indent="-431800" lvl="0" marL="457200" rtl="0" algn="l">
              <a:lnSpc>
                <a:spcPct val="100000"/>
              </a:lnSpc>
              <a:spcBef>
                <a:spcPts val="640"/>
              </a:spcBef>
              <a:spcAft>
                <a:spcPts val="0"/>
              </a:spcAft>
              <a:buSzPts val="3200"/>
              <a:buChar char="•"/>
            </a:pPr>
            <a:r>
              <a:rPr lang="en-US" sz="2800">
                <a:solidFill>
                  <a:schemeClr val="dk2"/>
                </a:solidFill>
              </a:rPr>
              <a:t>Administer IV fluids if evidence of hemodynamic compromise</a:t>
            </a:r>
            <a:endParaRPr sz="2800">
              <a:solidFill>
                <a:schemeClr val="dk2"/>
              </a:solidFill>
            </a:endParaRPr>
          </a:p>
          <a:p>
            <a:pPr indent="-431800" lvl="0" marL="457200" rtl="0" algn="l">
              <a:lnSpc>
                <a:spcPct val="100000"/>
              </a:lnSpc>
              <a:spcBef>
                <a:spcPts val="640"/>
              </a:spcBef>
              <a:spcAft>
                <a:spcPts val="0"/>
              </a:spcAft>
              <a:buSzPts val="3200"/>
              <a:buChar char="•"/>
            </a:pPr>
            <a:r>
              <a:rPr lang="en-US" sz="2800">
                <a:solidFill>
                  <a:schemeClr val="dk2"/>
                </a:solidFill>
              </a:rPr>
              <a:t>Provide blood transfusion only when clearly medically indicated</a:t>
            </a:r>
            <a:endParaRPr sz="2800">
              <a:solidFill>
                <a:schemeClr val="dk2"/>
              </a:solidFill>
            </a:endParaRPr>
          </a:p>
          <a:p>
            <a:pPr indent="-431800" lvl="0" marL="457200" rtl="0" algn="l">
              <a:lnSpc>
                <a:spcPct val="100000"/>
              </a:lnSpc>
              <a:spcBef>
                <a:spcPts val="640"/>
              </a:spcBef>
              <a:spcAft>
                <a:spcPts val="0"/>
              </a:spcAft>
              <a:buSzPts val="3200"/>
              <a:buChar char="•"/>
            </a:pPr>
            <a:r>
              <a:rPr lang="en-US" sz="2800">
                <a:solidFill>
                  <a:schemeClr val="dk2"/>
                </a:solidFill>
              </a:rPr>
              <a:t>She may require referral/transfer if vacuum aspiration not available</a:t>
            </a:r>
            <a:endParaRPr sz="2800">
              <a:solidFill>
                <a:schemeClr val="dk2"/>
              </a:solidFill>
            </a:endParaRPr>
          </a:p>
        </p:txBody>
      </p:sp>
    </p:spTree>
  </p:cSld>
  <p:clrMapOvr>
    <a:masterClrMapping/>
  </p:clrMapOvr>
</p:sld>
</file>

<file path=ppt/slides/slide2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6" name="Shape 2416"/>
        <p:cNvGrpSpPr/>
        <p:nvPr/>
      </p:nvGrpSpPr>
      <p:grpSpPr>
        <a:xfrm>
          <a:off x="0" y="0"/>
          <a:ext cx="0" cy="0"/>
          <a:chOff x="0" y="0"/>
          <a:chExt cx="0" cy="0"/>
        </a:xfrm>
      </p:grpSpPr>
      <p:sp>
        <p:nvSpPr>
          <p:cNvPr id="2417" name="Google Shape;2417;p330"/>
          <p:cNvSpPr txBox="1"/>
          <p:nvPr>
            <p:ph type="title"/>
          </p:nvPr>
        </p:nvSpPr>
        <p:spPr>
          <a:xfrm>
            <a:off x="628650" y="681037"/>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Hemorrhage</a:t>
            </a:r>
            <a:endParaRPr/>
          </a:p>
        </p:txBody>
      </p:sp>
      <p:sp>
        <p:nvSpPr>
          <p:cNvPr id="2418" name="Google Shape;2418;p330"/>
          <p:cNvSpPr txBox="1"/>
          <p:nvPr>
            <p:ph idx="1" type="body"/>
          </p:nvPr>
        </p:nvSpPr>
        <p:spPr>
          <a:xfrm>
            <a:off x="628650" y="2222440"/>
            <a:ext cx="7886700" cy="4351338"/>
          </a:xfrm>
          <a:prstGeom prst="rect">
            <a:avLst/>
          </a:prstGeom>
          <a:noFill/>
          <a:ln>
            <a:noFill/>
          </a:ln>
        </p:spPr>
        <p:txBody>
          <a:bodyPr anchorCtr="0" anchor="t" bIns="45700" lIns="91425" spcFirstLastPara="1" rIns="91425" wrap="square" tIns="45700">
            <a:noAutofit/>
          </a:bodyPr>
          <a:lstStyle/>
          <a:p>
            <a:pPr indent="-457200" lvl="0" marL="685800" rtl="0" algn="l">
              <a:lnSpc>
                <a:spcPct val="90000"/>
              </a:lnSpc>
              <a:spcBef>
                <a:spcPts val="600"/>
              </a:spcBef>
              <a:spcAft>
                <a:spcPts val="0"/>
              </a:spcAft>
              <a:buClr>
                <a:srgbClr val="000000"/>
              </a:buClr>
              <a:buSzPts val="2800"/>
              <a:buChar char="•"/>
            </a:pPr>
            <a:r>
              <a:rPr lang="en-US">
                <a:solidFill>
                  <a:schemeClr val="dk2"/>
                </a:solidFill>
                <a:latin typeface="Calibri"/>
                <a:ea typeface="Calibri"/>
                <a:cs typeface="Calibri"/>
                <a:sym typeface="Calibri"/>
              </a:rPr>
              <a:t>Rare after safe abortion</a:t>
            </a:r>
            <a:endParaRPr>
              <a:solidFill>
                <a:schemeClr val="dk2"/>
              </a:solidFill>
            </a:endParaRPr>
          </a:p>
          <a:p>
            <a:pPr indent="-457200" lvl="0" marL="685800" rtl="0" algn="l">
              <a:lnSpc>
                <a:spcPct val="90000"/>
              </a:lnSpc>
              <a:spcBef>
                <a:spcPts val="1200"/>
              </a:spcBef>
              <a:spcAft>
                <a:spcPts val="600"/>
              </a:spcAft>
              <a:buClr>
                <a:srgbClr val="000000"/>
              </a:buClr>
              <a:buSzPts val="2800"/>
              <a:buChar char="•"/>
            </a:pPr>
            <a:r>
              <a:rPr lang="en-US">
                <a:solidFill>
                  <a:schemeClr val="dk2"/>
                </a:solidFill>
                <a:latin typeface="Calibri"/>
                <a:ea typeface="Calibri"/>
                <a:cs typeface="Calibri"/>
                <a:sym typeface="Calibri"/>
              </a:rPr>
              <a:t>May occur because of incomplete abortion, infection or uterine atony</a:t>
            </a:r>
            <a:endParaRPr>
              <a:solidFill>
                <a:schemeClr val="dk2"/>
              </a:solidFill>
              <a:latin typeface="Calibri"/>
              <a:ea typeface="Calibri"/>
              <a:cs typeface="Calibri"/>
              <a:sym typeface="Calibri"/>
            </a:endParaRPr>
          </a:p>
        </p:txBody>
      </p:sp>
      <p:sp>
        <p:nvSpPr>
          <p:cNvPr id="2419" name="Google Shape;2419;p33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4" name="Shape 2424"/>
        <p:cNvGrpSpPr/>
        <p:nvPr/>
      </p:nvGrpSpPr>
      <p:grpSpPr>
        <a:xfrm>
          <a:off x="0" y="0"/>
          <a:ext cx="0" cy="0"/>
          <a:chOff x="0" y="0"/>
          <a:chExt cx="0" cy="0"/>
        </a:xfrm>
      </p:grpSpPr>
      <p:sp>
        <p:nvSpPr>
          <p:cNvPr id="2425" name="Google Shape;2425;p331"/>
          <p:cNvSpPr txBox="1"/>
          <p:nvPr>
            <p:ph type="title"/>
          </p:nvPr>
        </p:nvSpPr>
        <p:spPr>
          <a:xfrm>
            <a:off x="628650" y="830953"/>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Signs and symptoms of uterine atony</a:t>
            </a:r>
            <a:endParaRPr sz="4400"/>
          </a:p>
        </p:txBody>
      </p:sp>
      <p:sp>
        <p:nvSpPr>
          <p:cNvPr id="2426" name="Google Shape;2426;p331"/>
          <p:cNvSpPr txBox="1"/>
          <p:nvPr>
            <p:ph idx="1" type="body"/>
          </p:nvPr>
        </p:nvSpPr>
        <p:spPr>
          <a:xfrm>
            <a:off x="628650" y="2782619"/>
            <a:ext cx="7886700" cy="4351338"/>
          </a:xfrm>
          <a:prstGeom prst="rect">
            <a:avLst/>
          </a:prstGeom>
          <a:noFill/>
          <a:ln>
            <a:noFill/>
          </a:ln>
        </p:spPr>
        <p:txBody>
          <a:bodyPr anchorCtr="0" anchor="t" bIns="45700" lIns="91425" spcFirstLastPara="1" rIns="91425" wrap="square" tIns="45700">
            <a:noAutofit/>
          </a:bodyPr>
          <a:lstStyle/>
          <a:p>
            <a:pPr indent="-457200" lvl="0" marL="685800" rtl="0" algn="l">
              <a:lnSpc>
                <a:spcPct val="90000"/>
              </a:lnSpc>
              <a:spcBef>
                <a:spcPts val="600"/>
              </a:spcBef>
              <a:spcAft>
                <a:spcPts val="0"/>
              </a:spcAft>
              <a:buClr>
                <a:srgbClr val="000000"/>
              </a:buClr>
              <a:buSzPts val="2800"/>
              <a:buChar char="•"/>
            </a:pPr>
            <a:r>
              <a:rPr lang="en-US">
                <a:solidFill>
                  <a:schemeClr val="dk2"/>
                </a:solidFill>
                <a:latin typeface="Calibri"/>
                <a:ea typeface="Calibri"/>
                <a:cs typeface="Calibri"/>
                <a:sym typeface="Calibri"/>
              </a:rPr>
              <a:t>Copious vaginal bleeding </a:t>
            </a:r>
            <a:endParaRPr>
              <a:solidFill>
                <a:schemeClr val="dk2"/>
              </a:solidFill>
            </a:endParaRPr>
          </a:p>
          <a:p>
            <a:pPr indent="-457200" lvl="0" marL="685800" rtl="0" algn="l">
              <a:lnSpc>
                <a:spcPct val="90000"/>
              </a:lnSpc>
              <a:spcBef>
                <a:spcPts val="1200"/>
              </a:spcBef>
              <a:spcAft>
                <a:spcPts val="600"/>
              </a:spcAft>
              <a:buClr>
                <a:srgbClr val="000000"/>
              </a:buClr>
              <a:buSzPts val="2800"/>
              <a:buChar char="•"/>
            </a:pPr>
            <a:r>
              <a:rPr lang="en-US">
                <a:solidFill>
                  <a:schemeClr val="dk2"/>
                </a:solidFill>
                <a:latin typeface="Calibri"/>
                <a:ea typeface="Calibri"/>
                <a:cs typeface="Calibri"/>
                <a:sym typeface="Calibri"/>
              </a:rPr>
              <a:t>Large, boggy, softened uterus </a:t>
            </a:r>
            <a:endParaRPr>
              <a:solidFill>
                <a:schemeClr val="dk2"/>
              </a:solidFill>
            </a:endParaRPr>
          </a:p>
        </p:txBody>
      </p:sp>
      <p:sp>
        <p:nvSpPr>
          <p:cNvPr id="2427" name="Google Shape;2427;p33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2" name="Shape 2432"/>
        <p:cNvGrpSpPr/>
        <p:nvPr/>
      </p:nvGrpSpPr>
      <p:grpSpPr>
        <a:xfrm>
          <a:off x="0" y="0"/>
          <a:ext cx="0" cy="0"/>
          <a:chOff x="0" y="0"/>
          <a:chExt cx="0" cy="0"/>
        </a:xfrm>
      </p:grpSpPr>
      <p:sp>
        <p:nvSpPr>
          <p:cNvPr id="2433" name="Google Shape;2433;p332"/>
          <p:cNvSpPr txBox="1"/>
          <p:nvPr>
            <p:ph type="title"/>
          </p:nvPr>
        </p:nvSpPr>
        <p:spPr>
          <a:xfrm>
            <a:off x="749420" y="60666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000"/>
              <a:buFont typeface="Cambria"/>
              <a:buNone/>
            </a:pPr>
            <a:r>
              <a:rPr b="1" lang="en-US"/>
              <a:t>Factors contributing to uterine </a:t>
            </a:r>
            <a:r>
              <a:rPr lang="en-US"/>
              <a:t>a</a:t>
            </a:r>
            <a:r>
              <a:rPr b="1" lang="en-US"/>
              <a:t>tony</a:t>
            </a:r>
            <a:endParaRPr b="1" sz="4400"/>
          </a:p>
        </p:txBody>
      </p:sp>
      <p:sp>
        <p:nvSpPr>
          <p:cNvPr id="2434" name="Google Shape;2434;p332"/>
          <p:cNvSpPr txBox="1"/>
          <p:nvPr>
            <p:ph idx="1" type="body"/>
          </p:nvPr>
        </p:nvSpPr>
        <p:spPr>
          <a:xfrm>
            <a:off x="628650" y="2227800"/>
            <a:ext cx="7886700" cy="4351338"/>
          </a:xfrm>
          <a:prstGeom prst="rect">
            <a:avLst/>
          </a:prstGeom>
          <a:noFill/>
          <a:ln>
            <a:noFill/>
          </a:ln>
        </p:spPr>
        <p:txBody>
          <a:bodyPr anchorCtr="0" anchor="t" bIns="45700" lIns="91425" spcFirstLastPara="1" rIns="91425" wrap="square" tIns="45700">
            <a:noAutofit/>
          </a:bodyPr>
          <a:lstStyle/>
          <a:p>
            <a:pPr indent="-457200" lvl="0" marL="685800" rtl="0" algn="l">
              <a:lnSpc>
                <a:spcPct val="90000"/>
              </a:lnSpc>
              <a:spcBef>
                <a:spcPts val="600"/>
              </a:spcBef>
              <a:spcAft>
                <a:spcPts val="0"/>
              </a:spcAft>
              <a:buClr>
                <a:srgbClr val="0E4D3B"/>
              </a:buClr>
              <a:buSzPts val="2800"/>
              <a:buChar char="•"/>
            </a:pPr>
            <a:r>
              <a:rPr lang="en-US">
                <a:solidFill>
                  <a:schemeClr val="dk2"/>
                </a:solidFill>
                <a:latin typeface="Calibri"/>
                <a:ea typeface="Calibri"/>
                <a:cs typeface="Calibri"/>
                <a:sym typeface="Calibri"/>
              </a:rPr>
              <a:t>Uterus loses muscle tone, cannot stop bleeding </a:t>
            </a:r>
            <a:endParaRPr>
              <a:solidFill>
                <a:schemeClr val="dk2"/>
              </a:solidFill>
            </a:endParaRPr>
          </a:p>
          <a:p>
            <a:pPr indent="-457200" lvl="0" marL="685800" rtl="0" algn="l">
              <a:lnSpc>
                <a:spcPct val="90000"/>
              </a:lnSpc>
              <a:spcBef>
                <a:spcPts val="1200"/>
              </a:spcBef>
              <a:spcAft>
                <a:spcPts val="0"/>
              </a:spcAft>
              <a:buClr>
                <a:srgbClr val="0E4D3B"/>
              </a:buClr>
              <a:buSzPts val="2800"/>
              <a:buChar char="•"/>
            </a:pPr>
            <a:r>
              <a:rPr lang="en-US">
                <a:solidFill>
                  <a:schemeClr val="dk2"/>
                </a:solidFill>
                <a:latin typeface="Calibri"/>
                <a:ea typeface="Calibri"/>
                <a:cs typeface="Calibri"/>
                <a:sym typeface="Calibri"/>
              </a:rPr>
              <a:t>More common in multiparous and later pregnancies </a:t>
            </a:r>
            <a:endParaRPr>
              <a:solidFill>
                <a:schemeClr val="dk2"/>
              </a:solidFill>
            </a:endParaRPr>
          </a:p>
          <a:p>
            <a:pPr indent="-457200" lvl="0" marL="685800" rtl="0" algn="l">
              <a:lnSpc>
                <a:spcPct val="90000"/>
              </a:lnSpc>
              <a:spcBef>
                <a:spcPts val="1200"/>
              </a:spcBef>
              <a:spcAft>
                <a:spcPts val="600"/>
              </a:spcAft>
              <a:buClr>
                <a:srgbClr val="0E4D3B"/>
              </a:buClr>
              <a:buSzPts val="2800"/>
              <a:buChar char="•"/>
            </a:pPr>
            <a:r>
              <a:rPr lang="en-US">
                <a:solidFill>
                  <a:schemeClr val="dk2"/>
                </a:solidFill>
              </a:rPr>
              <a:t>May be a result of incomplete abortion</a:t>
            </a:r>
            <a:endParaRPr>
              <a:solidFill>
                <a:schemeClr val="dk2"/>
              </a:solidFill>
              <a:latin typeface="Calibri"/>
              <a:ea typeface="Calibri"/>
              <a:cs typeface="Calibri"/>
              <a:sym typeface="Calibri"/>
            </a:endParaRPr>
          </a:p>
        </p:txBody>
      </p:sp>
      <p:sp>
        <p:nvSpPr>
          <p:cNvPr id="2435" name="Google Shape;2435;p33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81"/>
          <p:cNvSpPr txBox="1"/>
          <p:nvPr>
            <p:ph type="title"/>
          </p:nvPr>
        </p:nvSpPr>
        <p:spPr>
          <a:xfrm>
            <a:off x="526550" y="808894"/>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Vacuum aspiration (MVA or EVA)</a:t>
            </a:r>
            <a:r>
              <a:rPr lang="en-US"/>
              <a:t> </a:t>
            </a:r>
            <a:endParaRPr/>
          </a:p>
        </p:txBody>
      </p:sp>
      <p:sp>
        <p:nvSpPr>
          <p:cNvPr id="508" name="Google Shape;508;p81"/>
          <p:cNvSpPr txBox="1"/>
          <p:nvPr>
            <p:ph idx="1" type="body"/>
          </p:nvPr>
        </p:nvSpPr>
        <p:spPr>
          <a:xfrm>
            <a:off x="595901" y="2219217"/>
            <a:ext cx="8090899" cy="4525963"/>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n-US" sz="2800">
                <a:solidFill>
                  <a:schemeClr val="dk2"/>
                </a:solidFill>
              </a:rPr>
              <a:t>Vacuum aspiration is extremely safe</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It is associated with few complications, especially when performed before 13 weeks gestation</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Most studies show success in 98 to 100 percent of cases, including for incomplete abortion</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It is less costly when performed on outpatient basis under local anesthesia</a:t>
            </a:r>
            <a:endParaRPr sz="2800">
              <a:solidFill>
                <a:schemeClr val="dk2"/>
              </a:solidFill>
            </a:endParaRPr>
          </a:p>
          <a:p>
            <a:pPr indent="0" lvl="0" marL="0" rtl="0" algn="l">
              <a:lnSpc>
                <a:spcPct val="90000"/>
              </a:lnSpc>
              <a:spcBef>
                <a:spcPts val="1000"/>
              </a:spcBef>
              <a:spcAft>
                <a:spcPts val="0"/>
              </a:spcAft>
              <a:buClr>
                <a:schemeClr val="dk1"/>
              </a:buClr>
              <a:buSzPts val="2800"/>
              <a:buNone/>
            </a:pPr>
            <a:r>
              <a:t/>
            </a:r>
            <a:endParaRPr sz="2800"/>
          </a:p>
        </p:txBody>
      </p:sp>
      <p:sp>
        <p:nvSpPr>
          <p:cNvPr id="509" name="Google Shape;509;p8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0" name="Shape 2440"/>
        <p:cNvGrpSpPr/>
        <p:nvPr/>
      </p:nvGrpSpPr>
      <p:grpSpPr>
        <a:xfrm>
          <a:off x="0" y="0"/>
          <a:ext cx="0" cy="0"/>
          <a:chOff x="0" y="0"/>
          <a:chExt cx="0" cy="0"/>
        </a:xfrm>
      </p:grpSpPr>
      <p:sp>
        <p:nvSpPr>
          <p:cNvPr id="2441" name="Google Shape;2441;p333"/>
          <p:cNvSpPr txBox="1"/>
          <p:nvPr>
            <p:ph idx="1" type="body"/>
          </p:nvPr>
        </p:nvSpPr>
        <p:spPr>
          <a:xfrm>
            <a:off x="1094476" y="1387606"/>
            <a:ext cx="7576149" cy="4786311"/>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0E4D3B"/>
              </a:buClr>
              <a:buSzPts val="2400"/>
              <a:buChar char="•"/>
            </a:pPr>
            <a:r>
              <a:rPr lang="en-US" sz="2400">
                <a:solidFill>
                  <a:schemeClr val="dk2"/>
                </a:solidFill>
              </a:rPr>
              <a:t>Shock management as indicated</a:t>
            </a:r>
            <a:endParaRPr>
              <a:solidFill>
                <a:schemeClr val="dk2"/>
              </a:solidFill>
            </a:endParaRPr>
          </a:p>
          <a:p>
            <a:pPr indent="-228600" lvl="0" marL="228600" rtl="0" algn="l">
              <a:lnSpc>
                <a:spcPct val="90000"/>
              </a:lnSpc>
              <a:spcBef>
                <a:spcPts val="1000"/>
              </a:spcBef>
              <a:spcAft>
                <a:spcPts val="0"/>
              </a:spcAft>
              <a:buClr>
                <a:srgbClr val="0E4D3B"/>
              </a:buClr>
              <a:buSzPts val="2400"/>
              <a:buChar char="•"/>
            </a:pPr>
            <a:r>
              <a:rPr b="1" lang="en-US" sz="2400">
                <a:solidFill>
                  <a:schemeClr val="dk2"/>
                </a:solidFill>
              </a:rPr>
              <a:t>Tetanus toxoid and tetanus antitoxin </a:t>
            </a:r>
            <a:r>
              <a:rPr lang="en-US" sz="2400">
                <a:solidFill>
                  <a:schemeClr val="dk2"/>
                </a:solidFill>
              </a:rPr>
              <a:t>if there was unsafe abortion and vaccination history unknown</a:t>
            </a:r>
            <a:endParaRPr>
              <a:solidFill>
                <a:schemeClr val="dk2"/>
              </a:solidFill>
            </a:endParaRPr>
          </a:p>
          <a:p>
            <a:pPr indent="-228600" lvl="0" marL="228600" rtl="0" algn="l">
              <a:lnSpc>
                <a:spcPct val="90000"/>
              </a:lnSpc>
              <a:spcBef>
                <a:spcPts val="1000"/>
              </a:spcBef>
              <a:spcAft>
                <a:spcPts val="0"/>
              </a:spcAft>
              <a:buClr>
                <a:srgbClr val="0E4D3B"/>
              </a:buClr>
              <a:buSzPts val="2400"/>
              <a:buChar char="•"/>
            </a:pPr>
            <a:r>
              <a:rPr b="1" lang="en-US" sz="2400">
                <a:solidFill>
                  <a:schemeClr val="dk2"/>
                </a:solidFill>
              </a:rPr>
              <a:t>For incomplete abortion: </a:t>
            </a:r>
            <a:r>
              <a:rPr lang="en-US" sz="2400">
                <a:solidFill>
                  <a:schemeClr val="dk2"/>
                </a:solidFill>
              </a:rPr>
              <a:t>immediate uterine evacuation</a:t>
            </a:r>
            <a:endParaRPr>
              <a:solidFill>
                <a:schemeClr val="dk2"/>
              </a:solidFill>
            </a:endParaRPr>
          </a:p>
          <a:p>
            <a:pPr indent="-228600" lvl="0" marL="228600" rtl="0" algn="l">
              <a:lnSpc>
                <a:spcPct val="90000"/>
              </a:lnSpc>
              <a:spcBef>
                <a:spcPts val="1000"/>
              </a:spcBef>
              <a:spcAft>
                <a:spcPts val="0"/>
              </a:spcAft>
              <a:buClr>
                <a:srgbClr val="0E4D3B"/>
              </a:buClr>
              <a:buSzPts val="2400"/>
              <a:buChar char="•"/>
            </a:pPr>
            <a:r>
              <a:rPr b="1" lang="en-US" sz="2400">
                <a:solidFill>
                  <a:schemeClr val="dk2"/>
                </a:solidFill>
              </a:rPr>
              <a:t>For uterine atony: </a:t>
            </a:r>
            <a:r>
              <a:rPr lang="en-US" sz="2400">
                <a:solidFill>
                  <a:schemeClr val="dk2"/>
                </a:solidFill>
              </a:rPr>
              <a:t>uterine massage, uterotonic medications, tamponade</a:t>
            </a:r>
            <a:endParaRPr>
              <a:solidFill>
                <a:schemeClr val="dk2"/>
              </a:solidFill>
            </a:endParaRPr>
          </a:p>
          <a:p>
            <a:pPr indent="-228600" lvl="0" marL="228600" rtl="0" algn="l">
              <a:lnSpc>
                <a:spcPct val="90000"/>
              </a:lnSpc>
              <a:spcBef>
                <a:spcPts val="1000"/>
              </a:spcBef>
              <a:spcAft>
                <a:spcPts val="0"/>
              </a:spcAft>
              <a:buClr>
                <a:srgbClr val="0E4D3B"/>
              </a:buClr>
              <a:buSzPts val="2400"/>
              <a:buChar char="•"/>
            </a:pPr>
            <a:r>
              <a:rPr b="1" lang="en-US" sz="2400">
                <a:solidFill>
                  <a:schemeClr val="dk2"/>
                </a:solidFill>
              </a:rPr>
              <a:t>For cervical or vaginal laceration: </a:t>
            </a:r>
            <a:r>
              <a:rPr lang="en-US" sz="2400">
                <a:solidFill>
                  <a:schemeClr val="dk2"/>
                </a:solidFill>
              </a:rPr>
              <a:t>hemostasis or repair</a:t>
            </a:r>
            <a:endParaRPr>
              <a:solidFill>
                <a:schemeClr val="dk2"/>
              </a:solidFill>
            </a:endParaRPr>
          </a:p>
          <a:p>
            <a:pPr indent="-228600" lvl="0" marL="228600" rtl="0" algn="l">
              <a:lnSpc>
                <a:spcPct val="90000"/>
              </a:lnSpc>
              <a:spcBef>
                <a:spcPts val="1000"/>
              </a:spcBef>
              <a:spcAft>
                <a:spcPts val="0"/>
              </a:spcAft>
              <a:buClr>
                <a:srgbClr val="0E4D3B"/>
              </a:buClr>
              <a:buSzPts val="2400"/>
              <a:buChar char="•"/>
            </a:pPr>
            <a:r>
              <a:rPr b="1" lang="en-US" sz="2400">
                <a:solidFill>
                  <a:schemeClr val="dk2"/>
                </a:solidFill>
              </a:rPr>
              <a:t>For suspected intra-abdominal injury:</a:t>
            </a:r>
            <a:r>
              <a:rPr lang="en-US" sz="2400">
                <a:solidFill>
                  <a:schemeClr val="dk2"/>
                </a:solidFill>
              </a:rPr>
              <a:t> laparotomy or laparoscopy to diagnose and repair</a:t>
            </a:r>
            <a:endParaRPr>
              <a:solidFill>
                <a:schemeClr val="dk2"/>
              </a:solidFill>
            </a:endParaRPr>
          </a:p>
          <a:p>
            <a:pPr indent="-228600" lvl="0" marL="228600" rtl="0" algn="l">
              <a:lnSpc>
                <a:spcPct val="90000"/>
              </a:lnSpc>
              <a:spcBef>
                <a:spcPts val="1000"/>
              </a:spcBef>
              <a:spcAft>
                <a:spcPts val="0"/>
              </a:spcAft>
              <a:buClr>
                <a:srgbClr val="0E4D3B"/>
              </a:buClr>
              <a:buSzPts val="2400"/>
              <a:buChar char="•"/>
            </a:pPr>
            <a:r>
              <a:rPr b="1" lang="en-US" sz="2400">
                <a:solidFill>
                  <a:schemeClr val="dk2"/>
                </a:solidFill>
              </a:rPr>
              <a:t>For women not responding to treatment:</a:t>
            </a:r>
            <a:r>
              <a:rPr lang="en-US" sz="2400">
                <a:solidFill>
                  <a:schemeClr val="dk2"/>
                </a:solidFill>
              </a:rPr>
              <a:t> hysterectomy may be necessary</a:t>
            </a:r>
            <a:endParaRPr>
              <a:solidFill>
                <a:schemeClr val="dk2"/>
              </a:solidFill>
            </a:endParaRPr>
          </a:p>
          <a:p>
            <a:pPr indent="-50800" lvl="0" marL="228600" rtl="0" algn="l">
              <a:lnSpc>
                <a:spcPct val="90000"/>
              </a:lnSpc>
              <a:spcBef>
                <a:spcPts val="1000"/>
              </a:spcBef>
              <a:spcAft>
                <a:spcPts val="0"/>
              </a:spcAft>
              <a:buClr>
                <a:schemeClr val="dk1"/>
              </a:buClr>
              <a:buSzPts val="2800"/>
              <a:buNone/>
            </a:pPr>
            <a:r>
              <a:t/>
            </a:r>
            <a:endParaRPr>
              <a:solidFill>
                <a:srgbClr val="0E4D3B"/>
              </a:solidFill>
            </a:endParaRPr>
          </a:p>
        </p:txBody>
      </p:sp>
      <p:sp>
        <p:nvSpPr>
          <p:cNvPr id="2442" name="Google Shape;2442;p333"/>
          <p:cNvSpPr txBox="1"/>
          <p:nvPr>
            <p:ph type="title"/>
          </p:nvPr>
        </p:nvSpPr>
        <p:spPr>
          <a:xfrm>
            <a:off x="628650" y="283239"/>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000"/>
              <a:buFont typeface="Cambria"/>
              <a:buNone/>
            </a:pPr>
            <a:r>
              <a:rPr b="1" lang="en-US"/>
              <a:t>Management of hemorrhage</a:t>
            </a:r>
            <a:endParaRPr/>
          </a:p>
        </p:txBody>
      </p:sp>
      <p:sp>
        <p:nvSpPr>
          <p:cNvPr id="2443" name="Google Shape;2443;p33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2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8" name="Shape 2448"/>
        <p:cNvGrpSpPr/>
        <p:nvPr/>
      </p:nvGrpSpPr>
      <p:grpSpPr>
        <a:xfrm>
          <a:off x="0" y="0"/>
          <a:ext cx="0" cy="0"/>
          <a:chOff x="0" y="0"/>
          <a:chExt cx="0" cy="0"/>
        </a:xfrm>
      </p:grpSpPr>
      <p:sp>
        <p:nvSpPr>
          <p:cNvPr id="2449" name="Google Shape;2449;p33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000"/>
              <a:buFont typeface="Cambria"/>
              <a:buNone/>
            </a:pPr>
            <a:r>
              <a:rPr b="1" lang="en-US"/>
              <a:t>Uterotonics for bleeding or stabilization</a:t>
            </a:r>
            <a:endParaRPr/>
          </a:p>
        </p:txBody>
      </p:sp>
      <p:sp>
        <p:nvSpPr>
          <p:cNvPr id="2450" name="Google Shape;2450;p334"/>
          <p:cNvSpPr txBox="1"/>
          <p:nvPr>
            <p:ph idx="1" type="body"/>
          </p:nvPr>
        </p:nvSpPr>
        <p:spPr>
          <a:xfrm>
            <a:off x="628650" y="2141536"/>
            <a:ext cx="7756225" cy="43513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600"/>
              </a:spcBef>
              <a:spcAft>
                <a:spcPts val="0"/>
              </a:spcAft>
              <a:buClr>
                <a:srgbClr val="0E4D3B"/>
              </a:buClr>
              <a:buSzPts val="2800"/>
              <a:buNone/>
            </a:pPr>
            <a:r>
              <a:rPr lang="en-US">
                <a:solidFill>
                  <a:schemeClr val="dk2"/>
                </a:solidFill>
              </a:rPr>
              <a:t>After uterine aspiration:</a:t>
            </a:r>
            <a:endParaRPr>
              <a:solidFill>
                <a:schemeClr val="dk2"/>
              </a:solidFill>
            </a:endParaRPr>
          </a:p>
          <a:p>
            <a:pPr indent="-457200" lvl="1" marL="457200" rtl="0" algn="l">
              <a:lnSpc>
                <a:spcPct val="90000"/>
              </a:lnSpc>
              <a:spcBef>
                <a:spcPts val="1200"/>
              </a:spcBef>
              <a:spcAft>
                <a:spcPts val="0"/>
              </a:spcAft>
              <a:buClr>
                <a:srgbClr val="0E4D3B"/>
              </a:buClr>
              <a:buSzPts val="2800"/>
              <a:buChar char="•"/>
            </a:pPr>
            <a:r>
              <a:rPr lang="en-US" sz="2800">
                <a:solidFill>
                  <a:schemeClr val="dk2"/>
                </a:solidFill>
              </a:rPr>
              <a:t>Methylergonovine 0.2 mg intramuscularly or intracervically, not for women with hypertension</a:t>
            </a:r>
            <a:endParaRPr>
              <a:solidFill>
                <a:schemeClr val="dk2"/>
              </a:solidFill>
            </a:endParaRPr>
          </a:p>
          <a:p>
            <a:pPr indent="-457200" lvl="1" marL="457200" rtl="0" algn="l">
              <a:lnSpc>
                <a:spcPct val="90000"/>
              </a:lnSpc>
              <a:spcBef>
                <a:spcPts val="1200"/>
              </a:spcBef>
              <a:spcAft>
                <a:spcPts val="0"/>
              </a:spcAft>
              <a:buClr>
                <a:srgbClr val="0E4D3B"/>
              </a:buClr>
              <a:buSzPts val="2800"/>
              <a:buChar char="•"/>
            </a:pPr>
            <a:r>
              <a:rPr lang="en-US" sz="2800">
                <a:solidFill>
                  <a:schemeClr val="dk2"/>
                </a:solidFill>
              </a:rPr>
              <a:t>Misoprostol 800 mcg sublingually or rectally</a:t>
            </a:r>
            <a:endParaRPr>
              <a:solidFill>
                <a:schemeClr val="dk2"/>
              </a:solidFill>
            </a:endParaRPr>
          </a:p>
          <a:p>
            <a:pPr indent="-457200" lvl="1" marL="457200" rtl="0" algn="l">
              <a:lnSpc>
                <a:spcPct val="90000"/>
              </a:lnSpc>
              <a:spcBef>
                <a:spcPts val="1200"/>
              </a:spcBef>
              <a:spcAft>
                <a:spcPts val="0"/>
              </a:spcAft>
              <a:buClr>
                <a:srgbClr val="0E4D3B"/>
              </a:buClr>
              <a:buSzPts val="2800"/>
              <a:buChar char="•"/>
            </a:pPr>
            <a:r>
              <a:rPr lang="en-US" sz="2800">
                <a:solidFill>
                  <a:schemeClr val="dk2"/>
                </a:solidFill>
              </a:rPr>
              <a:t>Oxytocin 10-40 units in 500-1000 mL IV fluid or 10 units intramuscularly</a:t>
            </a:r>
            <a:endParaRPr>
              <a:solidFill>
                <a:schemeClr val="dk2"/>
              </a:solidFill>
            </a:endParaRPr>
          </a:p>
          <a:p>
            <a:pPr indent="-50800" lvl="0" marL="228600" rtl="0" algn="l">
              <a:lnSpc>
                <a:spcPct val="90000"/>
              </a:lnSpc>
              <a:spcBef>
                <a:spcPts val="1600"/>
              </a:spcBef>
              <a:spcAft>
                <a:spcPts val="0"/>
              </a:spcAft>
              <a:buClr>
                <a:schemeClr val="dk1"/>
              </a:buClr>
              <a:buSzPts val="2800"/>
              <a:buNone/>
            </a:pPr>
            <a:r>
              <a:t/>
            </a:r>
            <a:endParaRPr/>
          </a:p>
        </p:txBody>
      </p:sp>
      <p:sp>
        <p:nvSpPr>
          <p:cNvPr id="2451" name="Google Shape;2451;p33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6" name="Shape 2456"/>
        <p:cNvGrpSpPr/>
        <p:nvPr/>
      </p:nvGrpSpPr>
      <p:grpSpPr>
        <a:xfrm>
          <a:off x="0" y="0"/>
          <a:ext cx="0" cy="0"/>
          <a:chOff x="0" y="0"/>
          <a:chExt cx="0" cy="0"/>
        </a:xfrm>
      </p:grpSpPr>
      <p:sp>
        <p:nvSpPr>
          <p:cNvPr id="2457" name="Google Shape;2457;p33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Signs and symptoms of cervical, uterine, or abdominal injury </a:t>
            </a:r>
            <a:endParaRPr sz="4400"/>
          </a:p>
        </p:txBody>
      </p:sp>
      <p:sp>
        <p:nvSpPr>
          <p:cNvPr id="2458" name="Google Shape;2458;p335"/>
          <p:cNvSpPr txBox="1"/>
          <p:nvPr>
            <p:ph idx="1" type="body"/>
          </p:nvPr>
        </p:nvSpPr>
        <p:spPr>
          <a:xfrm>
            <a:off x="628650" y="2015406"/>
            <a:ext cx="78867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600"/>
              </a:spcBef>
              <a:spcAft>
                <a:spcPts val="0"/>
              </a:spcAft>
              <a:buClr>
                <a:srgbClr val="000000"/>
              </a:buClr>
              <a:buSzPts val="3200"/>
              <a:buNone/>
            </a:pPr>
            <a:r>
              <a:rPr lang="en-US">
                <a:solidFill>
                  <a:schemeClr val="accent1"/>
                </a:solidFill>
                <a:latin typeface="Calibri"/>
                <a:ea typeface="Calibri"/>
                <a:cs typeface="Calibri"/>
                <a:sym typeface="Calibri"/>
              </a:rPr>
              <a:t>During procedure: </a:t>
            </a:r>
            <a:endParaRPr>
              <a:solidFill>
                <a:schemeClr val="accent1"/>
              </a:solidFill>
            </a:endParaRPr>
          </a:p>
          <a:p>
            <a:pPr indent="-457200" lvl="0" marL="685800" rtl="0" algn="l">
              <a:lnSpc>
                <a:spcPct val="90000"/>
              </a:lnSpc>
              <a:spcBef>
                <a:spcPts val="1200"/>
              </a:spcBef>
              <a:spcAft>
                <a:spcPts val="0"/>
              </a:spcAft>
              <a:buClr>
                <a:srgbClr val="000000"/>
              </a:buClr>
              <a:buSzPts val="3200"/>
              <a:buChar char="•"/>
            </a:pPr>
            <a:r>
              <a:rPr lang="en-US" sz="2800">
                <a:solidFill>
                  <a:schemeClr val="dk2"/>
                </a:solidFill>
                <a:latin typeface="Calibri"/>
                <a:ea typeface="Calibri"/>
                <a:cs typeface="Calibri"/>
                <a:sym typeface="Calibri"/>
              </a:rPr>
              <a:t>Excessive vaginal bleeding </a:t>
            </a:r>
            <a:endParaRPr sz="2800">
              <a:solidFill>
                <a:schemeClr val="dk2"/>
              </a:solidFill>
            </a:endParaRPr>
          </a:p>
          <a:p>
            <a:pPr indent="-457200" lvl="0" marL="685800" rtl="0" algn="l">
              <a:lnSpc>
                <a:spcPct val="90000"/>
              </a:lnSpc>
              <a:spcBef>
                <a:spcPts val="1200"/>
              </a:spcBef>
              <a:spcAft>
                <a:spcPts val="0"/>
              </a:spcAft>
              <a:buClr>
                <a:srgbClr val="000000"/>
              </a:buClr>
              <a:buSzPts val="3200"/>
              <a:buChar char="•"/>
            </a:pPr>
            <a:r>
              <a:rPr lang="en-US" sz="2800">
                <a:solidFill>
                  <a:schemeClr val="dk2"/>
                </a:solidFill>
                <a:latin typeface="Calibri"/>
                <a:ea typeface="Calibri"/>
                <a:cs typeface="Calibri"/>
                <a:sym typeface="Calibri"/>
              </a:rPr>
              <a:t>Sudden excessive pain </a:t>
            </a:r>
            <a:endParaRPr sz="2800">
              <a:solidFill>
                <a:schemeClr val="dk2"/>
              </a:solidFill>
            </a:endParaRPr>
          </a:p>
          <a:p>
            <a:pPr indent="-457200" lvl="0" marL="685800" rtl="0" algn="l">
              <a:lnSpc>
                <a:spcPct val="90000"/>
              </a:lnSpc>
              <a:spcBef>
                <a:spcPts val="1200"/>
              </a:spcBef>
              <a:spcAft>
                <a:spcPts val="0"/>
              </a:spcAft>
              <a:buClr>
                <a:srgbClr val="000000"/>
              </a:buClr>
              <a:buSzPts val="3200"/>
              <a:buChar char="•"/>
            </a:pPr>
            <a:r>
              <a:rPr lang="en-US" sz="2800">
                <a:solidFill>
                  <a:schemeClr val="dk2"/>
                </a:solidFill>
                <a:latin typeface="Calibri"/>
                <a:ea typeface="Calibri"/>
                <a:cs typeface="Calibri"/>
                <a:sym typeface="Calibri"/>
              </a:rPr>
              <a:t>Instrument passes further than expected </a:t>
            </a:r>
            <a:endParaRPr sz="2800">
              <a:solidFill>
                <a:schemeClr val="dk2"/>
              </a:solidFill>
            </a:endParaRPr>
          </a:p>
          <a:p>
            <a:pPr indent="-457200" lvl="0" marL="685800" rtl="0" algn="l">
              <a:lnSpc>
                <a:spcPct val="90000"/>
              </a:lnSpc>
              <a:spcBef>
                <a:spcPts val="1200"/>
              </a:spcBef>
              <a:spcAft>
                <a:spcPts val="0"/>
              </a:spcAft>
              <a:buClr>
                <a:srgbClr val="000000"/>
              </a:buClr>
              <a:buSzPts val="3200"/>
              <a:buChar char="•"/>
            </a:pPr>
            <a:r>
              <a:rPr lang="en-US" sz="2800">
                <a:solidFill>
                  <a:schemeClr val="dk2"/>
                </a:solidFill>
                <a:latin typeface="Calibri"/>
                <a:ea typeface="Calibri"/>
                <a:cs typeface="Calibri"/>
                <a:sym typeface="Calibri"/>
              </a:rPr>
              <a:t>Aspirator vacuum decreases </a:t>
            </a:r>
            <a:endParaRPr sz="2800">
              <a:solidFill>
                <a:schemeClr val="dk2"/>
              </a:solidFill>
            </a:endParaRPr>
          </a:p>
          <a:p>
            <a:pPr indent="-457200" lvl="0" marL="685800" rtl="0" algn="l">
              <a:lnSpc>
                <a:spcPct val="90000"/>
              </a:lnSpc>
              <a:spcBef>
                <a:spcPts val="1200"/>
              </a:spcBef>
              <a:spcAft>
                <a:spcPts val="600"/>
              </a:spcAft>
              <a:buClr>
                <a:srgbClr val="000000"/>
              </a:buClr>
              <a:buSzPts val="3200"/>
              <a:buChar char="•"/>
            </a:pPr>
            <a:r>
              <a:rPr lang="en-US" sz="2800">
                <a:solidFill>
                  <a:schemeClr val="dk2"/>
                </a:solidFill>
                <a:latin typeface="Calibri"/>
                <a:ea typeface="Calibri"/>
                <a:cs typeface="Calibri"/>
                <a:sym typeface="Calibri"/>
              </a:rPr>
              <a:t>Fat or bowel in aspirate </a:t>
            </a:r>
            <a:endParaRPr sz="2800">
              <a:solidFill>
                <a:schemeClr val="dk2"/>
              </a:solidFill>
            </a:endParaRPr>
          </a:p>
        </p:txBody>
      </p:sp>
      <p:sp>
        <p:nvSpPr>
          <p:cNvPr id="2459" name="Google Shape;2459;p33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4" name="Shape 2464"/>
        <p:cNvGrpSpPr/>
        <p:nvPr/>
      </p:nvGrpSpPr>
      <p:grpSpPr>
        <a:xfrm>
          <a:off x="0" y="0"/>
          <a:ext cx="0" cy="0"/>
          <a:chOff x="0" y="0"/>
          <a:chExt cx="0" cy="0"/>
        </a:xfrm>
      </p:grpSpPr>
      <p:sp>
        <p:nvSpPr>
          <p:cNvPr id="2465" name="Google Shape;2465;p336"/>
          <p:cNvSpPr txBox="1"/>
          <p:nvPr>
            <p:ph type="title"/>
          </p:nvPr>
        </p:nvSpPr>
        <p:spPr>
          <a:xfrm>
            <a:off x="654529" y="365126"/>
            <a:ext cx="8127161" cy="170814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sz="4000"/>
              <a:t>Signs and symptoms of cervical, uterine, or abdominal injury (cont.) </a:t>
            </a:r>
            <a:endParaRPr sz="4000"/>
          </a:p>
        </p:txBody>
      </p:sp>
      <p:sp>
        <p:nvSpPr>
          <p:cNvPr id="2466" name="Google Shape;2466;p336"/>
          <p:cNvSpPr txBox="1"/>
          <p:nvPr>
            <p:ph idx="1" type="body"/>
          </p:nvPr>
        </p:nvSpPr>
        <p:spPr>
          <a:xfrm>
            <a:off x="654530" y="2073275"/>
            <a:ext cx="78867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000000"/>
              </a:buClr>
              <a:buSzPts val="3200"/>
              <a:buNone/>
            </a:pPr>
            <a:r>
              <a:rPr lang="en-US" sz="3200">
                <a:solidFill>
                  <a:schemeClr val="accent1"/>
                </a:solidFill>
                <a:latin typeface="Calibri"/>
                <a:ea typeface="Calibri"/>
                <a:cs typeface="Calibri"/>
                <a:sym typeface="Calibri"/>
              </a:rPr>
              <a:t>Post-procedure: </a:t>
            </a:r>
            <a:endParaRPr>
              <a:solidFill>
                <a:schemeClr val="accent1"/>
              </a:solidFill>
            </a:endParaRPr>
          </a:p>
          <a:p>
            <a:pPr indent="-457200" lvl="0" marL="685800" rtl="0" algn="l">
              <a:lnSpc>
                <a:spcPct val="90000"/>
              </a:lnSpc>
              <a:spcBef>
                <a:spcPts val="600"/>
              </a:spcBef>
              <a:spcAft>
                <a:spcPts val="0"/>
              </a:spcAft>
              <a:buClr>
                <a:srgbClr val="000000"/>
              </a:buClr>
              <a:buSzPts val="3200"/>
              <a:buChar char="•"/>
            </a:pPr>
            <a:r>
              <a:rPr lang="en-US" sz="3200">
                <a:solidFill>
                  <a:schemeClr val="dk2"/>
                </a:solidFill>
                <a:latin typeface="Calibri"/>
                <a:ea typeface="Calibri"/>
                <a:cs typeface="Calibri"/>
                <a:sym typeface="Calibri"/>
              </a:rPr>
              <a:t>Persistent abdominal pain</a:t>
            </a:r>
            <a:endParaRPr>
              <a:solidFill>
                <a:schemeClr val="dk2"/>
              </a:solidFill>
            </a:endParaRPr>
          </a:p>
          <a:p>
            <a:pPr indent="-457200" lvl="0" marL="685800" rtl="0" algn="l">
              <a:lnSpc>
                <a:spcPct val="90000"/>
              </a:lnSpc>
              <a:spcBef>
                <a:spcPts val="1200"/>
              </a:spcBef>
              <a:spcAft>
                <a:spcPts val="0"/>
              </a:spcAft>
              <a:buClr>
                <a:srgbClr val="000000"/>
              </a:buClr>
              <a:buSzPts val="3200"/>
              <a:buChar char="•"/>
            </a:pPr>
            <a:r>
              <a:rPr lang="en-US" sz="3200">
                <a:solidFill>
                  <a:schemeClr val="dk2"/>
                </a:solidFill>
                <a:latin typeface="Calibri"/>
                <a:ea typeface="Calibri"/>
                <a:cs typeface="Calibri"/>
                <a:sym typeface="Calibri"/>
              </a:rPr>
              <a:t>Rapid heart rate</a:t>
            </a:r>
            <a:endParaRPr>
              <a:solidFill>
                <a:schemeClr val="dk2"/>
              </a:solidFill>
            </a:endParaRPr>
          </a:p>
          <a:p>
            <a:pPr indent="-457200" lvl="0" marL="685800" rtl="0" algn="l">
              <a:lnSpc>
                <a:spcPct val="90000"/>
              </a:lnSpc>
              <a:spcBef>
                <a:spcPts val="1200"/>
              </a:spcBef>
              <a:spcAft>
                <a:spcPts val="0"/>
              </a:spcAft>
              <a:buClr>
                <a:srgbClr val="000000"/>
              </a:buClr>
              <a:buSzPts val="3200"/>
              <a:buChar char="•"/>
            </a:pPr>
            <a:r>
              <a:rPr lang="en-US" sz="3200">
                <a:solidFill>
                  <a:schemeClr val="dk2"/>
                </a:solidFill>
                <a:latin typeface="Calibri"/>
                <a:ea typeface="Calibri"/>
                <a:cs typeface="Calibri"/>
                <a:sym typeface="Calibri"/>
              </a:rPr>
              <a:t>Falling blood pressure </a:t>
            </a:r>
            <a:endParaRPr>
              <a:solidFill>
                <a:schemeClr val="dk2"/>
              </a:solidFill>
            </a:endParaRPr>
          </a:p>
          <a:p>
            <a:pPr indent="-457200" lvl="0" marL="685800" rtl="0" algn="l">
              <a:lnSpc>
                <a:spcPct val="90000"/>
              </a:lnSpc>
              <a:spcBef>
                <a:spcPts val="1200"/>
              </a:spcBef>
              <a:spcAft>
                <a:spcPts val="0"/>
              </a:spcAft>
              <a:buClr>
                <a:srgbClr val="000000"/>
              </a:buClr>
              <a:buSzPts val="3200"/>
              <a:buChar char="•"/>
            </a:pPr>
            <a:r>
              <a:rPr lang="en-US" sz="3200">
                <a:solidFill>
                  <a:schemeClr val="dk2"/>
                </a:solidFill>
                <a:latin typeface="Calibri"/>
                <a:ea typeface="Calibri"/>
                <a:cs typeface="Calibri"/>
                <a:sym typeface="Calibri"/>
              </a:rPr>
              <a:t>Pelvic tenderness </a:t>
            </a:r>
            <a:endParaRPr>
              <a:solidFill>
                <a:schemeClr val="dk2"/>
              </a:solidFill>
            </a:endParaRPr>
          </a:p>
          <a:p>
            <a:pPr indent="-457200" lvl="0" marL="685800" rtl="0" algn="l">
              <a:lnSpc>
                <a:spcPct val="90000"/>
              </a:lnSpc>
              <a:spcBef>
                <a:spcPts val="1200"/>
              </a:spcBef>
              <a:spcAft>
                <a:spcPts val="600"/>
              </a:spcAft>
              <a:buClr>
                <a:srgbClr val="000000"/>
              </a:buClr>
              <a:buSzPts val="3200"/>
              <a:buChar char="•"/>
            </a:pPr>
            <a:r>
              <a:rPr lang="en-US" sz="3200">
                <a:solidFill>
                  <a:schemeClr val="dk2"/>
                </a:solidFill>
                <a:latin typeface="Calibri"/>
                <a:ea typeface="Calibri"/>
                <a:cs typeface="Calibri"/>
                <a:sym typeface="Calibri"/>
              </a:rPr>
              <a:t>Fever, elevated white blood cell count </a:t>
            </a:r>
            <a:endParaRPr>
              <a:solidFill>
                <a:schemeClr val="dk2"/>
              </a:solidFill>
            </a:endParaRPr>
          </a:p>
        </p:txBody>
      </p:sp>
      <p:sp>
        <p:nvSpPr>
          <p:cNvPr id="2467" name="Google Shape;2467;p33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1" name="Shape 2471"/>
        <p:cNvGrpSpPr/>
        <p:nvPr/>
      </p:nvGrpSpPr>
      <p:grpSpPr>
        <a:xfrm>
          <a:off x="0" y="0"/>
          <a:ext cx="0" cy="0"/>
          <a:chOff x="0" y="0"/>
          <a:chExt cx="0" cy="0"/>
        </a:xfrm>
      </p:grpSpPr>
      <p:sp>
        <p:nvSpPr>
          <p:cNvPr id="2472" name="Google Shape;2472;p33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fontScale="90000"/>
          </a:bodyPr>
          <a:lstStyle/>
          <a:p>
            <a:pPr indent="0" lvl="0" marL="0" marR="0" rtl="0" algn="l">
              <a:lnSpc>
                <a:spcPct val="100000"/>
              </a:lnSpc>
              <a:spcBef>
                <a:spcPts val="0"/>
              </a:spcBef>
              <a:spcAft>
                <a:spcPts val="0"/>
              </a:spcAft>
              <a:buClr>
                <a:schemeClr val="dk2"/>
              </a:buClr>
              <a:buSzPct val="100000"/>
              <a:buFont typeface="Arial"/>
              <a:buNone/>
            </a:pPr>
            <a:r>
              <a:rPr lang="en-US">
                <a:latin typeface="Arial"/>
                <a:ea typeface="Arial"/>
                <a:cs typeface="Arial"/>
                <a:sym typeface="Arial"/>
              </a:rPr>
              <a:t>Causes of Cervical, Uterine and Abdominal Injury </a:t>
            </a:r>
            <a:endParaRPr/>
          </a:p>
        </p:txBody>
      </p:sp>
      <p:sp>
        <p:nvSpPr>
          <p:cNvPr id="2473" name="Google Shape;2473;p337"/>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fontScale="92500"/>
          </a:bodyPr>
          <a:lstStyle/>
          <a:p>
            <a:pPr indent="-457200" lvl="0" marL="457200" rtl="0" algn="l">
              <a:lnSpc>
                <a:spcPct val="100000"/>
              </a:lnSpc>
              <a:spcBef>
                <a:spcPts val="640"/>
              </a:spcBef>
              <a:spcAft>
                <a:spcPts val="0"/>
              </a:spcAft>
              <a:buSzPct val="108107"/>
              <a:buChar char="•"/>
            </a:pPr>
            <a:r>
              <a:rPr lang="en-US">
                <a:solidFill>
                  <a:schemeClr val="dk2"/>
                </a:solidFill>
                <a:latin typeface="Arial"/>
                <a:ea typeface="Arial"/>
                <a:cs typeface="Arial"/>
                <a:sym typeface="Arial"/>
              </a:rPr>
              <a:t>Minor cervical lacerations from tenaculum or dilator, or anything inserted in the vagina during an unsafe abortion</a:t>
            </a:r>
            <a:endParaRPr>
              <a:solidFill>
                <a:schemeClr val="dk2"/>
              </a:solidFill>
            </a:endParaRPr>
          </a:p>
          <a:p>
            <a:pPr indent="-457200" lvl="0" marL="457200" rtl="0" algn="l">
              <a:lnSpc>
                <a:spcPct val="100000"/>
              </a:lnSpc>
              <a:spcBef>
                <a:spcPts val="640"/>
              </a:spcBef>
              <a:spcAft>
                <a:spcPts val="0"/>
              </a:spcAft>
              <a:buSzPct val="108107"/>
              <a:buChar char="•"/>
            </a:pPr>
            <a:r>
              <a:rPr lang="en-US">
                <a:solidFill>
                  <a:schemeClr val="dk2"/>
                </a:solidFill>
                <a:latin typeface="Arial"/>
                <a:ea typeface="Arial"/>
                <a:cs typeface="Arial"/>
                <a:sym typeface="Arial"/>
              </a:rPr>
              <a:t>Uterine perforation caused by: </a:t>
            </a:r>
            <a:endParaRPr>
              <a:solidFill>
                <a:schemeClr val="dk2"/>
              </a:solidFill>
            </a:endParaRPr>
          </a:p>
          <a:p>
            <a:pPr indent="-406400" lvl="1" marL="914400" rtl="0" algn="l">
              <a:lnSpc>
                <a:spcPct val="100000"/>
              </a:lnSpc>
              <a:spcBef>
                <a:spcPts val="560"/>
              </a:spcBef>
              <a:spcAft>
                <a:spcPts val="0"/>
              </a:spcAft>
              <a:buSzPct val="108108"/>
              <a:buChar char="–"/>
            </a:pPr>
            <a:r>
              <a:rPr lang="en-US">
                <a:solidFill>
                  <a:schemeClr val="dk2"/>
                </a:solidFill>
                <a:latin typeface="Arial"/>
                <a:ea typeface="Arial"/>
                <a:cs typeface="Arial"/>
                <a:sym typeface="Arial"/>
              </a:rPr>
              <a:t>Excessive force used to dilate (such as with stenotic cervix) </a:t>
            </a:r>
            <a:endParaRPr>
              <a:solidFill>
                <a:schemeClr val="dk2"/>
              </a:solidFill>
            </a:endParaRPr>
          </a:p>
          <a:p>
            <a:pPr indent="-406400" lvl="1" marL="914400" rtl="0" algn="l">
              <a:lnSpc>
                <a:spcPct val="100000"/>
              </a:lnSpc>
              <a:spcBef>
                <a:spcPts val="560"/>
              </a:spcBef>
              <a:spcAft>
                <a:spcPts val="0"/>
              </a:spcAft>
              <a:buSzPct val="108108"/>
              <a:buChar char="–"/>
            </a:pPr>
            <a:r>
              <a:rPr lang="en-US">
                <a:solidFill>
                  <a:schemeClr val="dk2"/>
                </a:solidFill>
                <a:latin typeface="Arial"/>
                <a:ea typeface="Arial"/>
                <a:cs typeface="Arial"/>
                <a:sym typeface="Arial"/>
              </a:rPr>
              <a:t>Unusual uterine position (for example, very retroverted) </a:t>
            </a:r>
            <a:endParaRPr>
              <a:solidFill>
                <a:schemeClr val="dk2"/>
              </a:solidFill>
            </a:endParaRPr>
          </a:p>
          <a:p>
            <a:pPr indent="-406400" lvl="1" marL="914400" rtl="0" algn="l">
              <a:lnSpc>
                <a:spcPct val="100000"/>
              </a:lnSpc>
              <a:spcBef>
                <a:spcPts val="560"/>
              </a:spcBef>
              <a:spcAft>
                <a:spcPts val="0"/>
              </a:spcAft>
              <a:buSzPct val="108108"/>
              <a:buChar char="–"/>
            </a:pPr>
            <a:r>
              <a:rPr lang="en-US">
                <a:solidFill>
                  <a:schemeClr val="dk2"/>
                </a:solidFill>
                <a:latin typeface="Arial"/>
                <a:ea typeface="Arial"/>
                <a:cs typeface="Arial"/>
                <a:sym typeface="Arial"/>
              </a:rPr>
              <a:t>Actual uterine size different than expected </a:t>
            </a:r>
            <a:endParaRPr>
              <a:solidFill>
                <a:schemeClr val="dk2"/>
              </a:solidFill>
            </a:endParaRPr>
          </a:p>
        </p:txBody>
      </p:sp>
    </p:spTree>
  </p:cSld>
  <p:clrMapOvr>
    <a:masterClrMapping/>
  </p:clrMapOvr>
</p:sld>
</file>

<file path=ppt/slides/slide2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7" name="Shape 2477"/>
        <p:cNvGrpSpPr/>
        <p:nvPr/>
      </p:nvGrpSpPr>
      <p:grpSpPr>
        <a:xfrm>
          <a:off x="0" y="0"/>
          <a:ext cx="0" cy="0"/>
          <a:chOff x="0" y="0"/>
          <a:chExt cx="0" cy="0"/>
        </a:xfrm>
      </p:grpSpPr>
      <p:sp>
        <p:nvSpPr>
          <p:cNvPr id="2478" name="Google Shape;2478;p338"/>
          <p:cNvSpPr txBox="1"/>
          <p:nvPr>
            <p:ph type="title"/>
          </p:nvPr>
        </p:nvSpPr>
        <p:spPr>
          <a:xfrm>
            <a:off x="628650" y="62403"/>
            <a:ext cx="7886700"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Management of Cervical or </a:t>
            </a:r>
            <a:br>
              <a:rPr lang="en-US"/>
            </a:br>
            <a:r>
              <a:rPr lang="en-US"/>
              <a:t>Vaginal Laceration</a:t>
            </a:r>
            <a:endParaRPr sz="4400"/>
          </a:p>
        </p:txBody>
      </p:sp>
      <p:sp>
        <p:nvSpPr>
          <p:cNvPr id="2479" name="Google Shape;2479;p338"/>
          <p:cNvSpPr txBox="1"/>
          <p:nvPr>
            <p:ph idx="1" type="body"/>
          </p:nvPr>
        </p:nvSpPr>
        <p:spPr>
          <a:xfrm>
            <a:off x="1004570" y="1387966"/>
            <a:ext cx="7886700" cy="4351338"/>
          </a:xfrm>
          <a:prstGeom prst="rect">
            <a:avLst/>
          </a:prstGeom>
          <a:noFill/>
          <a:ln>
            <a:noFill/>
          </a:ln>
        </p:spPr>
        <p:txBody>
          <a:bodyPr anchorCtr="0" anchor="t" bIns="45700" lIns="91425" spcFirstLastPara="1" rIns="91425" wrap="square" tIns="45700">
            <a:noAutofit/>
          </a:bodyPr>
          <a:lstStyle/>
          <a:p>
            <a:pPr indent="-431800" lvl="0" marL="457200" rtl="0" algn="l">
              <a:lnSpc>
                <a:spcPct val="100000"/>
              </a:lnSpc>
              <a:spcBef>
                <a:spcPts val="640"/>
              </a:spcBef>
              <a:spcAft>
                <a:spcPts val="0"/>
              </a:spcAft>
              <a:buSzPts val="3200"/>
              <a:buChar char="•"/>
            </a:pPr>
            <a:r>
              <a:rPr lang="en-US" sz="2400">
                <a:solidFill>
                  <a:schemeClr val="dk2"/>
                </a:solidFill>
              </a:rPr>
              <a:t>Ensure adequate pain control and proper positioning and lighting.</a:t>
            </a:r>
            <a:endParaRPr>
              <a:solidFill>
                <a:schemeClr val="dk2"/>
              </a:solidFill>
            </a:endParaRPr>
          </a:p>
          <a:p>
            <a:pPr indent="-431800" lvl="0" marL="457200" rtl="0" algn="l">
              <a:lnSpc>
                <a:spcPct val="100000"/>
              </a:lnSpc>
              <a:spcBef>
                <a:spcPts val="640"/>
              </a:spcBef>
              <a:spcAft>
                <a:spcPts val="0"/>
              </a:spcAft>
              <a:buSzPts val="3200"/>
              <a:buChar char="•"/>
            </a:pPr>
            <a:r>
              <a:rPr lang="en-US" sz="2400">
                <a:solidFill>
                  <a:schemeClr val="dk2"/>
                </a:solidFill>
              </a:rPr>
              <a:t>Apply antiseptic solution to the cervix and vagina.</a:t>
            </a:r>
            <a:endParaRPr>
              <a:solidFill>
                <a:schemeClr val="dk2"/>
              </a:solidFill>
            </a:endParaRPr>
          </a:p>
          <a:p>
            <a:pPr indent="-431800" lvl="0" marL="457200" rtl="0" algn="l">
              <a:lnSpc>
                <a:spcPct val="100000"/>
              </a:lnSpc>
              <a:spcBef>
                <a:spcPts val="640"/>
              </a:spcBef>
              <a:spcAft>
                <a:spcPts val="0"/>
              </a:spcAft>
              <a:buSzPts val="3200"/>
              <a:buChar char="•"/>
            </a:pPr>
            <a:r>
              <a:rPr lang="en-US" sz="2400">
                <a:solidFill>
                  <a:schemeClr val="dk2"/>
                </a:solidFill>
              </a:rPr>
              <a:t>Check for more than one laceration.</a:t>
            </a:r>
            <a:endParaRPr>
              <a:solidFill>
                <a:schemeClr val="dk2"/>
              </a:solidFill>
            </a:endParaRPr>
          </a:p>
          <a:p>
            <a:pPr indent="-431800" lvl="0" marL="457200" rtl="0" algn="l">
              <a:lnSpc>
                <a:spcPct val="100000"/>
              </a:lnSpc>
              <a:spcBef>
                <a:spcPts val="640"/>
              </a:spcBef>
              <a:spcAft>
                <a:spcPts val="0"/>
              </a:spcAft>
              <a:buSzPts val="3200"/>
              <a:buChar char="•"/>
            </a:pPr>
            <a:r>
              <a:rPr lang="en-US" sz="2400">
                <a:solidFill>
                  <a:schemeClr val="dk2"/>
                </a:solidFill>
              </a:rPr>
              <a:t>Stop the bleeding by:</a:t>
            </a:r>
            <a:endParaRPr>
              <a:solidFill>
                <a:schemeClr val="dk2"/>
              </a:solidFill>
            </a:endParaRPr>
          </a:p>
          <a:p>
            <a:pPr indent="-406400" lvl="1" marL="914400" rtl="0" algn="l">
              <a:lnSpc>
                <a:spcPct val="100000"/>
              </a:lnSpc>
              <a:spcBef>
                <a:spcPts val="560"/>
              </a:spcBef>
              <a:spcAft>
                <a:spcPts val="0"/>
              </a:spcAft>
              <a:buSzPts val="2800"/>
              <a:buChar char="–"/>
            </a:pPr>
            <a:r>
              <a:rPr lang="en-US" sz="2000">
                <a:solidFill>
                  <a:schemeClr val="dk2"/>
                </a:solidFill>
              </a:rPr>
              <a:t>Clamping a ring forceps over the tear</a:t>
            </a:r>
            <a:endParaRPr>
              <a:solidFill>
                <a:schemeClr val="dk2"/>
              </a:solidFill>
            </a:endParaRPr>
          </a:p>
          <a:p>
            <a:pPr indent="-406400" lvl="1" marL="914400" rtl="0" algn="l">
              <a:lnSpc>
                <a:spcPct val="100000"/>
              </a:lnSpc>
              <a:spcBef>
                <a:spcPts val="560"/>
              </a:spcBef>
              <a:spcAft>
                <a:spcPts val="0"/>
              </a:spcAft>
              <a:buSzPts val="2800"/>
              <a:buChar char="–"/>
            </a:pPr>
            <a:r>
              <a:rPr lang="en-US" sz="2000">
                <a:solidFill>
                  <a:schemeClr val="dk2"/>
                </a:solidFill>
              </a:rPr>
              <a:t>Applying silver nitrate, or</a:t>
            </a:r>
            <a:endParaRPr>
              <a:solidFill>
                <a:schemeClr val="dk2"/>
              </a:solidFill>
            </a:endParaRPr>
          </a:p>
          <a:p>
            <a:pPr indent="-406400" lvl="1" marL="914400" rtl="0" algn="l">
              <a:lnSpc>
                <a:spcPct val="100000"/>
              </a:lnSpc>
              <a:spcBef>
                <a:spcPts val="560"/>
              </a:spcBef>
              <a:spcAft>
                <a:spcPts val="0"/>
              </a:spcAft>
              <a:buSzPts val="2800"/>
              <a:buChar char="–"/>
            </a:pPr>
            <a:r>
              <a:rPr lang="en-US" sz="2000">
                <a:solidFill>
                  <a:schemeClr val="dk2"/>
                </a:solidFill>
              </a:rPr>
              <a:t>Suturing with continuous absorbable suture</a:t>
            </a:r>
            <a:endParaRPr>
              <a:solidFill>
                <a:schemeClr val="dk2"/>
              </a:solidFill>
            </a:endParaRPr>
          </a:p>
          <a:p>
            <a:pPr indent="-431800" lvl="0" marL="457200" rtl="0" algn="l">
              <a:lnSpc>
                <a:spcPct val="100000"/>
              </a:lnSpc>
              <a:spcBef>
                <a:spcPts val="640"/>
              </a:spcBef>
              <a:spcAft>
                <a:spcPts val="0"/>
              </a:spcAft>
              <a:buSzPts val="3200"/>
              <a:buChar char="•"/>
            </a:pPr>
            <a:r>
              <a:rPr lang="en-US" sz="2400">
                <a:solidFill>
                  <a:schemeClr val="dk2"/>
                </a:solidFill>
              </a:rPr>
              <a:t>Repair with laparotomy any deep tears or sutured lacerations that continue bleeding.</a:t>
            </a:r>
            <a:endParaRPr>
              <a:solidFill>
                <a:schemeClr val="dk2"/>
              </a:solidFill>
            </a:endParaRPr>
          </a:p>
          <a:p>
            <a:pPr indent="-431800" lvl="0" marL="457200" rtl="0" algn="l">
              <a:lnSpc>
                <a:spcPct val="100000"/>
              </a:lnSpc>
              <a:spcBef>
                <a:spcPts val="640"/>
              </a:spcBef>
              <a:spcAft>
                <a:spcPts val="0"/>
              </a:spcAft>
              <a:buSzPts val="3200"/>
              <a:buChar char="•"/>
            </a:pPr>
            <a:r>
              <a:rPr lang="en-US" sz="2400">
                <a:solidFill>
                  <a:schemeClr val="dk2"/>
                </a:solidFill>
              </a:rPr>
              <a:t>Vaginal packing may be used for emergent treatment of bleeding.</a:t>
            </a:r>
            <a:endParaRPr>
              <a:solidFill>
                <a:schemeClr val="dk2"/>
              </a:solidFill>
            </a:endParaRPr>
          </a:p>
        </p:txBody>
      </p:sp>
    </p:spTree>
  </p:cSld>
  <p:clrMapOvr>
    <a:masterClrMapping/>
  </p:clrMapOvr>
</p:sld>
</file>

<file path=ppt/slides/slide2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4" name="Shape 2484"/>
        <p:cNvGrpSpPr/>
        <p:nvPr/>
      </p:nvGrpSpPr>
      <p:grpSpPr>
        <a:xfrm>
          <a:off x="0" y="0"/>
          <a:ext cx="0" cy="0"/>
          <a:chOff x="0" y="0"/>
          <a:chExt cx="0" cy="0"/>
        </a:xfrm>
      </p:grpSpPr>
      <p:sp>
        <p:nvSpPr>
          <p:cNvPr id="2485" name="Google Shape;2485;p339"/>
          <p:cNvSpPr txBox="1"/>
          <p:nvPr>
            <p:ph type="title"/>
          </p:nvPr>
        </p:nvSpPr>
        <p:spPr>
          <a:xfrm>
            <a:off x="628650" y="233997"/>
            <a:ext cx="7886700"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Management of Uterine Perforation</a:t>
            </a:r>
            <a:endParaRPr sz="4400"/>
          </a:p>
        </p:txBody>
      </p:sp>
      <p:sp>
        <p:nvSpPr>
          <p:cNvPr id="2486" name="Google Shape;2486;p339"/>
          <p:cNvSpPr txBox="1"/>
          <p:nvPr>
            <p:ph idx="1" type="body"/>
          </p:nvPr>
        </p:nvSpPr>
        <p:spPr>
          <a:xfrm>
            <a:off x="721360" y="1366520"/>
            <a:ext cx="8087360" cy="4953000"/>
          </a:xfrm>
          <a:prstGeom prst="rect">
            <a:avLst/>
          </a:prstGeom>
          <a:noFill/>
          <a:ln>
            <a:noFill/>
          </a:ln>
        </p:spPr>
        <p:txBody>
          <a:bodyPr anchorCtr="0" anchor="t" bIns="45700" lIns="91425" spcFirstLastPara="1" rIns="91425" wrap="square" tIns="45700">
            <a:normAutofit/>
          </a:bodyPr>
          <a:lstStyle/>
          <a:p>
            <a:pPr indent="-431800" lvl="0" marL="457200" rtl="0" algn="l">
              <a:lnSpc>
                <a:spcPct val="100000"/>
              </a:lnSpc>
              <a:spcBef>
                <a:spcPts val="640"/>
              </a:spcBef>
              <a:spcAft>
                <a:spcPts val="0"/>
              </a:spcAft>
              <a:buSzPts val="3200"/>
              <a:buNone/>
            </a:pPr>
            <a:r>
              <a:rPr lang="en-US">
                <a:solidFill>
                  <a:schemeClr val="accent1"/>
                </a:solidFill>
              </a:rPr>
              <a:t>If:</a:t>
            </a:r>
            <a:endParaRPr>
              <a:solidFill>
                <a:schemeClr val="accent1"/>
              </a:solidFill>
            </a:endParaRPr>
          </a:p>
          <a:p>
            <a:pPr indent="-457200" lvl="1" marL="914400" rtl="0" algn="l">
              <a:lnSpc>
                <a:spcPct val="100000"/>
              </a:lnSpc>
              <a:spcBef>
                <a:spcPts val="640"/>
              </a:spcBef>
              <a:spcAft>
                <a:spcPts val="0"/>
              </a:spcAft>
              <a:buSzPts val="3200"/>
              <a:buChar char="•"/>
            </a:pPr>
            <a:r>
              <a:rPr lang="en-US">
                <a:solidFill>
                  <a:schemeClr val="accent1"/>
                </a:solidFill>
              </a:rPr>
              <a:t>Perforation occurred during aspiration</a:t>
            </a:r>
            <a:endParaRPr>
              <a:solidFill>
                <a:schemeClr val="accent1"/>
              </a:solidFill>
            </a:endParaRPr>
          </a:p>
          <a:p>
            <a:pPr indent="-457200" lvl="1" marL="914400" rtl="0" algn="l">
              <a:lnSpc>
                <a:spcPct val="100000"/>
              </a:lnSpc>
              <a:spcBef>
                <a:spcPts val="640"/>
              </a:spcBef>
              <a:spcAft>
                <a:spcPts val="0"/>
              </a:spcAft>
              <a:buSzPts val="3200"/>
              <a:buChar char="•"/>
            </a:pPr>
            <a:r>
              <a:rPr lang="en-US">
                <a:solidFill>
                  <a:schemeClr val="accent1"/>
                </a:solidFill>
              </a:rPr>
              <a:t>Woman is stable</a:t>
            </a:r>
            <a:endParaRPr>
              <a:solidFill>
                <a:schemeClr val="accent1"/>
              </a:solidFill>
            </a:endParaRPr>
          </a:p>
          <a:p>
            <a:pPr indent="-457200" lvl="1" marL="914400" rtl="0" algn="l">
              <a:lnSpc>
                <a:spcPct val="100000"/>
              </a:lnSpc>
              <a:spcBef>
                <a:spcPts val="640"/>
              </a:spcBef>
              <a:spcAft>
                <a:spcPts val="0"/>
              </a:spcAft>
              <a:buSzPts val="3200"/>
              <a:buChar char="•"/>
            </a:pPr>
            <a:r>
              <a:rPr lang="en-US">
                <a:solidFill>
                  <a:schemeClr val="accent1"/>
                </a:solidFill>
              </a:rPr>
              <a:t>No other signs of intra-abdominal injury, and</a:t>
            </a:r>
            <a:endParaRPr>
              <a:solidFill>
                <a:schemeClr val="accent1"/>
              </a:solidFill>
            </a:endParaRPr>
          </a:p>
          <a:p>
            <a:pPr indent="-457200" lvl="1" marL="914400" rtl="0" algn="l">
              <a:lnSpc>
                <a:spcPct val="100000"/>
              </a:lnSpc>
              <a:spcBef>
                <a:spcPts val="640"/>
              </a:spcBef>
              <a:spcAft>
                <a:spcPts val="0"/>
              </a:spcAft>
              <a:buSzPts val="3200"/>
              <a:buChar char="•"/>
            </a:pPr>
            <a:r>
              <a:rPr lang="en-US">
                <a:solidFill>
                  <a:schemeClr val="accent1"/>
                </a:solidFill>
              </a:rPr>
              <a:t>Evacuation is complete</a:t>
            </a:r>
            <a:endParaRPr>
              <a:solidFill>
                <a:schemeClr val="accent1"/>
              </a:solidFill>
            </a:endParaRPr>
          </a:p>
          <a:p>
            <a:pPr indent="0" lvl="0" marL="0" rtl="0" algn="l">
              <a:lnSpc>
                <a:spcPct val="100000"/>
              </a:lnSpc>
              <a:spcBef>
                <a:spcPts val="640"/>
              </a:spcBef>
              <a:spcAft>
                <a:spcPts val="0"/>
              </a:spcAft>
              <a:buSzPts val="3200"/>
              <a:buNone/>
            </a:pPr>
            <a:r>
              <a:rPr lang="en-US">
                <a:solidFill>
                  <a:schemeClr val="dk2"/>
                </a:solidFill>
              </a:rPr>
              <a:t>Then you may admit her and closely observe for signs and symptoms of intra-abdominal injury or hemorrhage.</a:t>
            </a:r>
            <a:endParaRPr>
              <a:solidFill>
                <a:schemeClr val="dk2"/>
              </a:solidFill>
            </a:endParaRPr>
          </a:p>
        </p:txBody>
      </p:sp>
    </p:spTree>
  </p:cSld>
  <p:clrMapOvr>
    <a:masterClrMapping/>
  </p:clrMapOvr>
</p:sld>
</file>

<file path=ppt/slides/slide2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1" name="Shape 2491"/>
        <p:cNvGrpSpPr/>
        <p:nvPr/>
      </p:nvGrpSpPr>
      <p:grpSpPr>
        <a:xfrm>
          <a:off x="0" y="0"/>
          <a:ext cx="0" cy="0"/>
          <a:chOff x="0" y="0"/>
          <a:chExt cx="0" cy="0"/>
        </a:xfrm>
      </p:grpSpPr>
      <p:sp>
        <p:nvSpPr>
          <p:cNvPr id="2492" name="Google Shape;2492;p340"/>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fontScale="85000" lnSpcReduction="20000"/>
          </a:bodyPr>
          <a:lstStyle/>
          <a:p>
            <a:pPr indent="-431800" lvl="0" marL="457200" rtl="0" algn="l">
              <a:lnSpc>
                <a:spcPct val="100000"/>
              </a:lnSpc>
              <a:spcBef>
                <a:spcPts val="640"/>
              </a:spcBef>
              <a:spcAft>
                <a:spcPts val="0"/>
              </a:spcAft>
              <a:buSzPct val="117647"/>
              <a:buChar char="•"/>
            </a:pPr>
            <a:r>
              <a:rPr lang="en-US">
                <a:solidFill>
                  <a:schemeClr val="accent1"/>
                </a:solidFill>
              </a:rPr>
              <a:t>If woman is unstable or has signs of intra-abdominal injury:</a:t>
            </a:r>
            <a:endParaRPr sz="3200">
              <a:solidFill>
                <a:schemeClr val="accent1"/>
              </a:solidFill>
            </a:endParaRPr>
          </a:p>
          <a:p>
            <a:pPr indent="-406400" lvl="1" marL="914400" rtl="0" algn="l">
              <a:lnSpc>
                <a:spcPct val="100000"/>
              </a:lnSpc>
              <a:spcBef>
                <a:spcPts val="560"/>
              </a:spcBef>
              <a:spcAft>
                <a:spcPts val="0"/>
              </a:spcAft>
              <a:buSzPct val="117646"/>
              <a:buChar char="–"/>
            </a:pPr>
            <a:r>
              <a:rPr lang="en-US">
                <a:solidFill>
                  <a:schemeClr val="dk2"/>
                </a:solidFill>
              </a:rPr>
              <a:t>Shock management as indicated</a:t>
            </a:r>
            <a:endParaRPr sz="2800">
              <a:solidFill>
                <a:schemeClr val="dk2"/>
              </a:solidFill>
            </a:endParaRPr>
          </a:p>
          <a:p>
            <a:pPr indent="-406400" lvl="1" marL="914400" rtl="0" algn="l">
              <a:lnSpc>
                <a:spcPct val="100000"/>
              </a:lnSpc>
              <a:spcBef>
                <a:spcPts val="560"/>
              </a:spcBef>
              <a:spcAft>
                <a:spcPts val="0"/>
              </a:spcAft>
              <a:buSzPct val="117646"/>
              <a:buChar char="–"/>
            </a:pPr>
            <a:r>
              <a:rPr lang="en-US">
                <a:solidFill>
                  <a:schemeClr val="dk2"/>
                </a:solidFill>
              </a:rPr>
              <a:t>Laparotomy or laparoscopy to diagnose and manage, or</a:t>
            </a:r>
            <a:endParaRPr sz="2800">
              <a:solidFill>
                <a:schemeClr val="dk2"/>
              </a:solidFill>
            </a:endParaRPr>
          </a:p>
          <a:p>
            <a:pPr indent="-406400" lvl="1" marL="914400" rtl="0" algn="l">
              <a:lnSpc>
                <a:spcPct val="100000"/>
              </a:lnSpc>
              <a:spcBef>
                <a:spcPts val="560"/>
              </a:spcBef>
              <a:spcAft>
                <a:spcPts val="0"/>
              </a:spcAft>
              <a:buSzPct val="117646"/>
              <a:buChar char="–"/>
            </a:pPr>
            <a:r>
              <a:rPr lang="en-US">
                <a:solidFill>
                  <a:schemeClr val="dk2"/>
                </a:solidFill>
              </a:rPr>
              <a:t>Stabilize and transfer her</a:t>
            </a:r>
            <a:endParaRPr sz="2800">
              <a:solidFill>
                <a:schemeClr val="dk2"/>
              </a:solidFill>
            </a:endParaRPr>
          </a:p>
          <a:p>
            <a:pPr indent="-431800" lvl="0" marL="457200" rtl="0" algn="l">
              <a:lnSpc>
                <a:spcPct val="100000"/>
              </a:lnSpc>
              <a:spcBef>
                <a:spcPts val="640"/>
              </a:spcBef>
              <a:spcAft>
                <a:spcPts val="0"/>
              </a:spcAft>
              <a:buSzPct val="117647"/>
              <a:buChar char="•"/>
            </a:pPr>
            <a:r>
              <a:rPr lang="en-US">
                <a:solidFill>
                  <a:schemeClr val="accent1"/>
                </a:solidFill>
              </a:rPr>
              <a:t>If evacuation is not complete:</a:t>
            </a:r>
            <a:endParaRPr sz="3200">
              <a:solidFill>
                <a:schemeClr val="accent1"/>
              </a:solidFill>
            </a:endParaRPr>
          </a:p>
          <a:p>
            <a:pPr indent="-406400" lvl="1" marL="914400" rtl="0" algn="l">
              <a:lnSpc>
                <a:spcPct val="100000"/>
              </a:lnSpc>
              <a:spcBef>
                <a:spcPts val="560"/>
              </a:spcBef>
              <a:spcAft>
                <a:spcPts val="0"/>
              </a:spcAft>
              <a:buSzPct val="117646"/>
              <a:buChar char="–"/>
            </a:pPr>
            <a:r>
              <a:rPr lang="en-US">
                <a:solidFill>
                  <a:schemeClr val="dk2"/>
                </a:solidFill>
              </a:rPr>
              <a:t>Complete evacuation with laparotomy or laparoscopy and repair any damage, then inspect abdominal cavity carefully for injuries, or</a:t>
            </a:r>
            <a:endParaRPr sz="2800">
              <a:solidFill>
                <a:schemeClr val="dk2"/>
              </a:solidFill>
            </a:endParaRPr>
          </a:p>
          <a:p>
            <a:pPr indent="-406400" lvl="1" marL="914400" rtl="0" algn="l">
              <a:lnSpc>
                <a:spcPct val="100000"/>
              </a:lnSpc>
              <a:spcBef>
                <a:spcPts val="560"/>
              </a:spcBef>
              <a:spcAft>
                <a:spcPts val="0"/>
              </a:spcAft>
              <a:buSzPct val="117646"/>
              <a:buChar char="–"/>
            </a:pPr>
            <a:r>
              <a:rPr lang="en-US">
                <a:solidFill>
                  <a:schemeClr val="dk2"/>
                </a:solidFill>
              </a:rPr>
              <a:t>If laparotomy/laparoscopy not available, prepare to transfer to higher-level facility</a:t>
            </a:r>
            <a:endParaRPr sz="2800">
              <a:solidFill>
                <a:schemeClr val="dk2"/>
              </a:solidFill>
            </a:endParaRPr>
          </a:p>
        </p:txBody>
      </p:sp>
      <p:sp>
        <p:nvSpPr>
          <p:cNvPr id="2493" name="Google Shape;2493;p340"/>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Management of Uterine Perforation (cont.)</a:t>
            </a:r>
            <a:endParaRPr/>
          </a:p>
        </p:txBody>
      </p:sp>
    </p:spTree>
  </p:cSld>
  <p:clrMapOvr>
    <a:masterClrMapping/>
  </p:clrMapOvr>
</p:sld>
</file>

<file path=ppt/slides/slide2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8" name="Shape 2498"/>
        <p:cNvGrpSpPr/>
        <p:nvPr/>
      </p:nvGrpSpPr>
      <p:grpSpPr>
        <a:xfrm>
          <a:off x="0" y="0"/>
          <a:ext cx="0" cy="0"/>
          <a:chOff x="0" y="0"/>
          <a:chExt cx="0" cy="0"/>
        </a:xfrm>
      </p:grpSpPr>
      <p:sp>
        <p:nvSpPr>
          <p:cNvPr id="2499" name="Google Shape;2499;p341"/>
          <p:cNvSpPr txBox="1"/>
          <p:nvPr>
            <p:ph type="title"/>
          </p:nvPr>
        </p:nvSpPr>
        <p:spPr>
          <a:xfrm>
            <a:off x="728393" y="606665"/>
            <a:ext cx="78867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000"/>
              <a:buFont typeface="Cambria"/>
              <a:buNone/>
            </a:pPr>
            <a:r>
              <a:rPr lang="en-US"/>
              <a:t>Signs and symptoms of hematometra</a:t>
            </a:r>
            <a:endParaRPr sz="4400"/>
          </a:p>
        </p:txBody>
      </p:sp>
      <p:sp>
        <p:nvSpPr>
          <p:cNvPr id="2500" name="Google Shape;2500;p341"/>
          <p:cNvSpPr txBox="1"/>
          <p:nvPr>
            <p:ph idx="1" type="body"/>
          </p:nvPr>
        </p:nvSpPr>
        <p:spPr>
          <a:xfrm>
            <a:off x="828136" y="2141536"/>
            <a:ext cx="7687214" cy="4351338"/>
          </a:xfrm>
          <a:prstGeom prst="rect">
            <a:avLst/>
          </a:prstGeom>
          <a:noFill/>
          <a:ln>
            <a:noFill/>
          </a:ln>
        </p:spPr>
        <p:txBody>
          <a:bodyPr anchorCtr="0" anchor="t" bIns="45700" lIns="91425" spcFirstLastPara="1" rIns="91425" wrap="square" tIns="45700">
            <a:noAutofit/>
          </a:bodyPr>
          <a:lstStyle/>
          <a:p>
            <a:pPr indent="-457200" lvl="0" marL="685800" rtl="0" algn="l">
              <a:lnSpc>
                <a:spcPct val="90000"/>
              </a:lnSpc>
              <a:spcBef>
                <a:spcPts val="600"/>
              </a:spcBef>
              <a:spcAft>
                <a:spcPts val="0"/>
              </a:spcAft>
              <a:buClr>
                <a:srgbClr val="000000"/>
              </a:buClr>
              <a:buSzPts val="2800"/>
              <a:buChar char="•"/>
            </a:pPr>
            <a:r>
              <a:rPr lang="en-US" sz="2800">
                <a:solidFill>
                  <a:schemeClr val="dk2"/>
                </a:solidFill>
                <a:latin typeface="Calibri"/>
                <a:ea typeface="Calibri"/>
                <a:cs typeface="Calibri"/>
                <a:sym typeface="Calibri"/>
              </a:rPr>
              <a:t>Enlarged, firm, tender uterus </a:t>
            </a:r>
            <a:endParaRPr sz="2800">
              <a:solidFill>
                <a:schemeClr val="dk2"/>
              </a:solidFill>
              <a:latin typeface="Calibri"/>
              <a:ea typeface="Calibri"/>
              <a:cs typeface="Calibri"/>
              <a:sym typeface="Calibri"/>
            </a:endParaRPr>
          </a:p>
          <a:p>
            <a:pPr indent="-457200" lvl="0" marL="685800" rtl="0" algn="l">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Pelvic pressure </a:t>
            </a:r>
            <a:endParaRPr sz="2800">
              <a:solidFill>
                <a:schemeClr val="dk2"/>
              </a:solidFill>
              <a:latin typeface="Calibri"/>
              <a:ea typeface="Calibri"/>
              <a:cs typeface="Calibri"/>
              <a:sym typeface="Calibri"/>
            </a:endParaRPr>
          </a:p>
          <a:p>
            <a:pPr indent="-457200" lvl="0" marL="685800" rtl="0" algn="l">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Intense cramps and pain </a:t>
            </a:r>
            <a:endParaRPr sz="2800">
              <a:solidFill>
                <a:schemeClr val="dk2"/>
              </a:solidFill>
              <a:latin typeface="Calibri"/>
              <a:ea typeface="Calibri"/>
              <a:cs typeface="Calibri"/>
              <a:sym typeface="Calibri"/>
            </a:endParaRPr>
          </a:p>
          <a:p>
            <a:pPr indent="-457200" lvl="0" marL="685800" rtl="0" algn="l">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Lightheadedness </a:t>
            </a:r>
            <a:endParaRPr sz="2800">
              <a:solidFill>
                <a:schemeClr val="dk2"/>
              </a:solidFill>
              <a:latin typeface="Calibri"/>
              <a:ea typeface="Calibri"/>
              <a:cs typeface="Calibri"/>
              <a:sym typeface="Calibri"/>
            </a:endParaRPr>
          </a:p>
          <a:p>
            <a:pPr indent="-457200" lvl="0" marL="685800" rtl="0" algn="l">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Mild fever </a:t>
            </a:r>
            <a:endParaRPr sz="2800">
              <a:solidFill>
                <a:schemeClr val="dk2"/>
              </a:solidFill>
              <a:latin typeface="Calibri"/>
              <a:ea typeface="Calibri"/>
              <a:cs typeface="Calibri"/>
              <a:sym typeface="Calibri"/>
            </a:endParaRPr>
          </a:p>
          <a:p>
            <a:pPr indent="-457200" lvl="0" marL="685800" rtl="0" algn="l">
              <a:lnSpc>
                <a:spcPct val="90000"/>
              </a:lnSpc>
              <a:spcBef>
                <a:spcPts val="1200"/>
              </a:spcBef>
              <a:spcAft>
                <a:spcPts val="600"/>
              </a:spcAft>
              <a:buClr>
                <a:srgbClr val="000000"/>
              </a:buClr>
              <a:buSzPts val="2800"/>
              <a:buChar char="•"/>
            </a:pPr>
            <a:r>
              <a:rPr lang="en-US" sz="2800">
                <a:solidFill>
                  <a:schemeClr val="dk2"/>
                </a:solidFill>
                <a:latin typeface="Calibri"/>
                <a:ea typeface="Calibri"/>
                <a:cs typeface="Calibri"/>
                <a:sym typeface="Calibri"/>
              </a:rPr>
              <a:t>Scant vaginal bleeding </a:t>
            </a:r>
            <a:endParaRPr sz="2800">
              <a:solidFill>
                <a:schemeClr val="dk2"/>
              </a:solidFill>
              <a:latin typeface="Calibri"/>
              <a:ea typeface="Calibri"/>
              <a:cs typeface="Calibri"/>
              <a:sym typeface="Calibri"/>
            </a:endParaRPr>
          </a:p>
        </p:txBody>
      </p:sp>
      <p:sp>
        <p:nvSpPr>
          <p:cNvPr id="2501" name="Google Shape;2501;p34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6" name="Shape 2506"/>
        <p:cNvGrpSpPr/>
        <p:nvPr/>
      </p:nvGrpSpPr>
      <p:grpSpPr>
        <a:xfrm>
          <a:off x="0" y="0"/>
          <a:ext cx="0" cy="0"/>
          <a:chOff x="0" y="0"/>
          <a:chExt cx="0" cy="0"/>
        </a:xfrm>
      </p:grpSpPr>
      <p:sp>
        <p:nvSpPr>
          <p:cNvPr id="2507" name="Google Shape;2507;p342"/>
          <p:cNvSpPr txBox="1"/>
          <p:nvPr>
            <p:ph type="title"/>
          </p:nvPr>
        </p:nvSpPr>
        <p:spPr>
          <a:xfrm>
            <a:off x="628650" y="710182"/>
            <a:ext cx="78867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000"/>
              <a:buFont typeface="Cambria"/>
              <a:buNone/>
            </a:pPr>
            <a:r>
              <a:rPr lang="en-US"/>
              <a:t>Signs and symptoms of a vasovagal reaction </a:t>
            </a:r>
            <a:endParaRPr sz="4400"/>
          </a:p>
        </p:txBody>
      </p:sp>
      <p:sp>
        <p:nvSpPr>
          <p:cNvPr id="2508" name="Google Shape;2508;p342"/>
          <p:cNvSpPr txBox="1"/>
          <p:nvPr>
            <p:ph idx="1" type="body"/>
          </p:nvPr>
        </p:nvSpPr>
        <p:spPr>
          <a:xfrm>
            <a:off x="628650" y="2308704"/>
            <a:ext cx="7886700" cy="4351338"/>
          </a:xfrm>
          <a:prstGeom prst="rect">
            <a:avLst/>
          </a:prstGeom>
          <a:noFill/>
          <a:ln>
            <a:noFill/>
          </a:ln>
        </p:spPr>
        <p:txBody>
          <a:bodyPr anchorCtr="0" anchor="t" bIns="45700" lIns="91425" spcFirstLastPara="1" rIns="91425" wrap="square" tIns="45700">
            <a:noAutofit/>
          </a:bodyPr>
          <a:lstStyle/>
          <a:p>
            <a:pPr indent="-457200" lvl="0" marL="685800" rtl="0" algn="l">
              <a:lnSpc>
                <a:spcPct val="90000"/>
              </a:lnSpc>
              <a:spcBef>
                <a:spcPts val="600"/>
              </a:spcBef>
              <a:spcAft>
                <a:spcPts val="0"/>
              </a:spcAft>
              <a:buClr>
                <a:srgbClr val="000000"/>
              </a:buClr>
              <a:buSzPts val="2800"/>
              <a:buChar char="•"/>
            </a:pPr>
            <a:r>
              <a:rPr lang="en-US">
                <a:solidFill>
                  <a:schemeClr val="dk2"/>
                </a:solidFill>
                <a:latin typeface="Calibri"/>
                <a:ea typeface="Calibri"/>
                <a:cs typeface="Calibri"/>
                <a:sym typeface="Calibri"/>
              </a:rPr>
              <a:t>Fainting, loss of consciousness </a:t>
            </a:r>
            <a:endParaRPr>
              <a:solidFill>
                <a:schemeClr val="dk2"/>
              </a:solidFill>
            </a:endParaRPr>
          </a:p>
          <a:p>
            <a:pPr indent="-457200" lvl="0" marL="685800" rtl="0" algn="l">
              <a:lnSpc>
                <a:spcPct val="90000"/>
              </a:lnSpc>
              <a:spcBef>
                <a:spcPts val="1200"/>
              </a:spcBef>
              <a:spcAft>
                <a:spcPts val="0"/>
              </a:spcAft>
              <a:buClr>
                <a:srgbClr val="000000"/>
              </a:buClr>
              <a:buSzPts val="2800"/>
              <a:buChar char="•"/>
            </a:pPr>
            <a:r>
              <a:rPr lang="en-US">
                <a:solidFill>
                  <a:schemeClr val="dk2"/>
                </a:solidFill>
                <a:latin typeface="Calibri"/>
                <a:ea typeface="Calibri"/>
                <a:cs typeface="Calibri"/>
                <a:sym typeface="Calibri"/>
              </a:rPr>
              <a:t>Cold or damp skin </a:t>
            </a:r>
            <a:endParaRPr>
              <a:solidFill>
                <a:schemeClr val="dk2"/>
              </a:solidFill>
            </a:endParaRPr>
          </a:p>
          <a:p>
            <a:pPr indent="-457200" lvl="0" marL="685800" rtl="0" algn="l">
              <a:lnSpc>
                <a:spcPct val="90000"/>
              </a:lnSpc>
              <a:spcBef>
                <a:spcPts val="1200"/>
              </a:spcBef>
              <a:spcAft>
                <a:spcPts val="0"/>
              </a:spcAft>
              <a:buClr>
                <a:srgbClr val="000000"/>
              </a:buClr>
              <a:buSzPts val="2800"/>
              <a:buChar char="•"/>
            </a:pPr>
            <a:r>
              <a:rPr lang="en-US">
                <a:solidFill>
                  <a:schemeClr val="dk2"/>
                </a:solidFill>
                <a:latin typeface="Calibri"/>
                <a:ea typeface="Calibri"/>
                <a:cs typeface="Calibri"/>
                <a:sym typeface="Calibri"/>
              </a:rPr>
              <a:t>Dizziness</a:t>
            </a:r>
            <a:endParaRPr>
              <a:solidFill>
                <a:schemeClr val="dk2"/>
              </a:solidFill>
            </a:endParaRPr>
          </a:p>
          <a:p>
            <a:pPr indent="-457200" lvl="0" marL="685800" rtl="0" algn="l">
              <a:lnSpc>
                <a:spcPct val="90000"/>
              </a:lnSpc>
              <a:spcBef>
                <a:spcPts val="1200"/>
              </a:spcBef>
              <a:spcAft>
                <a:spcPts val="0"/>
              </a:spcAft>
              <a:buClr>
                <a:srgbClr val="000000"/>
              </a:buClr>
              <a:buSzPts val="2800"/>
              <a:buChar char="•"/>
            </a:pPr>
            <a:r>
              <a:rPr lang="en-US">
                <a:solidFill>
                  <a:schemeClr val="dk2"/>
                </a:solidFill>
                <a:latin typeface="Calibri"/>
                <a:ea typeface="Calibri"/>
                <a:cs typeface="Calibri"/>
                <a:sym typeface="Calibri"/>
              </a:rPr>
              <a:t>Nausea</a:t>
            </a:r>
            <a:endParaRPr>
              <a:solidFill>
                <a:schemeClr val="dk2"/>
              </a:solidFill>
            </a:endParaRPr>
          </a:p>
          <a:p>
            <a:pPr indent="-457200" lvl="0" marL="685800" rtl="0" algn="l">
              <a:lnSpc>
                <a:spcPct val="90000"/>
              </a:lnSpc>
              <a:spcBef>
                <a:spcPts val="1200"/>
              </a:spcBef>
              <a:spcAft>
                <a:spcPts val="600"/>
              </a:spcAft>
              <a:buClr>
                <a:srgbClr val="000000"/>
              </a:buClr>
              <a:buSzPts val="2800"/>
              <a:buChar char="•"/>
            </a:pPr>
            <a:r>
              <a:rPr lang="en-US">
                <a:solidFill>
                  <a:schemeClr val="dk2"/>
                </a:solidFill>
                <a:latin typeface="Calibri"/>
                <a:ea typeface="Calibri"/>
                <a:cs typeface="Calibri"/>
                <a:sym typeface="Calibri"/>
              </a:rPr>
              <a:t>Moderate drop in blood pressure, pulse </a:t>
            </a:r>
            <a:endParaRPr>
              <a:solidFill>
                <a:schemeClr val="dk2"/>
              </a:solidFill>
            </a:endParaRPr>
          </a:p>
        </p:txBody>
      </p:sp>
      <p:sp>
        <p:nvSpPr>
          <p:cNvPr id="2509" name="Google Shape;2509;p34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82"/>
          <p:cNvSpPr txBox="1"/>
          <p:nvPr>
            <p:ph type="title"/>
          </p:nvPr>
        </p:nvSpPr>
        <p:spPr>
          <a:xfrm>
            <a:off x="765061" y="1019702"/>
            <a:ext cx="5915025" cy="99417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3600"/>
              <a:buFont typeface="Cambria"/>
              <a:buNone/>
            </a:pPr>
            <a:r>
              <a:rPr b="1" lang="en-US"/>
              <a:t>Acceptability of vacuum aspiration for women</a:t>
            </a:r>
            <a:r>
              <a:rPr lang="en-US"/>
              <a:t> </a:t>
            </a:r>
            <a:endParaRPr/>
          </a:p>
        </p:txBody>
      </p:sp>
      <p:sp>
        <p:nvSpPr>
          <p:cNvPr id="516" name="Google Shape;516;p82"/>
          <p:cNvSpPr txBox="1"/>
          <p:nvPr>
            <p:ph idx="1" type="body"/>
          </p:nvPr>
        </p:nvSpPr>
        <p:spPr>
          <a:xfrm>
            <a:off x="405130" y="2506662"/>
            <a:ext cx="7886700" cy="2898458"/>
          </a:xfrm>
          <a:prstGeom prst="rect">
            <a:avLst/>
          </a:prstGeom>
          <a:noFill/>
          <a:ln>
            <a:noFill/>
          </a:ln>
        </p:spPr>
        <p:txBody>
          <a:bodyPr anchorCtr="0" anchor="t" bIns="45700" lIns="91425" spcFirstLastPara="1" rIns="91425" wrap="square" tIns="45700">
            <a:noAutofit/>
          </a:bodyPr>
          <a:lstStyle/>
          <a:p>
            <a:pPr indent="-228600" lvl="0" marL="685800" rtl="0" algn="l">
              <a:lnSpc>
                <a:spcPct val="90000"/>
              </a:lnSpc>
              <a:spcBef>
                <a:spcPts val="0"/>
              </a:spcBef>
              <a:spcAft>
                <a:spcPts val="0"/>
              </a:spcAft>
              <a:buClr>
                <a:srgbClr val="0E4D3B"/>
              </a:buClr>
              <a:buSzPts val="2800"/>
              <a:buChar char="•"/>
            </a:pPr>
            <a:r>
              <a:rPr lang="en-US" sz="2800">
                <a:solidFill>
                  <a:schemeClr val="dk2"/>
                </a:solidFill>
              </a:rPr>
              <a:t>Women can remain awake during the procedure </a:t>
            </a:r>
            <a:endParaRPr sz="2800">
              <a:solidFill>
                <a:schemeClr val="dk2"/>
              </a:solidFill>
            </a:endParaRPr>
          </a:p>
          <a:p>
            <a:pPr indent="-228600" lvl="0" marL="685800" rtl="0" algn="l">
              <a:lnSpc>
                <a:spcPct val="90000"/>
              </a:lnSpc>
              <a:spcBef>
                <a:spcPts val="1000"/>
              </a:spcBef>
              <a:spcAft>
                <a:spcPts val="0"/>
              </a:spcAft>
              <a:buClr>
                <a:srgbClr val="0E4D3B"/>
              </a:buClr>
              <a:buSzPts val="2800"/>
              <a:buChar char="•"/>
            </a:pPr>
            <a:r>
              <a:rPr lang="en-US" sz="2800">
                <a:solidFill>
                  <a:schemeClr val="dk2"/>
                </a:solidFill>
              </a:rPr>
              <a:t>It can be performed as outpatient procedure</a:t>
            </a:r>
            <a:endParaRPr sz="2800">
              <a:solidFill>
                <a:schemeClr val="dk2"/>
              </a:solidFill>
            </a:endParaRPr>
          </a:p>
          <a:p>
            <a:pPr indent="-228600" lvl="0" marL="685800" rtl="0" algn="l">
              <a:lnSpc>
                <a:spcPct val="90000"/>
              </a:lnSpc>
              <a:spcBef>
                <a:spcPts val="1000"/>
              </a:spcBef>
              <a:spcAft>
                <a:spcPts val="0"/>
              </a:spcAft>
              <a:buClr>
                <a:srgbClr val="0E4D3B"/>
              </a:buClr>
              <a:buSzPts val="2800"/>
              <a:buChar char="•"/>
            </a:pPr>
            <a:r>
              <a:rPr lang="en-US" sz="2800">
                <a:solidFill>
                  <a:schemeClr val="dk2"/>
                </a:solidFill>
              </a:rPr>
              <a:t>Women do not have to stay overnight</a:t>
            </a:r>
            <a:endParaRPr sz="2800">
              <a:solidFill>
                <a:schemeClr val="dk2"/>
              </a:solidFill>
            </a:endParaRPr>
          </a:p>
          <a:p>
            <a:pPr indent="-228600" lvl="0" marL="685800" rtl="0" algn="l">
              <a:lnSpc>
                <a:spcPct val="90000"/>
              </a:lnSpc>
              <a:spcBef>
                <a:spcPts val="1000"/>
              </a:spcBef>
              <a:spcAft>
                <a:spcPts val="0"/>
              </a:spcAft>
              <a:buClr>
                <a:srgbClr val="0E4D3B"/>
              </a:buClr>
              <a:buSzPts val="2800"/>
              <a:buChar char="•"/>
            </a:pPr>
            <a:r>
              <a:rPr lang="en-US" sz="2800">
                <a:solidFill>
                  <a:schemeClr val="dk2"/>
                </a:solidFill>
              </a:rPr>
              <a:t>MVA is quiet</a:t>
            </a:r>
            <a:endParaRPr sz="2800">
              <a:solidFill>
                <a:schemeClr val="dk2"/>
              </a:solidFill>
            </a:endParaRPr>
          </a:p>
        </p:txBody>
      </p:sp>
      <p:sp>
        <p:nvSpPr>
          <p:cNvPr id="517" name="Google Shape;517;p8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4" name="Shape 2514"/>
        <p:cNvGrpSpPr/>
        <p:nvPr/>
      </p:nvGrpSpPr>
      <p:grpSpPr>
        <a:xfrm>
          <a:off x="0" y="0"/>
          <a:ext cx="0" cy="0"/>
          <a:chOff x="0" y="0"/>
          <a:chExt cx="0" cy="0"/>
        </a:xfrm>
      </p:grpSpPr>
      <p:sp>
        <p:nvSpPr>
          <p:cNvPr id="2515" name="Google Shape;2515;p34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400"/>
              <a:buNone/>
            </a:pPr>
            <a:r>
              <a:rPr lang="en-US">
                <a:latin typeface="Arial"/>
                <a:ea typeface="Arial"/>
                <a:cs typeface="Arial"/>
                <a:sym typeface="Arial"/>
              </a:rPr>
              <a:t>Cause of Vasovagal</a:t>
            </a:r>
            <a:r>
              <a:rPr lang="en-US"/>
              <a:t> Reactions </a:t>
            </a:r>
            <a:endParaRPr sz="4400"/>
          </a:p>
        </p:txBody>
      </p:sp>
      <p:sp>
        <p:nvSpPr>
          <p:cNvPr id="2516" name="Google Shape;2516;p343"/>
          <p:cNvSpPr txBox="1"/>
          <p:nvPr>
            <p:ph idx="1" type="body"/>
          </p:nvPr>
        </p:nvSpPr>
        <p:spPr>
          <a:xfrm>
            <a:off x="709930" y="1581785"/>
            <a:ext cx="7886700" cy="4351338"/>
          </a:xfrm>
          <a:prstGeom prst="rect">
            <a:avLst/>
          </a:prstGeom>
          <a:noFill/>
          <a:ln>
            <a:noFill/>
          </a:ln>
        </p:spPr>
        <p:txBody>
          <a:bodyPr anchorCtr="0" anchor="t" bIns="45700" lIns="91425" spcFirstLastPara="1" rIns="91425" wrap="square" tIns="45700">
            <a:normAutofit/>
          </a:bodyPr>
          <a:lstStyle/>
          <a:p>
            <a:pPr indent="-431800" lvl="0" marL="457200" rtl="0" algn="l">
              <a:lnSpc>
                <a:spcPct val="100000"/>
              </a:lnSpc>
              <a:spcBef>
                <a:spcPts val="640"/>
              </a:spcBef>
              <a:spcAft>
                <a:spcPts val="0"/>
              </a:spcAft>
              <a:buSzPts val="3200"/>
              <a:buChar char="•"/>
            </a:pPr>
            <a:r>
              <a:rPr lang="en-US">
                <a:solidFill>
                  <a:schemeClr val="dk2"/>
                </a:solidFill>
              </a:rPr>
              <a:t>Result of vagal nerve stimulation during vacuum aspiration.</a:t>
            </a:r>
            <a:endParaRPr sz="3200">
              <a:solidFill>
                <a:schemeClr val="dk2"/>
              </a:solidFill>
            </a:endParaRPr>
          </a:p>
          <a:p>
            <a:pPr indent="-431800" lvl="0" marL="457200" rtl="0" algn="l">
              <a:lnSpc>
                <a:spcPct val="100000"/>
              </a:lnSpc>
              <a:spcBef>
                <a:spcPts val="640"/>
              </a:spcBef>
              <a:spcAft>
                <a:spcPts val="0"/>
              </a:spcAft>
              <a:buSzPts val="3200"/>
              <a:buChar char="•"/>
            </a:pPr>
            <a:r>
              <a:rPr lang="en-US">
                <a:solidFill>
                  <a:schemeClr val="dk2"/>
                </a:solidFill>
              </a:rPr>
              <a:t>Explain that a vagal reaction is not a true complication, but rather a side effect.</a:t>
            </a:r>
            <a:endParaRPr sz="3200">
              <a:solidFill>
                <a:schemeClr val="dk2"/>
              </a:solidFill>
            </a:endParaRPr>
          </a:p>
          <a:p>
            <a:pPr indent="-431800" lvl="0" marL="457200" rtl="0" algn="l">
              <a:lnSpc>
                <a:spcPct val="100000"/>
              </a:lnSpc>
              <a:spcBef>
                <a:spcPts val="640"/>
              </a:spcBef>
              <a:spcAft>
                <a:spcPts val="0"/>
              </a:spcAft>
              <a:buSzPts val="3200"/>
              <a:buChar char="•"/>
            </a:pPr>
            <a:r>
              <a:rPr lang="en-US">
                <a:solidFill>
                  <a:schemeClr val="dk2"/>
                </a:solidFill>
              </a:rPr>
              <a:t>Point out that it can be very distressing when a woman experiences a vagal reaction if the staff are not aware of what is going on.</a:t>
            </a:r>
            <a:endParaRPr sz="3200">
              <a:solidFill>
                <a:schemeClr val="dk2"/>
              </a:solidFill>
            </a:endParaRPr>
          </a:p>
        </p:txBody>
      </p:sp>
    </p:spTree>
  </p:cSld>
  <p:clrMapOvr>
    <a:masterClrMapping/>
  </p:clrMapOvr>
</p:sld>
</file>

<file path=ppt/slides/slide2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1" name="Shape 2521"/>
        <p:cNvGrpSpPr/>
        <p:nvPr/>
      </p:nvGrpSpPr>
      <p:grpSpPr>
        <a:xfrm>
          <a:off x="0" y="0"/>
          <a:ext cx="0" cy="0"/>
          <a:chOff x="0" y="0"/>
          <a:chExt cx="0" cy="0"/>
        </a:xfrm>
      </p:grpSpPr>
      <p:sp>
        <p:nvSpPr>
          <p:cNvPr id="2522" name="Google Shape;2522;p344"/>
          <p:cNvSpPr txBox="1"/>
          <p:nvPr>
            <p:ph type="title"/>
          </p:nvPr>
        </p:nvSpPr>
        <p:spPr>
          <a:xfrm>
            <a:off x="818431" y="500062"/>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Ectopic Pregnancy</a:t>
            </a:r>
            <a:endParaRPr/>
          </a:p>
        </p:txBody>
      </p:sp>
      <p:sp>
        <p:nvSpPr>
          <p:cNvPr id="2523" name="Google Shape;2523;p344"/>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Autofit/>
          </a:bodyPr>
          <a:lstStyle/>
          <a:p>
            <a:pPr indent="-228600" lvl="0" marL="685800" marR="0" rtl="0" algn="l">
              <a:lnSpc>
                <a:spcPct val="90000"/>
              </a:lnSpc>
              <a:spcBef>
                <a:spcPts val="600"/>
              </a:spcBef>
              <a:spcAft>
                <a:spcPts val="0"/>
              </a:spcAft>
              <a:buClr>
                <a:schemeClr val="dk1"/>
              </a:buClr>
              <a:buSzPts val="2800"/>
              <a:buChar char="•"/>
            </a:pPr>
            <a:r>
              <a:rPr lang="en-US" sz="2800">
                <a:solidFill>
                  <a:schemeClr val="dk2"/>
                </a:solidFill>
                <a:latin typeface="Calibri"/>
                <a:ea typeface="Calibri"/>
                <a:cs typeface="Calibri"/>
                <a:sym typeface="Calibri"/>
              </a:rPr>
              <a:t>Usually detected during clinical assessment</a:t>
            </a:r>
            <a:endParaRPr sz="2800">
              <a:solidFill>
                <a:schemeClr val="dk2"/>
              </a:solidFill>
              <a:latin typeface="Calibri"/>
              <a:ea typeface="Calibri"/>
              <a:cs typeface="Calibri"/>
              <a:sym typeface="Calibri"/>
            </a:endParaRPr>
          </a:p>
          <a:p>
            <a:pPr indent="-228600" lvl="0" marL="685800" marR="0" rtl="0" algn="l">
              <a:lnSpc>
                <a:spcPct val="90000"/>
              </a:lnSpc>
              <a:spcBef>
                <a:spcPts val="1200"/>
              </a:spcBef>
              <a:spcAft>
                <a:spcPts val="0"/>
              </a:spcAft>
              <a:buClr>
                <a:schemeClr val="dk1"/>
              </a:buClr>
              <a:buSzPts val="2800"/>
              <a:buChar char="•"/>
            </a:pPr>
            <a:r>
              <a:rPr lang="en-US" sz="2800">
                <a:solidFill>
                  <a:schemeClr val="dk2"/>
                </a:solidFill>
                <a:latin typeface="Calibri"/>
                <a:ea typeface="Calibri"/>
                <a:cs typeface="Calibri"/>
                <a:sym typeface="Calibri"/>
              </a:rPr>
              <a:t>Can go undiagnosed, even after uterine evacuation with medical methods, as POC not examined</a:t>
            </a:r>
            <a:endParaRPr sz="2800">
              <a:solidFill>
                <a:schemeClr val="dk2"/>
              </a:solidFill>
              <a:latin typeface="Calibri"/>
              <a:ea typeface="Calibri"/>
              <a:cs typeface="Calibri"/>
              <a:sym typeface="Calibri"/>
            </a:endParaRPr>
          </a:p>
          <a:p>
            <a:pPr indent="-228600" lvl="0" marL="685800" marR="0" rtl="0" algn="l">
              <a:lnSpc>
                <a:spcPct val="90000"/>
              </a:lnSpc>
              <a:spcBef>
                <a:spcPts val="1200"/>
              </a:spcBef>
              <a:spcAft>
                <a:spcPts val="0"/>
              </a:spcAft>
              <a:buClr>
                <a:schemeClr val="dk1"/>
              </a:buClr>
              <a:buSzPts val="2800"/>
              <a:buChar char="•"/>
            </a:pPr>
            <a:r>
              <a:rPr lang="en-US" sz="2800">
                <a:solidFill>
                  <a:schemeClr val="dk2"/>
                </a:solidFill>
                <a:latin typeface="Calibri"/>
                <a:ea typeface="Calibri"/>
                <a:cs typeface="Calibri"/>
                <a:sym typeface="Calibri"/>
              </a:rPr>
              <a:t>Medications used in uterine evacuation with medical methods will not treat an ectopic pregnancy</a:t>
            </a:r>
            <a:endParaRPr sz="2800">
              <a:solidFill>
                <a:schemeClr val="dk2"/>
              </a:solidFill>
              <a:latin typeface="Calibri"/>
              <a:ea typeface="Calibri"/>
              <a:cs typeface="Calibri"/>
              <a:sym typeface="Calibri"/>
            </a:endParaRPr>
          </a:p>
          <a:p>
            <a:pPr indent="-228600" lvl="0" marL="685800" marR="0" rtl="0" algn="l">
              <a:lnSpc>
                <a:spcPct val="90000"/>
              </a:lnSpc>
              <a:spcBef>
                <a:spcPts val="1200"/>
              </a:spcBef>
              <a:spcAft>
                <a:spcPts val="600"/>
              </a:spcAft>
              <a:buClr>
                <a:schemeClr val="dk1"/>
              </a:buClr>
              <a:buSzPts val="2800"/>
              <a:buChar char="•"/>
            </a:pPr>
            <a:r>
              <a:rPr lang="en-US" sz="2800">
                <a:solidFill>
                  <a:schemeClr val="dk2"/>
                </a:solidFill>
                <a:latin typeface="Calibri"/>
                <a:ea typeface="Calibri"/>
                <a:cs typeface="Calibri"/>
                <a:sym typeface="Calibri"/>
              </a:rPr>
              <a:t>Life-threatening condition – refer or treat immediately</a:t>
            </a:r>
            <a:endParaRPr sz="2800">
              <a:solidFill>
                <a:schemeClr val="dk2"/>
              </a:solidFill>
              <a:latin typeface="Calibri"/>
              <a:ea typeface="Calibri"/>
              <a:cs typeface="Calibri"/>
              <a:sym typeface="Calibri"/>
            </a:endParaRPr>
          </a:p>
        </p:txBody>
      </p:sp>
      <p:sp>
        <p:nvSpPr>
          <p:cNvPr id="2524" name="Google Shape;2524;p34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9" name="Shape 2529"/>
        <p:cNvGrpSpPr/>
        <p:nvPr/>
      </p:nvGrpSpPr>
      <p:grpSpPr>
        <a:xfrm>
          <a:off x="0" y="0"/>
          <a:ext cx="0" cy="0"/>
          <a:chOff x="0" y="0"/>
          <a:chExt cx="0" cy="0"/>
        </a:xfrm>
      </p:grpSpPr>
      <p:sp>
        <p:nvSpPr>
          <p:cNvPr id="2530" name="Google Shape;2530;p34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Possible signs and symptoms of ectopic pregnancy</a:t>
            </a:r>
            <a:endParaRPr sz="4400"/>
          </a:p>
        </p:txBody>
      </p:sp>
      <p:sp>
        <p:nvSpPr>
          <p:cNvPr id="2531" name="Google Shape;2531;p345"/>
          <p:cNvSpPr txBox="1"/>
          <p:nvPr>
            <p:ph idx="1" type="body"/>
          </p:nvPr>
        </p:nvSpPr>
        <p:spPr>
          <a:xfrm>
            <a:off x="1138686" y="1843089"/>
            <a:ext cx="7376664" cy="5014911"/>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600"/>
              </a:spcBef>
              <a:spcAft>
                <a:spcPts val="0"/>
              </a:spcAft>
              <a:buClr>
                <a:schemeClr val="dk1"/>
              </a:buClr>
              <a:buSzPts val="2800"/>
              <a:buChar char="•"/>
            </a:pPr>
            <a:r>
              <a:rPr lang="en-US" sz="2800">
                <a:solidFill>
                  <a:schemeClr val="dk2"/>
                </a:solidFill>
              </a:rPr>
              <a:t>After vacuum aspiration: no villi or decidua are seen when POC are examined</a:t>
            </a:r>
            <a:endParaRPr sz="2800">
              <a:solidFill>
                <a:schemeClr val="dk2"/>
              </a:solidFill>
            </a:endParaRPr>
          </a:p>
          <a:p>
            <a:pPr indent="-228600" lvl="0" marL="228600" rtl="0" algn="l">
              <a:lnSpc>
                <a:spcPct val="90000"/>
              </a:lnSpc>
              <a:spcBef>
                <a:spcPts val="1200"/>
              </a:spcBef>
              <a:spcAft>
                <a:spcPts val="0"/>
              </a:spcAft>
              <a:buClr>
                <a:schemeClr val="dk1"/>
              </a:buClr>
              <a:buSzPts val="2800"/>
              <a:buChar char="•"/>
            </a:pPr>
            <a:r>
              <a:rPr lang="en-US" sz="2800">
                <a:solidFill>
                  <a:schemeClr val="dk2"/>
                </a:solidFill>
              </a:rPr>
              <a:t>Sudden, intense, and persistent lower abdominal pain or cramping, sometimes with:</a:t>
            </a:r>
            <a:endParaRPr sz="2800">
              <a:solidFill>
                <a:schemeClr val="dk2"/>
              </a:solidFill>
            </a:endParaRPr>
          </a:p>
          <a:p>
            <a:pPr indent="-228600" lvl="1" marL="685800" rtl="0" algn="l">
              <a:lnSpc>
                <a:spcPct val="90000"/>
              </a:lnSpc>
              <a:spcBef>
                <a:spcPts val="600"/>
              </a:spcBef>
              <a:spcAft>
                <a:spcPts val="0"/>
              </a:spcAft>
              <a:buClr>
                <a:schemeClr val="dk1"/>
              </a:buClr>
              <a:buSzPts val="2800"/>
              <a:buChar char="•"/>
            </a:pPr>
            <a:r>
              <a:rPr lang="en-US" sz="2600">
                <a:solidFill>
                  <a:schemeClr val="dk2"/>
                </a:solidFill>
              </a:rPr>
              <a:t>Irregular vaginal bleeding or spotting</a:t>
            </a:r>
            <a:endParaRPr sz="2600">
              <a:solidFill>
                <a:schemeClr val="dk2"/>
              </a:solidFill>
            </a:endParaRPr>
          </a:p>
          <a:p>
            <a:pPr indent="-228600" lvl="1" marL="685800" rtl="0" algn="l">
              <a:lnSpc>
                <a:spcPct val="90000"/>
              </a:lnSpc>
              <a:spcBef>
                <a:spcPts val="0"/>
              </a:spcBef>
              <a:spcAft>
                <a:spcPts val="0"/>
              </a:spcAft>
              <a:buClr>
                <a:schemeClr val="dk1"/>
              </a:buClr>
              <a:buSzPts val="2800"/>
              <a:buChar char="•"/>
            </a:pPr>
            <a:r>
              <a:rPr lang="en-US" sz="2600">
                <a:solidFill>
                  <a:schemeClr val="dk2"/>
                </a:solidFill>
              </a:rPr>
              <a:t>Palpable adnexal mass</a:t>
            </a:r>
            <a:endParaRPr sz="2600">
              <a:solidFill>
                <a:schemeClr val="dk2"/>
              </a:solidFill>
            </a:endParaRPr>
          </a:p>
          <a:p>
            <a:pPr indent="-228600" lvl="0" marL="228600" rtl="0" algn="l">
              <a:lnSpc>
                <a:spcPct val="90000"/>
              </a:lnSpc>
              <a:spcBef>
                <a:spcPts val="600"/>
              </a:spcBef>
              <a:spcAft>
                <a:spcPts val="600"/>
              </a:spcAft>
              <a:buClr>
                <a:schemeClr val="dk1"/>
              </a:buClr>
              <a:buSzPts val="2800"/>
              <a:buChar char="•"/>
            </a:pPr>
            <a:r>
              <a:rPr lang="en-US" sz="2800">
                <a:solidFill>
                  <a:schemeClr val="dk2"/>
                </a:solidFill>
              </a:rPr>
              <a:t>Fainting, shoulder pain, rapid heartbeat, or lightheadedness (from internal bleeding). Internal bleeding is not necessarily accompanied by vaginal bleeding.</a:t>
            </a:r>
            <a:endParaRPr sz="2800">
              <a:solidFill>
                <a:schemeClr val="dk2"/>
              </a:solidFill>
            </a:endParaRPr>
          </a:p>
        </p:txBody>
      </p:sp>
      <p:sp>
        <p:nvSpPr>
          <p:cNvPr id="2532" name="Google Shape;2532;p34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7" name="Shape 2537"/>
        <p:cNvGrpSpPr/>
        <p:nvPr/>
      </p:nvGrpSpPr>
      <p:grpSpPr>
        <a:xfrm>
          <a:off x="0" y="0"/>
          <a:ext cx="0" cy="0"/>
          <a:chOff x="0" y="0"/>
          <a:chExt cx="0" cy="0"/>
        </a:xfrm>
      </p:grpSpPr>
      <p:sp>
        <p:nvSpPr>
          <p:cNvPr id="2538" name="Google Shape;2538;p346"/>
          <p:cNvSpPr txBox="1"/>
          <p:nvPr>
            <p:ph type="title"/>
          </p:nvPr>
        </p:nvSpPr>
        <p:spPr>
          <a:xfrm>
            <a:off x="628650" y="848205"/>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Causes of complications in postabortion care</a:t>
            </a:r>
            <a:endParaRPr/>
          </a:p>
        </p:txBody>
      </p:sp>
      <p:sp>
        <p:nvSpPr>
          <p:cNvPr id="2539" name="Google Shape;2539;p346"/>
          <p:cNvSpPr txBox="1"/>
          <p:nvPr>
            <p:ph idx="1" type="body"/>
          </p:nvPr>
        </p:nvSpPr>
        <p:spPr>
          <a:xfrm>
            <a:off x="628650" y="2553419"/>
            <a:ext cx="7886700" cy="3623544"/>
          </a:xfrm>
          <a:prstGeom prst="rect">
            <a:avLst/>
          </a:prstGeom>
          <a:noFill/>
          <a:ln>
            <a:noFill/>
          </a:ln>
        </p:spPr>
        <p:txBody>
          <a:bodyPr anchorCtr="0" anchor="t" bIns="45700" lIns="91425" spcFirstLastPara="1" rIns="91425" wrap="square" tIns="45700">
            <a:noAutofit/>
          </a:bodyPr>
          <a:lstStyle/>
          <a:p>
            <a:pPr indent="-228600" lvl="0" marL="685800" rtl="0" algn="l">
              <a:lnSpc>
                <a:spcPct val="90000"/>
              </a:lnSpc>
              <a:spcBef>
                <a:spcPts val="600"/>
              </a:spcBef>
              <a:spcAft>
                <a:spcPts val="0"/>
              </a:spcAft>
              <a:buClr>
                <a:schemeClr val="dk1"/>
              </a:buClr>
              <a:buSzPts val="2800"/>
              <a:buChar char="•"/>
            </a:pPr>
            <a:r>
              <a:rPr lang="en-US" sz="2800">
                <a:solidFill>
                  <a:schemeClr val="dk2"/>
                </a:solidFill>
              </a:rPr>
              <a:t>Injury from the abortion procedure</a:t>
            </a:r>
            <a:endParaRPr sz="2800">
              <a:solidFill>
                <a:schemeClr val="dk2"/>
              </a:solidFill>
            </a:endParaRPr>
          </a:p>
          <a:p>
            <a:pPr indent="-228600" lvl="0" marL="685800" rtl="0" algn="l">
              <a:lnSpc>
                <a:spcPct val="90000"/>
              </a:lnSpc>
              <a:spcBef>
                <a:spcPts val="1200"/>
              </a:spcBef>
              <a:spcAft>
                <a:spcPts val="0"/>
              </a:spcAft>
              <a:buClr>
                <a:schemeClr val="dk1"/>
              </a:buClr>
              <a:buSzPts val="2800"/>
              <a:buChar char="•"/>
            </a:pPr>
            <a:r>
              <a:rPr lang="en-US" sz="2800">
                <a:solidFill>
                  <a:schemeClr val="dk2"/>
                </a:solidFill>
              </a:rPr>
              <a:t>Incomplete uterine evacuation</a:t>
            </a:r>
            <a:endParaRPr sz="2800">
              <a:solidFill>
                <a:schemeClr val="dk2"/>
              </a:solidFill>
            </a:endParaRPr>
          </a:p>
          <a:p>
            <a:pPr indent="-228600" lvl="0" marL="685800" rtl="0" algn="l">
              <a:lnSpc>
                <a:spcPct val="90000"/>
              </a:lnSpc>
              <a:spcBef>
                <a:spcPts val="1200"/>
              </a:spcBef>
              <a:spcAft>
                <a:spcPts val="600"/>
              </a:spcAft>
              <a:buClr>
                <a:schemeClr val="dk1"/>
              </a:buClr>
              <a:buSzPts val="2800"/>
              <a:buChar char="•"/>
            </a:pPr>
            <a:r>
              <a:rPr lang="en-US" sz="2800">
                <a:solidFill>
                  <a:schemeClr val="dk2"/>
                </a:solidFill>
              </a:rPr>
              <a:t>Infection</a:t>
            </a:r>
            <a:endParaRPr sz="2800">
              <a:solidFill>
                <a:schemeClr val="dk2"/>
              </a:solidFill>
            </a:endParaRPr>
          </a:p>
        </p:txBody>
      </p:sp>
      <p:sp>
        <p:nvSpPr>
          <p:cNvPr id="2540" name="Google Shape;2540;p34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5" name="Shape 2545"/>
        <p:cNvGrpSpPr/>
        <p:nvPr/>
      </p:nvGrpSpPr>
      <p:grpSpPr>
        <a:xfrm>
          <a:off x="0" y="0"/>
          <a:ext cx="0" cy="0"/>
          <a:chOff x="0" y="0"/>
          <a:chExt cx="0" cy="0"/>
        </a:xfrm>
      </p:grpSpPr>
      <p:sp>
        <p:nvSpPr>
          <p:cNvPr id="2546" name="Google Shape;2546;p347"/>
          <p:cNvSpPr txBox="1"/>
          <p:nvPr>
            <p:ph type="title"/>
          </p:nvPr>
        </p:nvSpPr>
        <p:spPr>
          <a:xfrm>
            <a:off x="759124" y="681037"/>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Possible presenting severe complications</a:t>
            </a:r>
            <a:endParaRPr sz="4400"/>
          </a:p>
        </p:txBody>
      </p:sp>
      <p:sp>
        <p:nvSpPr>
          <p:cNvPr id="2547" name="Google Shape;2547;p347"/>
          <p:cNvSpPr txBox="1"/>
          <p:nvPr>
            <p:ph idx="1" type="body"/>
          </p:nvPr>
        </p:nvSpPr>
        <p:spPr>
          <a:xfrm>
            <a:off x="759124" y="2346385"/>
            <a:ext cx="7756225" cy="3830578"/>
          </a:xfrm>
          <a:prstGeom prst="rect">
            <a:avLst/>
          </a:prstGeom>
          <a:noFill/>
          <a:ln>
            <a:noFill/>
          </a:ln>
        </p:spPr>
        <p:txBody>
          <a:bodyPr anchorCtr="0" anchor="t" bIns="45700" lIns="91425" spcFirstLastPara="1" rIns="91425" wrap="square" tIns="45700">
            <a:noAutofit/>
          </a:bodyPr>
          <a:lstStyle/>
          <a:p>
            <a:pPr indent="-457200" lvl="0" marL="685800" rtl="0" algn="l">
              <a:lnSpc>
                <a:spcPct val="90000"/>
              </a:lnSpc>
              <a:spcBef>
                <a:spcPts val="600"/>
              </a:spcBef>
              <a:spcAft>
                <a:spcPts val="0"/>
              </a:spcAft>
              <a:buClr>
                <a:srgbClr val="000000"/>
              </a:buClr>
              <a:buSzPts val="2800"/>
              <a:buChar char="•"/>
            </a:pPr>
            <a:r>
              <a:rPr lang="en-US" sz="2800">
                <a:solidFill>
                  <a:schemeClr val="dk2"/>
                </a:solidFill>
                <a:latin typeface="Calibri"/>
                <a:ea typeface="Calibri"/>
                <a:cs typeface="Calibri"/>
                <a:sym typeface="Calibri"/>
              </a:rPr>
              <a:t>Shock</a:t>
            </a:r>
            <a:endParaRPr sz="2800">
              <a:solidFill>
                <a:schemeClr val="dk2"/>
              </a:solidFill>
              <a:latin typeface="Calibri"/>
              <a:ea typeface="Calibri"/>
              <a:cs typeface="Calibri"/>
              <a:sym typeface="Calibri"/>
            </a:endParaRPr>
          </a:p>
          <a:p>
            <a:pPr indent="-457200" lvl="0" marL="685800" rtl="0" algn="l">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Hemorrhage</a:t>
            </a:r>
            <a:endParaRPr sz="2800">
              <a:solidFill>
                <a:schemeClr val="dk2"/>
              </a:solidFill>
              <a:latin typeface="Calibri"/>
              <a:ea typeface="Calibri"/>
              <a:cs typeface="Calibri"/>
              <a:sym typeface="Calibri"/>
            </a:endParaRPr>
          </a:p>
          <a:p>
            <a:pPr indent="-457200" lvl="0" marL="685800" rtl="0" algn="l">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Sepsis</a:t>
            </a:r>
            <a:endParaRPr sz="2800">
              <a:solidFill>
                <a:schemeClr val="dk2"/>
              </a:solidFill>
              <a:latin typeface="Calibri"/>
              <a:ea typeface="Calibri"/>
              <a:cs typeface="Calibri"/>
              <a:sym typeface="Calibri"/>
            </a:endParaRPr>
          </a:p>
          <a:p>
            <a:pPr indent="-457200" lvl="0" marL="685800" rtl="0" algn="l">
              <a:lnSpc>
                <a:spcPct val="90000"/>
              </a:lnSpc>
              <a:spcBef>
                <a:spcPts val="1200"/>
              </a:spcBef>
              <a:spcAft>
                <a:spcPts val="600"/>
              </a:spcAft>
              <a:buClr>
                <a:srgbClr val="000000"/>
              </a:buClr>
              <a:buSzPts val="2800"/>
              <a:buChar char="•"/>
            </a:pPr>
            <a:r>
              <a:rPr lang="en-US" sz="2800">
                <a:solidFill>
                  <a:schemeClr val="dk2"/>
                </a:solidFill>
                <a:latin typeface="Calibri"/>
                <a:ea typeface="Calibri"/>
                <a:cs typeface="Calibri"/>
                <a:sym typeface="Calibri"/>
              </a:rPr>
              <a:t>Intra-abdominal injury</a:t>
            </a:r>
            <a:endParaRPr sz="2800">
              <a:solidFill>
                <a:schemeClr val="dk2"/>
              </a:solidFill>
              <a:latin typeface="Calibri"/>
              <a:ea typeface="Calibri"/>
              <a:cs typeface="Calibri"/>
              <a:sym typeface="Calibri"/>
            </a:endParaRPr>
          </a:p>
        </p:txBody>
      </p:sp>
      <p:sp>
        <p:nvSpPr>
          <p:cNvPr id="2548" name="Google Shape;2548;p34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3" name="Shape 2553"/>
        <p:cNvGrpSpPr/>
        <p:nvPr/>
      </p:nvGrpSpPr>
      <p:grpSpPr>
        <a:xfrm>
          <a:off x="0" y="0"/>
          <a:ext cx="0" cy="0"/>
          <a:chOff x="0" y="0"/>
          <a:chExt cx="0" cy="0"/>
        </a:xfrm>
      </p:grpSpPr>
      <p:sp>
        <p:nvSpPr>
          <p:cNvPr id="2554" name="Google Shape;2554;p348"/>
          <p:cNvSpPr txBox="1"/>
          <p:nvPr>
            <p:ph type="title"/>
          </p:nvPr>
        </p:nvSpPr>
        <p:spPr>
          <a:xfrm>
            <a:off x="623888" y="1658182"/>
            <a:ext cx="7886700" cy="235426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6000"/>
              <a:buFont typeface="Calibri"/>
              <a:buNone/>
            </a:pPr>
            <a:r>
              <a:rPr b="1" lang="en-US">
                <a:solidFill>
                  <a:schemeClr val="accent1"/>
                </a:solidFill>
              </a:rPr>
              <a:t>RAPID INITIAL ASSESSMENT AND MANAGEMENT </a:t>
            </a:r>
            <a:br>
              <a:rPr b="1" lang="en-US">
                <a:solidFill>
                  <a:schemeClr val="accent1"/>
                </a:solidFill>
              </a:rPr>
            </a:br>
            <a:r>
              <a:rPr b="1" lang="en-US">
                <a:solidFill>
                  <a:schemeClr val="accent1"/>
                </a:solidFill>
              </a:rPr>
              <a:t>OF SHOCK </a:t>
            </a:r>
            <a:endParaRPr>
              <a:solidFill>
                <a:schemeClr val="accent1"/>
              </a:solidFill>
            </a:endParaRPr>
          </a:p>
        </p:txBody>
      </p:sp>
      <p:sp>
        <p:nvSpPr>
          <p:cNvPr id="2555" name="Google Shape;2555;p348"/>
          <p:cNvSpPr txBox="1"/>
          <p:nvPr>
            <p:ph idx="12" type="sldNum"/>
          </p:nvPr>
        </p:nvSpPr>
        <p:spPr>
          <a:xfrm>
            <a:off x="2772310" y="6283579"/>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0" name="Shape 2560"/>
        <p:cNvGrpSpPr/>
        <p:nvPr/>
      </p:nvGrpSpPr>
      <p:grpSpPr>
        <a:xfrm>
          <a:off x="0" y="0"/>
          <a:ext cx="0" cy="0"/>
          <a:chOff x="0" y="0"/>
          <a:chExt cx="0" cy="0"/>
        </a:xfrm>
      </p:grpSpPr>
      <p:sp>
        <p:nvSpPr>
          <p:cNvPr id="2561" name="Google Shape;2561;p349"/>
          <p:cNvSpPr txBox="1"/>
          <p:nvPr>
            <p:ph type="title"/>
          </p:nvPr>
        </p:nvSpPr>
        <p:spPr>
          <a:xfrm>
            <a:off x="724328" y="788287"/>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The “ABC” Signs </a:t>
            </a:r>
            <a:endParaRPr/>
          </a:p>
        </p:txBody>
      </p:sp>
      <p:sp>
        <p:nvSpPr>
          <p:cNvPr id="2562" name="Google Shape;2562;p349"/>
          <p:cNvSpPr txBox="1"/>
          <p:nvPr>
            <p:ph idx="1" type="body"/>
          </p:nvPr>
        </p:nvSpPr>
        <p:spPr>
          <a:xfrm>
            <a:off x="724328" y="2170206"/>
            <a:ext cx="7886700" cy="43513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F3864"/>
              </a:buClr>
              <a:buSzPts val="2800"/>
              <a:buNone/>
            </a:pPr>
            <a:r>
              <a:rPr lang="en-US" sz="2800">
                <a:solidFill>
                  <a:schemeClr val="dk2"/>
                </a:solidFill>
              </a:rPr>
              <a:t>Any member of the facility staff can quickly check:</a:t>
            </a:r>
            <a:endParaRPr sz="2800">
              <a:solidFill>
                <a:schemeClr val="dk2"/>
              </a:solidFill>
            </a:endParaRPr>
          </a:p>
          <a:p>
            <a:pPr indent="-228600" lvl="2" marL="1028700" rtl="0" algn="l">
              <a:lnSpc>
                <a:spcPct val="90000"/>
              </a:lnSpc>
              <a:spcBef>
                <a:spcPts val="1000"/>
              </a:spcBef>
              <a:spcAft>
                <a:spcPts val="0"/>
              </a:spcAft>
              <a:buClr>
                <a:srgbClr val="1F3864"/>
              </a:buClr>
              <a:buSzPts val="2800"/>
              <a:buChar char="•"/>
            </a:pPr>
            <a:r>
              <a:rPr b="1" lang="en-US" sz="2600">
                <a:solidFill>
                  <a:schemeClr val="accent1"/>
                </a:solidFill>
              </a:rPr>
              <a:t>A</a:t>
            </a:r>
            <a:r>
              <a:rPr lang="en-US" sz="2600">
                <a:solidFill>
                  <a:schemeClr val="dk2"/>
                </a:solidFill>
              </a:rPr>
              <a:t>irway</a:t>
            </a:r>
            <a:endParaRPr sz="2600">
              <a:solidFill>
                <a:schemeClr val="dk2"/>
              </a:solidFill>
            </a:endParaRPr>
          </a:p>
          <a:p>
            <a:pPr indent="-228600" lvl="2" marL="1028700" rtl="0" algn="l">
              <a:lnSpc>
                <a:spcPct val="90000"/>
              </a:lnSpc>
              <a:spcBef>
                <a:spcPts val="1000"/>
              </a:spcBef>
              <a:spcAft>
                <a:spcPts val="0"/>
              </a:spcAft>
              <a:buClr>
                <a:srgbClr val="1F3864"/>
              </a:buClr>
              <a:buSzPts val="2800"/>
              <a:buChar char="•"/>
            </a:pPr>
            <a:r>
              <a:rPr b="1" lang="en-US" sz="2600">
                <a:solidFill>
                  <a:schemeClr val="accent1"/>
                </a:solidFill>
              </a:rPr>
              <a:t>B</a:t>
            </a:r>
            <a:r>
              <a:rPr lang="en-US" sz="2600">
                <a:solidFill>
                  <a:schemeClr val="dk2"/>
                </a:solidFill>
              </a:rPr>
              <a:t>reathing</a:t>
            </a:r>
            <a:endParaRPr sz="2600">
              <a:solidFill>
                <a:schemeClr val="dk2"/>
              </a:solidFill>
            </a:endParaRPr>
          </a:p>
          <a:p>
            <a:pPr indent="-228600" lvl="2" marL="1028700" rtl="0" algn="l">
              <a:lnSpc>
                <a:spcPct val="90000"/>
              </a:lnSpc>
              <a:spcBef>
                <a:spcPts val="1000"/>
              </a:spcBef>
              <a:spcAft>
                <a:spcPts val="0"/>
              </a:spcAft>
              <a:buClr>
                <a:srgbClr val="1F3864"/>
              </a:buClr>
              <a:buSzPts val="2800"/>
              <a:buChar char="•"/>
            </a:pPr>
            <a:r>
              <a:rPr b="1" lang="en-US" sz="2600">
                <a:solidFill>
                  <a:schemeClr val="accent1"/>
                </a:solidFill>
              </a:rPr>
              <a:t>C</a:t>
            </a:r>
            <a:r>
              <a:rPr lang="en-US" sz="2600">
                <a:solidFill>
                  <a:schemeClr val="dk2"/>
                </a:solidFill>
              </a:rPr>
              <a:t>irculation</a:t>
            </a:r>
            <a:endParaRPr sz="2600">
              <a:solidFill>
                <a:schemeClr val="dk2"/>
              </a:solidFill>
            </a:endParaRPr>
          </a:p>
          <a:p>
            <a:pPr indent="-228600" lvl="2" marL="1028700" rtl="0" algn="l">
              <a:lnSpc>
                <a:spcPct val="90000"/>
              </a:lnSpc>
              <a:spcBef>
                <a:spcPts val="1000"/>
              </a:spcBef>
              <a:spcAft>
                <a:spcPts val="0"/>
              </a:spcAft>
              <a:buClr>
                <a:srgbClr val="1F3864"/>
              </a:buClr>
              <a:buSzPts val="2800"/>
              <a:buChar char="•"/>
            </a:pPr>
            <a:r>
              <a:rPr b="1" lang="en-US" sz="2600">
                <a:solidFill>
                  <a:schemeClr val="accent1"/>
                </a:solidFill>
              </a:rPr>
              <a:t>C</a:t>
            </a:r>
            <a:r>
              <a:rPr lang="en-US" sz="2600">
                <a:solidFill>
                  <a:schemeClr val="dk2"/>
                </a:solidFill>
              </a:rPr>
              <a:t>onsciousness</a:t>
            </a:r>
            <a:endParaRPr sz="2600">
              <a:solidFill>
                <a:schemeClr val="dk2"/>
              </a:solidFill>
            </a:endParaRPr>
          </a:p>
          <a:p>
            <a:pPr indent="-228600" lvl="2" marL="1028700" rtl="0" algn="l">
              <a:lnSpc>
                <a:spcPct val="90000"/>
              </a:lnSpc>
              <a:spcBef>
                <a:spcPts val="1000"/>
              </a:spcBef>
              <a:spcAft>
                <a:spcPts val="0"/>
              </a:spcAft>
              <a:buClr>
                <a:srgbClr val="1F3864"/>
              </a:buClr>
              <a:buSzPts val="2800"/>
              <a:buChar char="•"/>
            </a:pPr>
            <a:r>
              <a:rPr b="1" lang="en-US" sz="2600">
                <a:solidFill>
                  <a:schemeClr val="accent1"/>
                </a:solidFill>
              </a:rPr>
              <a:t>C</a:t>
            </a:r>
            <a:r>
              <a:rPr lang="en-US" sz="2600">
                <a:solidFill>
                  <a:schemeClr val="dk2"/>
                </a:solidFill>
              </a:rPr>
              <a:t>onvulsions</a:t>
            </a:r>
            <a:endParaRPr sz="2600">
              <a:solidFill>
                <a:schemeClr val="dk2"/>
              </a:solidFill>
            </a:endParaRPr>
          </a:p>
        </p:txBody>
      </p:sp>
      <p:sp>
        <p:nvSpPr>
          <p:cNvPr id="2563" name="Google Shape;2563;p34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8" name="Shape 2568"/>
        <p:cNvGrpSpPr/>
        <p:nvPr/>
      </p:nvGrpSpPr>
      <p:grpSpPr>
        <a:xfrm>
          <a:off x="0" y="0"/>
          <a:ext cx="0" cy="0"/>
          <a:chOff x="0" y="0"/>
          <a:chExt cx="0" cy="0"/>
        </a:xfrm>
      </p:grpSpPr>
      <p:sp>
        <p:nvSpPr>
          <p:cNvPr id="2569" name="Google Shape;2569;p350"/>
          <p:cNvSpPr txBox="1"/>
          <p:nvPr>
            <p:ph type="title"/>
          </p:nvPr>
        </p:nvSpPr>
        <p:spPr>
          <a:xfrm>
            <a:off x="710844" y="505586"/>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Signs of shock</a:t>
            </a:r>
            <a:endParaRPr/>
          </a:p>
        </p:txBody>
      </p:sp>
      <p:sp>
        <p:nvSpPr>
          <p:cNvPr id="2570" name="Google Shape;2570;p350"/>
          <p:cNvSpPr txBox="1"/>
          <p:nvPr>
            <p:ph idx="1" type="body"/>
          </p:nvPr>
        </p:nvSpPr>
        <p:spPr>
          <a:xfrm>
            <a:off x="710844" y="1717057"/>
            <a:ext cx="7886700" cy="4351338"/>
          </a:xfrm>
          <a:prstGeom prst="rect">
            <a:avLst/>
          </a:prstGeom>
          <a:noFill/>
          <a:ln>
            <a:noFill/>
          </a:ln>
        </p:spPr>
        <p:txBody>
          <a:bodyPr anchorCtr="0" anchor="t" bIns="45700" lIns="91425" spcFirstLastPara="1" rIns="91425" wrap="square" tIns="45700">
            <a:noAutofit/>
          </a:bodyPr>
          <a:lstStyle/>
          <a:p>
            <a:pPr indent="-228600" lvl="1" marL="628650" rtl="0" algn="l">
              <a:lnSpc>
                <a:spcPct val="80000"/>
              </a:lnSpc>
              <a:spcBef>
                <a:spcPts val="0"/>
              </a:spcBef>
              <a:spcAft>
                <a:spcPts val="0"/>
              </a:spcAft>
              <a:buClr>
                <a:srgbClr val="1F3864"/>
              </a:buClr>
              <a:buSzPts val="2800"/>
              <a:buChar char="•"/>
            </a:pPr>
            <a:r>
              <a:rPr lang="en-US">
                <a:solidFill>
                  <a:schemeClr val="dk2"/>
                </a:solidFill>
              </a:rPr>
              <a:t>Difficulty breathing</a:t>
            </a:r>
            <a:endParaRPr>
              <a:solidFill>
                <a:schemeClr val="dk2"/>
              </a:solidFill>
            </a:endParaRPr>
          </a:p>
          <a:p>
            <a:pPr indent="-228600" lvl="1" marL="628650" rtl="0" algn="l">
              <a:lnSpc>
                <a:spcPct val="80000"/>
              </a:lnSpc>
              <a:spcBef>
                <a:spcPts val="1000"/>
              </a:spcBef>
              <a:spcAft>
                <a:spcPts val="0"/>
              </a:spcAft>
              <a:buClr>
                <a:srgbClr val="1F3864"/>
              </a:buClr>
              <a:buSzPts val="2800"/>
              <a:buChar char="•"/>
            </a:pPr>
            <a:r>
              <a:rPr lang="en-US">
                <a:solidFill>
                  <a:schemeClr val="dk2"/>
                </a:solidFill>
              </a:rPr>
              <a:t>Low blood pressure (SBP &lt; 90 mm HG)</a:t>
            </a:r>
            <a:endParaRPr>
              <a:solidFill>
                <a:schemeClr val="dk2"/>
              </a:solidFill>
            </a:endParaRPr>
          </a:p>
          <a:p>
            <a:pPr indent="-228600" lvl="1" marL="628650" rtl="0" algn="l">
              <a:lnSpc>
                <a:spcPct val="80000"/>
              </a:lnSpc>
              <a:spcBef>
                <a:spcPts val="1000"/>
              </a:spcBef>
              <a:spcAft>
                <a:spcPts val="0"/>
              </a:spcAft>
              <a:buClr>
                <a:srgbClr val="1F3864"/>
              </a:buClr>
              <a:buSzPts val="2800"/>
              <a:buChar char="•"/>
            </a:pPr>
            <a:r>
              <a:rPr lang="en-US">
                <a:solidFill>
                  <a:schemeClr val="dk2"/>
                </a:solidFill>
              </a:rPr>
              <a:t>Fast pulse</a:t>
            </a:r>
            <a:endParaRPr>
              <a:solidFill>
                <a:schemeClr val="dk2"/>
              </a:solidFill>
            </a:endParaRPr>
          </a:p>
          <a:p>
            <a:pPr indent="-228600" lvl="1" marL="628650" rtl="0" algn="l">
              <a:lnSpc>
                <a:spcPct val="80000"/>
              </a:lnSpc>
              <a:spcBef>
                <a:spcPts val="1000"/>
              </a:spcBef>
              <a:spcAft>
                <a:spcPts val="0"/>
              </a:spcAft>
              <a:buClr>
                <a:srgbClr val="1F3864"/>
              </a:buClr>
              <a:buSzPts val="2800"/>
              <a:buChar char="•"/>
            </a:pPr>
            <a:r>
              <a:rPr lang="en-US">
                <a:solidFill>
                  <a:schemeClr val="dk2"/>
                </a:solidFill>
              </a:rPr>
              <a:t>Pallor or cold extremities</a:t>
            </a:r>
            <a:endParaRPr>
              <a:solidFill>
                <a:schemeClr val="dk2"/>
              </a:solidFill>
            </a:endParaRPr>
          </a:p>
          <a:p>
            <a:pPr indent="-228600" lvl="1" marL="628650" rtl="0" algn="l">
              <a:lnSpc>
                <a:spcPct val="80000"/>
              </a:lnSpc>
              <a:spcBef>
                <a:spcPts val="1000"/>
              </a:spcBef>
              <a:spcAft>
                <a:spcPts val="0"/>
              </a:spcAft>
              <a:buClr>
                <a:srgbClr val="1F3864"/>
              </a:buClr>
              <a:buSzPts val="2800"/>
              <a:buChar char="•"/>
            </a:pPr>
            <a:r>
              <a:rPr lang="en-US">
                <a:solidFill>
                  <a:schemeClr val="dk2"/>
                </a:solidFill>
              </a:rPr>
              <a:t>Decreased capillary refill</a:t>
            </a:r>
            <a:endParaRPr>
              <a:solidFill>
                <a:schemeClr val="dk2"/>
              </a:solidFill>
            </a:endParaRPr>
          </a:p>
          <a:p>
            <a:pPr indent="-228600" lvl="1" marL="628650" rtl="0" algn="l">
              <a:lnSpc>
                <a:spcPct val="80000"/>
              </a:lnSpc>
              <a:spcBef>
                <a:spcPts val="1000"/>
              </a:spcBef>
              <a:spcAft>
                <a:spcPts val="0"/>
              </a:spcAft>
              <a:buClr>
                <a:srgbClr val="1F3864"/>
              </a:buClr>
              <a:buSzPts val="2800"/>
              <a:buChar char="•"/>
            </a:pPr>
            <a:r>
              <a:rPr lang="en-US">
                <a:solidFill>
                  <a:schemeClr val="dk2"/>
                </a:solidFill>
              </a:rPr>
              <a:t>Dizziness or inability to stand</a:t>
            </a:r>
            <a:endParaRPr>
              <a:solidFill>
                <a:schemeClr val="dk2"/>
              </a:solidFill>
            </a:endParaRPr>
          </a:p>
          <a:p>
            <a:pPr indent="-228600" lvl="1" marL="628650" rtl="0" algn="l">
              <a:lnSpc>
                <a:spcPct val="80000"/>
              </a:lnSpc>
              <a:spcBef>
                <a:spcPts val="1000"/>
              </a:spcBef>
              <a:spcAft>
                <a:spcPts val="0"/>
              </a:spcAft>
              <a:buClr>
                <a:srgbClr val="1F3864"/>
              </a:buClr>
              <a:buSzPts val="2800"/>
              <a:buChar char="•"/>
            </a:pPr>
            <a:r>
              <a:rPr lang="en-US">
                <a:solidFill>
                  <a:schemeClr val="dk2"/>
                </a:solidFill>
              </a:rPr>
              <a:t>Impaired consciousness, lethargy, agitation, confusion</a:t>
            </a:r>
            <a:endParaRPr>
              <a:solidFill>
                <a:schemeClr val="dk2"/>
              </a:solidFill>
            </a:endParaRPr>
          </a:p>
          <a:p>
            <a:pPr indent="-228600" lvl="1" marL="628650" rtl="0" algn="l">
              <a:lnSpc>
                <a:spcPct val="80000"/>
              </a:lnSpc>
              <a:spcBef>
                <a:spcPts val="1000"/>
              </a:spcBef>
              <a:spcAft>
                <a:spcPts val="0"/>
              </a:spcAft>
              <a:buClr>
                <a:srgbClr val="1F3864"/>
              </a:buClr>
              <a:buSzPts val="2800"/>
              <a:buChar char="•"/>
            </a:pPr>
            <a:r>
              <a:rPr lang="en-US">
                <a:solidFill>
                  <a:schemeClr val="dk2"/>
                </a:solidFill>
              </a:rPr>
              <a:t>Low urine output (&lt; 30 mL per hour)</a:t>
            </a:r>
            <a:endParaRPr>
              <a:solidFill>
                <a:schemeClr val="dk2"/>
              </a:solidFill>
            </a:endParaRPr>
          </a:p>
        </p:txBody>
      </p:sp>
      <p:sp>
        <p:nvSpPr>
          <p:cNvPr id="2571" name="Google Shape;2571;p35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5" name="Shape 2575"/>
        <p:cNvGrpSpPr/>
        <p:nvPr/>
      </p:nvGrpSpPr>
      <p:grpSpPr>
        <a:xfrm>
          <a:off x="0" y="0"/>
          <a:ext cx="0" cy="0"/>
          <a:chOff x="0" y="0"/>
          <a:chExt cx="0" cy="0"/>
        </a:xfrm>
      </p:grpSpPr>
      <p:sp>
        <p:nvSpPr>
          <p:cNvPr id="2576" name="Google Shape;2576;p351"/>
          <p:cNvSpPr txBox="1"/>
          <p:nvPr>
            <p:ph type="title"/>
          </p:nvPr>
        </p:nvSpPr>
        <p:spPr>
          <a:xfrm>
            <a:off x="765425" y="504398"/>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Stabilization for shock </a:t>
            </a:r>
            <a:endParaRPr/>
          </a:p>
        </p:txBody>
      </p:sp>
      <p:sp>
        <p:nvSpPr>
          <p:cNvPr id="2577" name="Google Shape;2577;p351"/>
          <p:cNvSpPr txBox="1"/>
          <p:nvPr>
            <p:ph idx="1" type="body"/>
          </p:nvPr>
        </p:nvSpPr>
        <p:spPr>
          <a:xfrm>
            <a:off x="1124378" y="1564328"/>
            <a:ext cx="7511693"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rgbClr val="1F3864"/>
              </a:buClr>
              <a:buSzPts val="2800"/>
              <a:buChar char="•"/>
            </a:pPr>
            <a:r>
              <a:rPr lang="en-US" sz="2800">
                <a:solidFill>
                  <a:schemeClr val="dk2"/>
                </a:solidFill>
              </a:rPr>
              <a:t>Ensure that the airway is open; turn the head to the side to prevent aspiration</a:t>
            </a:r>
            <a:endParaRPr sz="2800">
              <a:solidFill>
                <a:schemeClr val="dk2"/>
              </a:solidFill>
            </a:endParaRPr>
          </a:p>
          <a:p>
            <a:pPr indent="-228600" lvl="0" marL="228600" rtl="0" algn="l">
              <a:lnSpc>
                <a:spcPct val="80000"/>
              </a:lnSpc>
              <a:spcBef>
                <a:spcPts val="1000"/>
              </a:spcBef>
              <a:spcAft>
                <a:spcPts val="0"/>
              </a:spcAft>
              <a:buClr>
                <a:srgbClr val="1F3864"/>
              </a:buClr>
              <a:buSzPts val="2800"/>
              <a:buChar char="•"/>
            </a:pPr>
            <a:r>
              <a:rPr lang="en-US" sz="2800">
                <a:solidFill>
                  <a:schemeClr val="dk2"/>
                </a:solidFill>
              </a:rPr>
              <a:t>Elevate the legs to increase return of blood to the heart</a:t>
            </a:r>
            <a:endParaRPr sz="2800">
              <a:solidFill>
                <a:schemeClr val="dk2"/>
              </a:solidFill>
            </a:endParaRPr>
          </a:p>
          <a:p>
            <a:pPr indent="-228600" lvl="0" marL="228600" rtl="0" algn="l">
              <a:lnSpc>
                <a:spcPct val="80000"/>
              </a:lnSpc>
              <a:spcBef>
                <a:spcPts val="1000"/>
              </a:spcBef>
              <a:spcAft>
                <a:spcPts val="0"/>
              </a:spcAft>
              <a:buClr>
                <a:srgbClr val="1F3864"/>
              </a:buClr>
              <a:buSzPts val="2800"/>
              <a:buChar char="•"/>
            </a:pPr>
            <a:r>
              <a:rPr lang="en-US" sz="2800">
                <a:solidFill>
                  <a:schemeClr val="dk2"/>
                </a:solidFill>
              </a:rPr>
              <a:t>Give oxygen – 5 L / minute by mask or nasal cannula</a:t>
            </a:r>
            <a:endParaRPr sz="2800">
              <a:solidFill>
                <a:schemeClr val="dk2"/>
              </a:solidFill>
            </a:endParaRPr>
          </a:p>
          <a:p>
            <a:pPr indent="-228600" lvl="0" marL="228600" rtl="0" algn="l">
              <a:lnSpc>
                <a:spcPct val="80000"/>
              </a:lnSpc>
              <a:spcBef>
                <a:spcPts val="1000"/>
              </a:spcBef>
              <a:spcAft>
                <a:spcPts val="0"/>
              </a:spcAft>
              <a:buClr>
                <a:srgbClr val="1F3864"/>
              </a:buClr>
              <a:buSzPts val="2800"/>
              <a:buChar char="•"/>
            </a:pPr>
            <a:r>
              <a:rPr lang="en-US" sz="2800">
                <a:solidFill>
                  <a:schemeClr val="dk2"/>
                </a:solidFill>
              </a:rPr>
              <a:t>Give rapid bolus crystalloid (LR or NS) by 1-2 large bore IVs, reassess after 1 liter</a:t>
            </a:r>
            <a:endParaRPr sz="2800">
              <a:solidFill>
                <a:schemeClr val="dk2"/>
              </a:solidFill>
            </a:endParaRPr>
          </a:p>
          <a:p>
            <a:pPr indent="-228600" lvl="0" marL="228600" rtl="0" algn="l">
              <a:lnSpc>
                <a:spcPct val="80000"/>
              </a:lnSpc>
              <a:spcBef>
                <a:spcPts val="1000"/>
              </a:spcBef>
              <a:spcAft>
                <a:spcPts val="0"/>
              </a:spcAft>
              <a:buClr>
                <a:srgbClr val="1F3864"/>
              </a:buClr>
              <a:buSzPts val="2800"/>
              <a:buChar char="•"/>
            </a:pPr>
            <a:r>
              <a:rPr lang="en-US" sz="2800">
                <a:solidFill>
                  <a:schemeClr val="dk2"/>
                </a:solidFill>
              </a:rPr>
              <a:t>Give a second liter if vital signs remain abnormal</a:t>
            </a:r>
            <a:endParaRPr sz="2800">
              <a:solidFill>
                <a:schemeClr val="dk2"/>
              </a:solidFill>
            </a:endParaRPr>
          </a:p>
          <a:p>
            <a:pPr indent="-228600" lvl="0" marL="228600" rtl="0" algn="l">
              <a:lnSpc>
                <a:spcPct val="80000"/>
              </a:lnSpc>
              <a:spcBef>
                <a:spcPts val="1000"/>
              </a:spcBef>
              <a:spcAft>
                <a:spcPts val="0"/>
              </a:spcAft>
              <a:buClr>
                <a:srgbClr val="1F3864"/>
              </a:buClr>
              <a:buSzPts val="2800"/>
              <a:buChar char="•"/>
            </a:pPr>
            <a:r>
              <a:rPr lang="en-US" sz="2800">
                <a:solidFill>
                  <a:schemeClr val="dk2"/>
                </a:solidFill>
              </a:rPr>
              <a:t>Transfuse if vital signs remain unstable after 2 liters of IV fluid</a:t>
            </a:r>
            <a:endParaRPr sz="2800">
              <a:solidFill>
                <a:schemeClr val="dk2"/>
              </a:solidFill>
            </a:endParaRPr>
          </a:p>
        </p:txBody>
      </p:sp>
      <p:sp>
        <p:nvSpPr>
          <p:cNvPr id="2578" name="Google Shape;2578;p35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2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3" name="Shape 2583"/>
        <p:cNvGrpSpPr/>
        <p:nvPr/>
      </p:nvGrpSpPr>
      <p:grpSpPr>
        <a:xfrm>
          <a:off x="0" y="0"/>
          <a:ext cx="0" cy="0"/>
          <a:chOff x="0" y="0"/>
          <a:chExt cx="0" cy="0"/>
        </a:xfrm>
      </p:grpSpPr>
      <p:sp>
        <p:nvSpPr>
          <p:cNvPr id="2584" name="Google Shape;2584;p352"/>
          <p:cNvSpPr txBox="1"/>
          <p:nvPr>
            <p:ph type="title"/>
          </p:nvPr>
        </p:nvSpPr>
        <p:spPr>
          <a:xfrm>
            <a:off x="529119" y="531492"/>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Stabilization for shock (cont.) </a:t>
            </a:r>
            <a:endParaRPr/>
          </a:p>
        </p:txBody>
      </p:sp>
      <p:sp>
        <p:nvSpPr>
          <p:cNvPr id="2585" name="Google Shape;2585;p352"/>
          <p:cNvSpPr txBox="1"/>
          <p:nvPr>
            <p:ph idx="1" type="body"/>
          </p:nvPr>
        </p:nvSpPr>
        <p:spPr>
          <a:xfrm>
            <a:off x="800100" y="1674492"/>
            <a:ext cx="78867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rgbClr val="1F3864"/>
              </a:buClr>
              <a:buSzPts val="2800"/>
              <a:buChar char="•"/>
            </a:pPr>
            <a:r>
              <a:rPr lang="en-US" sz="2800">
                <a:solidFill>
                  <a:schemeClr val="dk2"/>
                </a:solidFill>
              </a:rPr>
              <a:t>Keep the woman warm</a:t>
            </a:r>
            <a:endParaRPr sz="2800">
              <a:solidFill>
                <a:schemeClr val="dk2"/>
              </a:solidFill>
            </a:endParaRPr>
          </a:p>
          <a:p>
            <a:pPr indent="-228600" lvl="0" marL="228600" rtl="0" algn="l">
              <a:lnSpc>
                <a:spcPct val="80000"/>
              </a:lnSpc>
              <a:spcBef>
                <a:spcPts val="1000"/>
              </a:spcBef>
              <a:spcAft>
                <a:spcPts val="0"/>
              </a:spcAft>
              <a:buClr>
                <a:srgbClr val="1F3864"/>
              </a:buClr>
              <a:buSzPts val="2800"/>
              <a:buChar char="•"/>
            </a:pPr>
            <a:r>
              <a:rPr lang="en-US" sz="2800">
                <a:solidFill>
                  <a:schemeClr val="dk2"/>
                </a:solidFill>
              </a:rPr>
              <a:t>Place a urinary catheter</a:t>
            </a:r>
            <a:endParaRPr sz="2800">
              <a:solidFill>
                <a:schemeClr val="dk2"/>
              </a:solidFill>
            </a:endParaRPr>
          </a:p>
          <a:p>
            <a:pPr indent="-228600" lvl="0" marL="228600" rtl="0" algn="l">
              <a:lnSpc>
                <a:spcPct val="80000"/>
              </a:lnSpc>
              <a:spcBef>
                <a:spcPts val="1000"/>
              </a:spcBef>
              <a:spcAft>
                <a:spcPts val="0"/>
              </a:spcAft>
              <a:buClr>
                <a:srgbClr val="1F3864"/>
              </a:buClr>
              <a:buSzPts val="2800"/>
              <a:buChar char="•"/>
            </a:pPr>
            <a:r>
              <a:rPr lang="en-US" sz="2800">
                <a:solidFill>
                  <a:schemeClr val="dk2"/>
                </a:solidFill>
              </a:rPr>
              <a:t>Monitor fluid intake and output, including ongoing blood loss</a:t>
            </a:r>
            <a:endParaRPr sz="2800">
              <a:solidFill>
                <a:schemeClr val="dk2"/>
              </a:solidFill>
            </a:endParaRPr>
          </a:p>
          <a:p>
            <a:pPr indent="-228600" lvl="0" marL="228600" rtl="0" algn="l">
              <a:lnSpc>
                <a:spcPct val="80000"/>
              </a:lnSpc>
              <a:spcBef>
                <a:spcPts val="1000"/>
              </a:spcBef>
              <a:spcAft>
                <a:spcPts val="0"/>
              </a:spcAft>
              <a:buClr>
                <a:srgbClr val="1F3864"/>
              </a:buClr>
              <a:buSzPts val="2800"/>
              <a:buChar char="•"/>
            </a:pPr>
            <a:r>
              <a:rPr lang="en-US" sz="2800">
                <a:solidFill>
                  <a:schemeClr val="dk2"/>
                </a:solidFill>
              </a:rPr>
              <a:t>Get laboratory tests: blood type and cross match, hematocrit and hemoglobin, blood cultures, and chemistry tests, if available</a:t>
            </a:r>
            <a:endParaRPr sz="2800">
              <a:solidFill>
                <a:schemeClr val="dk2"/>
              </a:solidFill>
            </a:endParaRPr>
          </a:p>
          <a:p>
            <a:pPr indent="-228600" lvl="0" marL="228600" rtl="0" algn="l">
              <a:lnSpc>
                <a:spcPct val="80000"/>
              </a:lnSpc>
              <a:spcBef>
                <a:spcPts val="1000"/>
              </a:spcBef>
              <a:spcAft>
                <a:spcPts val="0"/>
              </a:spcAft>
              <a:buClr>
                <a:srgbClr val="1F3864"/>
              </a:buClr>
              <a:buSzPts val="2800"/>
              <a:buChar char="•"/>
            </a:pPr>
            <a:r>
              <a:rPr lang="en-US" sz="2800">
                <a:solidFill>
                  <a:schemeClr val="dk2"/>
                </a:solidFill>
              </a:rPr>
              <a:t>Monitor and record vital signs every 15 minutes</a:t>
            </a:r>
            <a:endParaRPr sz="2800">
              <a:solidFill>
                <a:schemeClr val="dk2"/>
              </a:solidFill>
            </a:endParaRPr>
          </a:p>
          <a:p>
            <a:pPr indent="-228600" lvl="0" marL="228600" rtl="0" algn="l">
              <a:lnSpc>
                <a:spcPct val="80000"/>
              </a:lnSpc>
              <a:spcBef>
                <a:spcPts val="1000"/>
              </a:spcBef>
              <a:spcAft>
                <a:spcPts val="0"/>
              </a:spcAft>
              <a:buClr>
                <a:srgbClr val="1F3864"/>
              </a:buClr>
              <a:buSzPts val="2800"/>
              <a:buChar char="•"/>
            </a:pPr>
            <a:r>
              <a:rPr lang="en-US" sz="2800">
                <a:solidFill>
                  <a:schemeClr val="dk2"/>
                </a:solidFill>
              </a:rPr>
              <a:t>Prepare for an emergency transfer if the woman cannot be treated in the facility</a:t>
            </a:r>
            <a:endParaRPr sz="2800">
              <a:solidFill>
                <a:schemeClr val="dk2"/>
              </a:solidFill>
            </a:endParaRPr>
          </a:p>
        </p:txBody>
      </p:sp>
      <p:sp>
        <p:nvSpPr>
          <p:cNvPr id="2586" name="Google Shape;2586;p35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56"/>
          <p:cNvSpPr txBox="1"/>
          <p:nvPr>
            <p:ph type="title"/>
          </p:nvPr>
        </p:nvSpPr>
        <p:spPr>
          <a:xfrm>
            <a:off x="628650" y="726093"/>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b="1" lang="en-US"/>
              <a:t>Unit 1 </a:t>
            </a:r>
            <a:r>
              <a:rPr lang="en-US"/>
              <a:t>o</a:t>
            </a:r>
            <a:r>
              <a:rPr b="1" lang="en-US"/>
              <a:t>bjectives</a:t>
            </a:r>
            <a:endParaRPr/>
          </a:p>
        </p:txBody>
      </p:sp>
      <p:sp>
        <p:nvSpPr>
          <p:cNvPr id="316" name="Google Shape;316;p56"/>
          <p:cNvSpPr txBox="1"/>
          <p:nvPr>
            <p:ph idx="1" type="body"/>
          </p:nvPr>
        </p:nvSpPr>
        <p:spPr>
          <a:xfrm>
            <a:off x="628650" y="2226317"/>
            <a:ext cx="7354370" cy="1451831"/>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3200"/>
              <a:buFont typeface="Noto Sans Symbols"/>
              <a:buChar char="✔"/>
            </a:pPr>
            <a:r>
              <a:rPr lang="en-US" sz="2800">
                <a:solidFill>
                  <a:schemeClr val="dk2"/>
                </a:solidFill>
                <a:latin typeface="Calibri"/>
                <a:ea typeface="Calibri"/>
                <a:cs typeface="Calibri"/>
                <a:sym typeface="Calibri"/>
              </a:rPr>
              <a:t>Participants will become familiar with one another, the course overview, and the course objectives</a:t>
            </a:r>
            <a:endParaRPr sz="2800">
              <a:solidFill>
                <a:schemeClr val="dk2"/>
              </a:solidFill>
              <a:latin typeface="Calibri"/>
              <a:ea typeface="Calibri"/>
              <a:cs typeface="Calibri"/>
              <a:sym typeface="Calibri"/>
            </a:endParaRPr>
          </a:p>
          <a:p>
            <a:pPr indent="-76200" lvl="0" marL="228600" rtl="0" algn="l">
              <a:lnSpc>
                <a:spcPct val="90000"/>
              </a:lnSpc>
              <a:spcBef>
                <a:spcPts val="1000"/>
              </a:spcBef>
              <a:spcAft>
                <a:spcPts val="0"/>
              </a:spcAft>
              <a:buClr>
                <a:schemeClr val="dk1"/>
              </a:buClr>
              <a:buSzPts val="2400"/>
              <a:buFont typeface="Noto Sans Symbols"/>
              <a:buNone/>
            </a:pPr>
            <a:r>
              <a:t/>
            </a:r>
            <a:endParaRPr sz="2400"/>
          </a:p>
        </p:txBody>
      </p:sp>
      <p:sp>
        <p:nvSpPr>
          <p:cNvPr id="317" name="Google Shape;317;p5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83"/>
          <p:cNvSpPr txBox="1"/>
          <p:nvPr>
            <p:ph type="title"/>
          </p:nvPr>
        </p:nvSpPr>
        <p:spPr>
          <a:xfrm>
            <a:off x="628650" y="814952"/>
            <a:ext cx="7886699" cy="99417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3645"/>
              <a:buFont typeface="Calibri"/>
              <a:buNone/>
            </a:pPr>
            <a:r>
              <a:rPr b="1" lang="en-US"/>
              <a:t>Advantages of vacuum aspiration over sharp curettage</a:t>
            </a:r>
            <a:r>
              <a:rPr lang="en-US"/>
              <a:t> </a:t>
            </a:r>
            <a:endParaRPr/>
          </a:p>
        </p:txBody>
      </p:sp>
      <p:sp>
        <p:nvSpPr>
          <p:cNvPr id="523" name="Google Shape;523;p83"/>
          <p:cNvSpPr txBox="1"/>
          <p:nvPr>
            <p:ph idx="1" type="body"/>
          </p:nvPr>
        </p:nvSpPr>
        <p:spPr>
          <a:xfrm>
            <a:off x="827070" y="2650536"/>
            <a:ext cx="8229600" cy="4525963"/>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n-US" sz="2800">
                <a:solidFill>
                  <a:schemeClr val="dk2"/>
                </a:solidFill>
              </a:rPr>
              <a:t>Lower risk of complications</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Less cervical dilatation is required </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Can be performed as an outpatient procedure </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Decreased need for anesthetic drugs</a:t>
            </a:r>
            <a:endParaRPr sz="2800">
              <a:solidFill>
                <a:schemeClr val="dk2"/>
              </a:solidFill>
            </a:endParaRPr>
          </a:p>
        </p:txBody>
      </p:sp>
      <p:sp>
        <p:nvSpPr>
          <p:cNvPr id="524" name="Google Shape;524;p8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3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1" name="Shape 2591"/>
        <p:cNvGrpSpPr/>
        <p:nvPr/>
      </p:nvGrpSpPr>
      <p:grpSpPr>
        <a:xfrm>
          <a:off x="0" y="0"/>
          <a:ext cx="0" cy="0"/>
          <a:chOff x="0" y="0"/>
          <a:chExt cx="0" cy="0"/>
        </a:xfrm>
      </p:grpSpPr>
      <p:sp>
        <p:nvSpPr>
          <p:cNvPr id="2592" name="Google Shape;2592;p353"/>
          <p:cNvSpPr txBox="1"/>
          <p:nvPr>
            <p:ph type="title"/>
          </p:nvPr>
        </p:nvSpPr>
        <p:spPr>
          <a:xfrm>
            <a:off x="623888" y="1658182"/>
            <a:ext cx="7886700" cy="235426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6000"/>
              <a:buFont typeface="Calibri"/>
              <a:buNone/>
            </a:pPr>
            <a:r>
              <a:rPr b="1" lang="en-US">
                <a:solidFill>
                  <a:schemeClr val="accent1"/>
                </a:solidFill>
              </a:rPr>
              <a:t>SECONDARY ASSESSMENT FOR UNDERLYING CAUSES </a:t>
            </a:r>
            <a:br>
              <a:rPr b="1" lang="en-US">
                <a:solidFill>
                  <a:schemeClr val="accent1"/>
                </a:solidFill>
              </a:rPr>
            </a:br>
            <a:r>
              <a:rPr b="1" lang="en-US">
                <a:solidFill>
                  <a:schemeClr val="accent1"/>
                </a:solidFill>
              </a:rPr>
              <a:t>OF SHOCK </a:t>
            </a:r>
            <a:endParaRPr>
              <a:solidFill>
                <a:schemeClr val="accent1"/>
              </a:solidFill>
            </a:endParaRPr>
          </a:p>
        </p:txBody>
      </p:sp>
      <p:sp>
        <p:nvSpPr>
          <p:cNvPr id="2593" name="Google Shape;2593;p353"/>
          <p:cNvSpPr txBox="1"/>
          <p:nvPr>
            <p:ph idx="12" type="sldNum"/>
          </p:nvPr>
        </p:nvSpPr>
        <p:spPr>
          <a:xfrm>
            <a:off x="2720939" y="618841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3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8" name="Shape 2598"/>
        <p:cNvGrpSpPr/>
        <p:nvPr/>
      </p:nvGrpSpPr>
      <p:grpSpPr>
        <a:xfrm>
          <a:off x="0" y="0"/>
          <a:ext cx="0" cy="0"/>
          <a:chOff x="0" y="0"/>
          <a:chExt cx="0" cy="0"/>
        </a:xfrm>
      </p:grpSpPr>
      <p:sp>
        <p:nvSpPr>
          <p:cNvPr id="2599" name="Google Shape;2599;p354"/>
          <p:cNvSpPr txBox="1"/>
          <p:nvPr>
            <p:ph type="title"/>
          </p:nvPr>
        </p:nvSpPr>
        <p:spPr>
          <a:xfrm>
            <a:off x="596864" y="312970"/>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Assessing underlying cause</a:t>
            </a:r>
            <a:endParaRPr/>
          </a:p>
        </p:txBody>
      </p:sp>
      <p:sp>
        <p:nvSpPr>
          <p:cNvPr id="2600" name="Google Shape;2600;p354"/>
          <p:cNvSpPr txBox="1"/>
          <p:nvPr>
            <p:ph idx="1" type="body"/>
          </p:nvPr>
        </p:nvSpPr>
        <p:spPr>
          <a:xfrm>
            <a:off x="844407" y="1501759"/>
            <a:ext cx="7734514"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n-US" sz="2800">
                <a:solidFill>
                  <a:schemeClr val="dk2"/>
                </a:solidFill>
              </a:rPr>
              <a:t>Take history</a:t>
            </a:r>
            <a:endParaRPr sz="2800">
              <a:solidFill>
                <a:schemeClr val="dk2"/>
              </a:solidFill>
            </a:endParaRPr>
          </a:p>
          <a:p>
            <a:pPr indent="-228600" lvl="1" marL="685800" rtl="0" algn="l">
              <a:lnSpc>
                <a:spcPct val="90000"/>
              </a:lnSpc>
              <a:spcBef>
                <a:spcPts val="500"/>
              </a:spcBef>
              <a:spcAft>
                <a:spcPts val="0"/>
              </a:spcAft>
              <a:buClr>
                <a:srgbClr val="1F3864"/>
              </a:buClr>
              <a:buSzPts val="2400"/>
              <a:buChar char="•"/>
            </a:pPr>
            <a:r>
              <a:rPr lang="en-US" sz="2600">
                <a:solidFill>
                  <a:schemeClr val="dk2"/>
                </a:solidFill>
              </a:rPr>
              <a:t>From the woman if she is conscious, otherwise from anyone accompanying her</a:t>
            </a:r>
            <a:endParaRPr sz="2600">
              <a:solidFill>
                <a:schemeClr val="dk2"/>
              </a:solidFill>
            </a:endParaRPr>
          </a:p>
          <a:p>
            <a:pPr indent="-228600" lvl="1" marL="685800" rtl="0" algn="l">
              <a:lnSpc>
                <a:spcPct val="90000"/>
              </a:lnSpc>
              <a:spcBef>
                <a:spcPts val="500"/>
              </a:spcBef>
              <a:spcAft>
                <a:spcPts val="0"/>
              </a:spcAft>
              <a:buClr>
                <a:srgbClr val="1F3864"/>
              </a:buClr>
              <a:buSzPts val="2400"/>
              <a:buChar char="•"/>
            </a:pPr>
            <a:r>
              <a:rPr lang="en-US" sz="2600">
                <a:solidFill>
                  <a:schemeClr val="dk2"/>
                </a:solidFill>
              </a:rPr>
              <a:t>If possible, determine: gestational age and type of abortion procedure</a:t>
            </a:r>
            <a:endParaRPr sz="26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Perform physical examinations: vital signs, heart, lung, abdominal, pelvic</a:t>
            </a:r>
            <a:endParaRPr sz="2800">
              <a:solidFill>
                <a:schemeClr val="dk2"/>
              </a:solidFill>
            </a:endParaRPr>
          </a:p>
          <a:p>
            <a:pPr indent="-228600" lvl="1" marL="685800" rtl="0" algn="l">
              <a:lnSpc>
                <a:spcPct val="90000"/>
              </a:lnSpc>
              <a:spcBef>
                <a:spcPts val="500"/>
              </a:spcBef>
              <a:spcAft>
                <a:spcPts val="0"/>
              </a:spcAft>
              <a:buClr>
                <a:srgbClr val="1F3864"/>
              </a:buClr>
              <a:buSzPts val="2400"/>
              <a:buChar char="•"/>
            </a:pPr>
            <a:r>
              <a:rPr lang="en-US" sz="2600">
                <a:solidFill>
                  <a:schemeClr val="dk2"/>
                </a:solidFill>
              </a:rPr>
              <a:t>Abdominal distension, rigidity, guarding, rebound</a:t>
            </a:r>
            <a:endParaRPr sz="2600">
              <a:solidFill>
                <a:schemeClr val="dk2"/>
              </a:solidFill>
            </a:endParaRPr>
          </a:p>
          <a:p>
            <a:pPr indent="-228600" lvl="1" marL="685800" rtl="0" algn="l">
              <a:lnSpc>
                <a:spcPct val="90000"/>
              </a:lnSpc>
              <a:spcBef>
                <a:spcPts val="500"/>
              </a:spcBef>
              <a:spcAft>
                <a:spcPts val="0"/>
              </a:spcAft>
              <a:buClr>
                <a:srgbClr val="1F3864"/>
              </a:buClr>
              <a:buSzPts val="2400"/>
              <a:buChar char="•"/>
            </a:pPr>
            <a:r>
              <a:rPr lang="en-US" sz="2600">
                <a:solidFill>
                  <a:schemeClr val="dk2"/>
                </a:solidFill>
              </a:rPr>
              <a:t>Sources of bleeding during speculum exam</a:t>
            </a:r>
            <a:endParaRPr sz="2600">
              <a:solidFill>
                <a:schemeClr val="dk2"/>
              </a:solidFill>
            </a:endParaRPr>
          </a:p>
          <a:p>
            <a:pPr indent="-228600" lvl="1" marL="685800" rtl="0" algn="l">
              <a:lnSpc>
                <a:spcPct val="90000"/>
              </a:lnSpc>
              <a:spcBef>
                <a:spcPts val="500"/>
              </a:spcBef>
              <a:spcAft>
                <a:spcPts val="0"/>
              </a:spcAft>
              <a:buClr>
                <a:srgbClr val="1F3864"/>
              </a:buClr>
              <a:buSzPts val="2400"/>
              <a:buChar char="•"/>
            </a:pPr>
            <a:r>
              <a:rPr lang="en-US" sz="2600">
                <a:solidFill>
                  <a:schemeClr val="dk2"/>
                </a:solidFill>
              </a:rPr>
              <a:t>Size and consistency of uterus, cervical motion tenderness, uterine tenderness during bimanual exam</a:t>
            </a:r>
            <a:endParaRPr sz="2600">
              <a:solidFill>
                <a:schemeClr val="dk2"/>
              </a:solidFill>
            </a:endParaRPr>
          </a:p>
        </p:txBody>
      </p:sp>
      <p:sp>
        <p:nvSpPr>
          <p:cNvPr id="2601" name="Google Shape;2601;p35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3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6" name="Shape 2606"/>
        <p:cNvGrpSpPr/>
        <p:nvPr/>
      </p:nvGrpSpPr>
      <p:grpSpPr>
        <a:xfrm>
          <a:off x="0" y="0"/>
          <a:ext cx="0" cy="0"/>
          <a:chOff x="0" y="0"/>
          <a:chExt cx="0" cy="0"/>
        </a:xfrm>
      </p:grpSpPr>
      <p:sp>
        <p:nvSpPr>
          <p:cNvPr id="2607" name="Google Shape;2607;p355"/>
          <p:cNvSpPr txBox="1"/>
          <p:nvPr>
            <p:ph type="title"/>
          </p:nvPr>
        </p:nvSpPr>
        <p:spPr>
          <a:xfrm>
            <a:off x="628650" y="585602"/>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Physical exam considerations</a:t>
            </a:r>
            <a:endParaRPr/>
          </a:p>
        </p:txBody>
      </p:sp>
      <p:sp>
        <p:nvSpPr>
          <p:cNvPr id="2608" name="Google Shape;2608;p355"/>
          <p:cNvSpPr txBox="1"/>
          <p:nvPr>
            <p:ph idx="1" type="body"/>
          </p:nvPr>
        </p:nvSpPr>
        <p:spPr>
          <a:xfrm>
            <a:off x="800100" y="1761968"/>
            <a:ext cx="7747999"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rgbClr val="1F3864"/>
              </a:buClr>
              <a:buSzPts val="2800"/>
              <a:buChar char="•"/>
            </a:pPr>
            <a:r>
              <a:rPr lang="en-US" sz="2800">
                <a:solidFill>
                  <a:schemeClr val="dk2"/>
                </a:solidFill>
              </a:rPr>
              <a:t>Pain medication for women who are uncomfortable or may need a procedure</a:t>
            </a:r>
            <a:endParaRPr sz="2800">
              <a:solidFill>
                <a:schemeClr val="dk2"/>
              </a:solidFill>
            </a:endParaRPr>
          </a:p>
          <a:p>
            <a:pPr indent="-228600" lvl="0" marL="228600" rtl="0" algn="l">
              <a:lnSpc>
                <a:spcPct val="80000"/>
              </a:lnSpc>
              <a:spcBef>
                <a:spcPts val="1000"/>
              </a:spcBef>
              <a:spcAft>
                <a:spcPts val="0"/>
              </a:spcAft>
              <a:buClr>
                <a:srgbClr val="1F3864"/>
              </a:buClr>
              <a:buSzPts val="2800"/>
              <a:buChar char="•"/>
            </a:pPr>
            <a:r>
              <a:rPr lang="en-US" sz="2800">
                <a:solidFill>
                  <a:schemeClr val="dk2"/>
                </a:solidFill>
              </a:rPr>
              <a:t>Pelvic exam</a:t>
            </a:r>
            <a:endParaRPr sz="2800">
              <a:solidFill>
                <a:schemeClr val="dk2"/>
              </a:solidFill>
            </a:endParaRPr>
          </a:p>
          <a:p>
            <a:pPr indent="-228600" lvl="1" marL="685800" rtl="0" algn="l">
              <a:lnSpc>
                <a:spcPct val="80000"/>
              </a:lnSpc>
              <a:spcBef>
                <a:spcPts val="500"/>
              </a:spcBef>
              <a:spcAft>
                <a:spcPts val="0"/>
              </a:spcAft>
              <a:buClr>
                <a:srgbClr val="1F3864"/>
              </a:buClr>
              <a:buSzPts val="2400"/>
              <a:buChar char="•"/>
            </a:pPr>
            <a:r>
              <a:rPr lang="en-US" sz="2600">
                <a:solidFill>
                  <a:schemeClr val="dk2"/>
                </a:solidFill>
              </a:rPr>
              <a:t>Good positioning and lighting to identify and treat bleeding</a:t>
            </a:r>
            <a:endParaRPr sz="2600">
              <a:solidFill>
                <a:schemeClr val="dk2"/>
              </a:solidFill>
            </a:endParaRPr>
          </a:p>
          <a:p>
            <a:pPr indent="-228600" lvl="1" marL="685800" rtl="0" algn="l">
              <a:lnSpc>
                <a:spcPct val="80000"/>
              </a:lnSpc>
              <a:spcBef>
                <a:spcPts val="500"/>
              </a:spcBef>
              <a:spcAft>
                <a:spcPts val="0"/>
              </a:spcAft>
              <a:buClr>
                <a:srgbClr val="1F3864"/>
              </a:buClr>
              <a:buSzPts val="2400"/>
              <a:buChar char="•"/>
            </a:pPr>
            <a:r>
              <a:rPr lang="en-US" sz="2600">
                <a:solidFill>
                  <a:schemeClr val="dk2"/>
                </a:solidFill>
              </a:rPr>
              <a:t>Any instruments or anesthetics that may be needed are prepared and available</a:t>
            </a:r>
            <a:endParaRPr sz="2600">
              <a:solidFill>
                <a:schemeClr val="dk2"/>
              </a:solidFill>
            </a:endParaRPr>
          </a:p>
          <a:p>
            <a:pPr indent="-228600" lvl="0" marL="228600" rtl="0" algn="l">
              <a:lnSpc>
                <a:spcPct val="80000"/>
              </a:lnSpc>
              <a:spcBef>
                <a:spcPts val="1000"/>
              </a:spcBef>
              <a:spcAft>
                <a:spcPts val="0"/>
              </a:spcAft>
              <a:buClr>
                <a:srgbClr val="1F3864"/>
              </a:buClr>
              <a:buSzPts val="2800"/>
              <a:buChar char="•"/>
            </a:pPr>
            <a:r>
              <a:rPr lang="en-US" sz="2800">
                <a:solidFill>
                  <a:schemeClr val="dk2"/>
                </a:solidFill>
              </a:rPr>
              <a:t>Speculum exam</a:t>
            </a:r>
            <a:endParaRPr sz="2800">
              <a:solidFill>
                <a:schemeClr val="dk2"/>
              </a:solidFill>
            </a:endParaRPr>
          </a:p>
          <a:p>
            <a:pPr indent="-228600" lvl="1" marL="685800" rtl="0" algn="l">
              <a:lnSpc>
                <a:spcPct val="80000"/>
              </a:lnSpc>
              <a:spcBef>
                <a:spcPts val="500"/>
              </a:spcBef>
              <a:spcAft>
                <a:spcPts val="0"/>
              </a:spcAft>
              <a:buClr>
                <a:srgbClr val="1F3864"/>
              </a:buClr>
              <a:buSzPts val="2400"/>
              <a:buChar char="•"/>
            </a:pPr>
            <a:r>
              <a:rPr lang="en-US" sz="2600">
                <a:solidFill>
                  <a:schemeClr val="dk2"/>
                </a:solidFill>
              </a:rPr>
              <a:t>Repair any lacerations during the exam</a:t>
            </a:r>
            <a:endParaRPr/>
          </a:p>
          <a:p>
            <a:pPr indent="-228600" lvl="1" marL="685800" rtl="0" algn="l">
              <a:lnSpc>
                <a:spcPct val="80000"/>
              </a:lnSpc>
              <a:spcBef>
                <a:spcPts val="500"/>
              </a:spcBef>
              <a:spcAft>
                <a:spcPts val="0"/>
              </a:spcAft>
              <a:buClr>
                <a:srgbClr val="1F3864"/>
              </a:buClr>
              <a:buSzPts val="2400"/>
              <a:buChar char="•"/>
            </a:pPr>
            <a:r>
              <a:rPr lang="en-US" sz="2600">
                <a:solidFill>
                  <a:schemeClr val="dk2"/>
                </a:solidFill>
              </a:rPr>
              <a:t>Inspect cervical os and remove any visible products of conception with forceps</a:t>
            </a:r>
            <a:endParaRPr/>
          </a:p>
        </p:txBody>
      </p:sp>
      <p:sp>
        <p:nvSpPr>
          <p:cNvPr id="2609" name="Google Shape;2609;p35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3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4" name="Shape 2614"/>
        <p:cNvGrpSpPr/>
        <p:nvPr/>
      </p:nvGrpSpPr>
      <p:grpSpPr>
        <a:xfrm>
          <a:off x="0" y="0"/>
          <a:ext cx="0" cy="0"/>
          <a:chOff x="0" y="0"/>
          <a:chExt cx="0" cy="0"/>
        </a:xfrm>
      </p:grpSpPr>
      <p:sp>
        <p:nvSpPr>
          <p:cNvPr id="2615" name="Google Shape;2615;p356"/>
          <p:cNvSpPr txBox="1"/>
          <p:nvPr>
            <p:ph type="title"/>
          </p:nvPr>
        </p:nvSpPr>
        <p:spPr>
          <a:xfrm>
            <a:off x="642134" y="846138"/>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Hemorrhagic shock</a:t>
            </a:r>
            <a:endParaRPr/>
          </a:p>
        </p:txBody>
      </p:sp>
      <p:sp>
        <p:nvSpPr>
          <p:cNvPr id="2616" name="Google Shape;2616;p356"/>
          <p:cNvSpPr txBox="1"/>
          <p:nvPr>
            <p:ph idx="1" type="body"/>
          </p:nvPr>
        </p:nvSpPr>
        <p:spPr>
          <a:xfrm>
            <a:off x="642134" y="2380840"/>
            <a:ext cx="7854594" cy="452596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F3864"/>
              </a:buClr>
              <a:buSzPts val="2800"/>
              <a:buNone/>
            </a:pPr>
            <a:r>
              <a:rPr lang="en-US" sz="2800">
                <a:solidFill>
                  <a:schemeClr val="dk2"/>
                </a:solidFill>
              </a:rPr>
              <a:t>Hemorrhagic shock is the result of severe blood loss, caused by:</a:t>
            </a:r>
            <a:endParaRPr sz="2800">
              <a:solidFill>
                <a:schemeClr val="dk2"/>
              </a:solidFill>
            </a:endParaRPr>
          </a:p>
          <a:p>
            <a:pPr indent="-228600" lvl="1" marL="628650" rtl="0" algn="l">
              <a:lnSpc>
                <a:spcPct val="90000"/>
              </a:lnSpc>
              <a:spcBef>
                <a:spcPts val="1000"/>
              </a:spcBef>
              <a:spcAft>
                <a:spcPts val="0"/>
              </a:spcAft>
              <a:buClr>
                <a:srgbClr val="1F3864"/>
              </a:buClr>
              <a:buSzPts val="2800"/>
              <a:buChar char="•"/>
            </a:pPr>
            <a:r>
              <a:rPr lang="en-US" sz="2600">
                <a:solidFill>
                  <a:schemeClr val="dk2"/>
                </a:solidFill>
              </a:rPr>
              <a:t>Incomplete abortion</a:t>
            </a:r>
            <a:endParaRPr sz="2600">
              <a:solidFill>
                <a:schemeClr val="dk2"/>
              </a:solidFill>
            </a:endParaRPr>
          </a:p>
          <a:p>
            <a:pPr indent="-228600" lvl="1" marL="628650" rtl="0" algn="l">
              <a:lnSpc>
                <a:spcPct val="90000"/>
              </a:lnSpc>
              <a:spcBef>
                <a:spcPts val="1000"/>
              </a:spcBef>
              <a:spcAft>
                <a:spcPts val="0"/>
              </a:spcAft>
              <a:buClr>
                <a:srgbClr val="1F3864"/>
              </a:buClr>
              <a:buSzPts val="2800"/>
              <a:buChar char="•"/>
            </a:pPr>
            <a:r>
              <a:rPr lang="en-US" sz="2600">
                <a:solidFill>
                  <a:schemeClr val="dk2"/>
                </a:solidFill>
              </a:rPr>
              <a:t>Uterine atony, or</a:t>
            </a:r>
            <a:endParaRPr sz="2600">
              <a:solidFill>
                <a:schemeClr val="dk2"/>
              </a:solidFill>
            </a:endParaRPr>
          </a:p>
          <a:p>
            <a:pPr indent="-228600" lvl="1" marL="628650" rtl="0" algn="l">
              <a:lnSpc>
                <a:spcPct val="90000"/>
              </a:lnSpc>
              <a:spcBef>
                <a:spcPts val="1000"/>
              </a:spcBef>
              <a:spcAft>
                <a:spcPts val="0"/>
              </a:spcAft>
              <a:buClr>
                <a:srgbClr val="1F3864"/>
              </a:buClr>
              <a:buSzPts val="2800"/>
              <a:buChar char="•"/>
            </a:pPr>
            <a:r>
              <a:rPr lang="en-US" sz="2600">
                <a:solidFill>
                  <a:schemeClr val="dk2"/>
                </a:solidFill>
              </a:rPr>
              <a:t>Laceration and/or perforation (intra-abdominal injury)</a:t>
            </a:r>
            <a:endParaRPr sz="2600">
              <a:solidFill>
                <a:schemeClr val="dk2"/>
              </a:solidFill>
            </a:endParaRPr>
          </a:p>
        </p:txBody>
      </p:sp>
      <p:sp>
        <p:nvSpPr>
          <p:cNvPr id="2617" name="Google Shape;2617;p35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3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2" name="Shape 2622"/>
        <p:cNvGrpSpPr/>
        <p:nvPr/>
      </p:nvGrpSpPr>
      <p:grpSpPr>
        <a:xfrm>
          <a:off x="0" y="0"/>
          <a:ext cx="0" cy="0"/>
          <a:chOff x="0" y="0"/>
          <a:chExt cx="0" cy="0"/>
        </a:xfrm>
      </p:grpSpPr>
      <p:sp>
        <p:nvSpPr>
          <p:cNvPr id="2623" name="Google Shape;2623;p357"/>
          <p:cNvSpPr txBox="1"/>
          <p:nvPr>
            <p:ph idx="1" type="body"/>
          </p:nvPr>
        </p:nvSpPr>
        <p:spPr>
          <a:xfrm>
            <a:off x="1094476" y="1387606"/>
            <a:ext cx="7576200" cy="47862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0E4D3B"/>
              </a:buClr>
              <a:buSzPts val="2400"/>
              <a:buChar char="•"/>
            </a:pPr>
            <a:r>
              <a:rPr lang="en-US" sz="2400">
                <a:solidFill>
                  <a:schemeClr val="dk2"/>
                </a:solidFill>
              </a:rPr>
              <a:t>Shock management as indicated</a:t>
            </a:r>
            <a:endParaRPr>
              <a:solidFill>
                <a:schemeClr val="dk2"/>
              </a:solidFill>
            </a:endParaRPr>
          </a:p>
          <a:p>
            <a:pPr indent="-228600" lvl="0" marL="228600" rtl="0" algn="l">
              <a:lnSpc>
                <a:spcPct val="90000"/>
              </a:lnSpc>
              <a:spcBef>
                <a:spcPts val="1000"/>
              </a:spcBef>
              <a:spcAft>
                <a:spcPts val="0"/>
              </a:spcAft>
              <a:buClr>
                <a:srgbClr val="0E4D3B"/>
              </a:buClr>
              <a:buSzPts val="2400"/>
              <a:buChar char="•"/>
            </a:pPr>
            <a:r>
              <a:rPr b="1" lang="en-US" sz="2400">
                <a:solidFill>
                  <a:schemeClr val="dk2"/>
                </a:solidFill>
              </a:rPr>
              <a:t>Tetanus toxoid and tetanus antitoxin </a:t>
            </a:r>
            <a:r>
              <a:rPr lang="en-US" sz="2400">
                <a:solidFill>
                  <a:schemeClr val="dk2"/>
                </a:solidFill>
              </a:rPr>
              <a:t>if there was unsafe abortion and vaccination history unknown</a:t>
            </a:r>
            <a:endParaRPr>
              <a:solidFill>
                <a:schemeClr val="dk2"/>
              </a:solidFill>
            </a:endParaRPr>
          </a:p>
          <a:p>
            <a:pPr indent="-228600" lvl="0" marL="228600" rtl="0" algn="l">
              <a:lnSpc>
                <a:spcPct val="90000"/>
              </a:lnSpc>
              <a:spcBef>
                <a:spcPts val="1000"/>
              </a:spcBef>
              <a:spcAft>
                <a:spcPts val="0"/>
              </a:spcAft>
              <a:buClr>
                <a:srgbClr val="0E4D3B"/>
              </a:buClr>
              <a:buSzPts val="2400"/>
              <a:buChar char="•"/>
            </a:pPr>
            <a:r>
              <a:rPr b="1" lang="en-US" sz="2400">
                <a:solidFill>
                  <a:schemeClr val="dk2"/>
                </a:solidFill>
              </a:rPr>
              <a:t>For incomplete abortion: </a:t>
            </a:r>
            <a:r>
              <a:rPr lang="en-US" sz="2400">
                <a:solidFill>
                  <a:schemeClr val="dk2"/>
                </a:solidFill>
              </a:rPr>
              <a:t>immediate uterine evacuation</a:t>
            </a:r>
            <a:endParaRPr>
              <a:solidFill>
                <a:schemeClr val="dk2"/>
              </a:solidFill>
            </a:endParaRPr>
          </a:p>
          <a:p>
            <a:pPr indent="-228600" lvl="0" marL="228600" rtl="0" algn="l">
              <a:lnSpc>
                <a:spcPct val="90000"/>
              </a:lnSpc>
              <a:spcBef>
                <a:spcPts val="1000"/>
              </a:spcBef>
              <a:spcAft>
                <a:spcPts val="0"/>
              </a:spcAft>
              <a:buClr>
                <a:srgbClr val="0E4D3B"/>
              </a:buClr>
              <a:buSzPts val="2400"/>
              <a:buChar char="•"/>
            </a:pPr>
            <a:r>
              <a:rPr b="1" lang="en-US" sz="2400">
                <a:solidFill>
                  <a:schemeClr val="dk2"/>
                </a:solidFill>
              </a:rPr>
              <a:t>For uterine atony: </a:t>
            </a:r>
            <a:r>
              <a:rPr lang="en-US" sz="2400">
                <a:solidFill>
                  <a:schemeClr val="dk2"/>
                </a:solidFill>
              </a:rPr>
              <a:t>uterine massage, uterotonic medications, tamponade</a:t>
            </a:r>
            <a:endParaRPr>
              <a:solidFill>
                <a:schemeClr val="dk2"/>
              </a:solidFill>
            </a:endParaRPr>
          </a:p>
          <a:p>
            <a:pPr indent="-228600" lvl="0" marL="228600" rtl="0" algn="l">
              <a:lnSpc>
                <a:spcPct val="90000"/>
              </a:lnSpc>
              <a:spcBef>
                <a:spcPts val="1000"/>
              </a:spcBef>
              <a:spcAft>
                <a:spcPts val="0"/>
              </a:spcAft>
              <a:buClr>
                <a:srgbClr val="0E4D3B"/>
              </a:buClr>
              <a:buSzPts val="2400"/>
              <a:buChar char="•"/>
            </a:pPr>
            <a:r>
              <a:rPr b="1" lang="en-US" sz="2400">
                <a:solidFill>
                  <a:schemeClr val="dk2"/>
                </a:solidFill>
              </a:rPr>
              <a:t>For cervical or vaginal laceration: </a:t>
            </a:r>
            <a:r>
              <a:rPr lang="en-US" sz="2400">
                <a:solidFill>
                  <a:schemeClr val="dk2"/>
                </a:solidFill>
              </a:rPr>
              <a:t>hemostasis or repair</a:t>
            </a:r>
            <a:endParaRPr>
              <a:solidFill>
                <a:schemeClr val="dk2"/>
              </a:solidFill>
            </a:endParaRPr>
          </a:p>
          <a:p>
            <a:pPr indent="-228600" lvl="0" marL="228600" rtl="0" algn="l">
              <a:lnSpc>
                <a:spcPct val="90000"/>
              </a:lnSpc>
              <a:spcBef>
                <a:spcPts val="1000"/>
              </a:spcBef>
              <a:spcAft>
                <a:spcPts val="0"/>
              </a:spcAft>
              <a:buClr>
                <a:srgbClr val="0E4D3B"/>
              </a:buClr>
              <a:buSzPts val="2400"/>
              <a:buChar char="•"/>
            </a:pPr>
            <a:r>
              <a:rPr b="1" lang="en-US" sz="2400">
                <a:solidFill>
                  <a:schemeClr val="dk2"/>
                </a:solidFill>
              </a:rPr>
              <a:t>For suspected intra-abdominal injury:</a:t>
            </a:r>
            <a:r>
              <a:rPr lang="en-US" sz="2400">
                <a:solidFill>
                  <a:schemeClr val="dk2"/>
                </a:solidFill>
              </a:rPr>
              <a:t> laparotomy or laparoscopy to diagnose and repair</a:t>
            </a:r>
            <a:endParaRPr>
              <a:solidFill>
                <a:schemeClr val="dk2"/>
              </a:solidFill>
            </a:endParaRPr>
          </a:p>
          <a:p>
            <a:pPr indent="-228600" lvl="0" marL="228600" rtl="0" algn="l">
              <a:lnSpc>
                <a:spcPct val="90000"/>
              </a:lnSpc>
              <a:spcBef>
                <a:spcPts val="1000"/>
              </a:spcBef>
              <a:spcAft>
                <a:spcPts val="0"/>
              </a:spcAft>
              <a:buClr>
                <a:srgbClr val="0E4D3B"/>
              </a:buClr>
              <a:buSzPts val="2400"/>
              <a:buChar char="•"/>
            </a:pPr>
            <a:r>
              <a:rPr b="1" lang="en-US" sz="2400">
                <a:solidFill>
                  <a:schemeClr val="dk2"/>
                </a:solidFill>
              </a:rPr>
              <a:t>For women not responding to treatment:</a:t>
            </a:r>
            <a:r>
              <a:rPr lang="en-US" sz="2400">
                <a:solidFill>
                  <a:schemeClr val="dk2"/>
                </a:solidFill>
              </a:rPr>
              <a:t> hysterectomy may be necessary</a:t>
            </a:r>
            <a:endParaRPr>
              <a:solidFill>
                <a:schemeClr val="dk2"/>
              </a:solidFill>
            </a:endParaRPr>
          </a:p>
          <a:p>
            <a:pPr indent="-50800" lvl="0" marL="228600" rtl="0" algn="l">
              <a:lnSpc>
                <a:spcPct val="90000"/>
              </a:lnSpc>
              <a:spcBef>
                <a:spcPts val="1000"/>
              </a:spcBef>
              <a:spcAft>
                <a:spcPts val="0"/>
              </a:spcAft>
              <a:buClr>
                <a:schemeClr val="dk1"/>
              </a:buClr>
              <a:buSzPts val="2800"/>
              <a:buNone/>
            </a:pPr>
            <a:r>
              <a:t/>
            </a:r>
            <a:endParaRPr>
              <a:solidFill>
                <a:srgbClr val="0E4D3B"/>
              </a:solidFill>
            </a:endParaRPr>
          </a:p>
        </p:txBody>
      </p:sp>
      <p:sp>
        <p:nvSpPr>
          <p:cNvPr id="2624" name="Google Shape;2624;p357"/>
          <p:cNvSpPr txBox="1"/>
          <p:nvPr>
            <p:ph type="title"/>
          </p:nvPr>
        </p:nvSpPr>
        <p:spPr>
          <a:xfrm>
            <a:off x="628650" y="283239"/>
            <a:ext cx="78867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000"/>
              <a:buFont typeface="Cambria"/>
              <a:buNone/>
            </a:pPr>
            <a:r>
              <a:rPr b="1" lang="en-US"/>
              <a:t>Management of hemorrhage</a:t>
            </a:r>
            <a:endParaRPr/>
          </a:p>
        </p:txBody>
      </p:sp>
      <p:sp>
        <p:nvSpPr>
          <p:cNvPr id="2625" name="Google Shape;2625;p357"/>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3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0" name="Shape 2630"/>
        <p:cNvGrpSpPr/>
        <p:nvPr/>
      </p:nvGrpSpPr>
      <p:grpSpPr>
        <a:xfrm>
          <a:off x="0" y="0"/>
          <a:ext cx="0" cy="0"/>
          <a:chOff x="0" y="0"/>
          <a:chExt cx="0" cy="0"/>
        </a:xfrm>
      </p:grpSpPr>
      <p:sp>
        <p:nvSpPr>
          <p:cNvPr id="2631" name="Google Shape;2631;p358"/>
          <p:cNvSpPr txBox="1"/>
          <p:nvPr>
            <p:ph type="title"/>
          </p:nvPr>
        </p:nvSpPr>
        <p:spPr>
          <a:xfrm>
            <a:off x="611313" y="613685"/>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Septic shock</a:t>
            </a:r>
            <a:endParaRPr/>
          </a:p>
        </p:txBody>
      </p:sp>
      <p:sp>
        <p:nvSpPr>
          <p:cNvPr id="2632" name="Google Shape;2632;p358"/>
          <p:cNvSpPr txBox="1"/>
          <p:nvPr>
            <p:ph idx="1" type="body"/>
          </p:nvPr>
        </p:nvSpPr>
        <p:spPr>
          <a:xfrm>
            <a:off x="611313" y="1980343"/>
            <a:ext cx="8229600" cy="452596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F3864"/>
              </a:buClr>
              <a:buSzPts val="2800"/>
              <a:buNone/>
            </a:pPr>
            <a:r>
              <a:rPr lang="en-US" sz="2800">
                <a:solidFill>
                  <a:schemeClr val="dk2"/>
                </a:solidFill>
              </a:rPr>
              <a:t>Septic shock is the result of infection caused by:</a:t>
            </a:r>
            <a:endParaRPr sz="2800">
              <a:solidFill>
                <a:schemeClr val="dk2"/>
              </a:solidFill>
            </a:endParaRPr>
          </a:p>
          <a:p>
            <a:pPr indent="-228600" lvl="1" marL="628650" rtl="0" algn="l">
              <a:lnSpc>
                <a:spcPct val="90000"/>
              </a:lnSpc>
              <a:spcBef>
                <a:spcPts val="1000"/>
              </a:spcBef>
              <a:spcAft>
                <a:spcPts val="0"/>
              </a:spcAft>
              <a:buClr>
                <a:srgbClr val="1F3864"/>
              </a:buClr>
              <a:buSzPts val="2800"/>
              <a:buChar char="•"/>
            </a:pPr>
            <a:r>
              <a:rPr lang="en-US" sz="2600">
                <a:solidFill>
                  <a:schemeClr val="dk2"/>
                </a:solidFill>
              </a:rPr>
              <a:t>Incomplete abortion</a:t>
            </a:r>
            <a:endParaRPr sz="2600">
              <a:solidFill>
                <a:schemeClr val="dk2"/>
              </a:solidFill>
            </a:endParaRPr>
          </a:p>
          <a:p>
            <a:pPr indent="-228600" lvl="1" marL="628650" rtl="0" algn="l">
              <a:lnSpc>
                <a:spcPct val="90000"/>
              </a:lnSpc>
              <a:spcBef>
                <a:spcPts val="1000"/>
              </a:spcBef>
              <a:spcAft>
                <a:spcPts val="0"/>
              </a:spcAft>
              <a:buClr>
                <a:srgbClr val="1F3864"/>
              </a:buClr>
              <a:buSzPts val="2800"/>
              <a:buChar char="•"/>
            </a:pPr>
            <a:r>
              <a:rPr lang="en-US" sz="2600">
                <a:solidFill>
                  <a:schemeClr val="dk2"/>
                </a:solidFill>
              </a:rPr>
              <a:t>Intra-uterine infection, or</a:t>
            </a:r>
            <a:endParaRPr sz="2600">
              <a:solidFill>
                <a:schemeClr val="dk2"/>
              </a:solidFill>
            </a:endParaRPr>
          </a:p>
          <a:p>
            <a:pPr indent="-228600" lvl="1" marL="628650" rtl="0" algn="l">
              <a:lnSpc>
                <a:spcPct val="90000"/>
              </a:lnSpc>
              <a:spcBef>
                <a:spcPts val="1000"/>
              </a:spcBef>
              <a:spcAft>
                <a:spcPts val="0"/>
              </a:spcAft>
              <a:buClr>
                <a:srgbClr val="1F3864"/>
              </a:buClr>
              <a:buSzPts val="2800"/>
              <a:buChar char="•"/>
            </a:pPr>
            <a:r>
              <a:rPr lang="en-US" sz="2600">
                <a:solidFill>
                  <a:schemeClr val="dk2"/>
                </a:solidFill>
              </a:rPr>
              <a:t>Intra-abdominal injury</a:t>
            </a:r>
            <a:endParaRPr sz="2600">
              <a:solidFill>
                <a:schemeClr val="dk2"/>
              </a:solidFill>
            </a:endParaRPr>
          </a:p>
        </p:txBody>
      </p:sp>
      <p:sp>
        <p:nvSpPr>
          <p:cNvPr id="2633" name="Google Shape;2633;p35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3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8" name="Shape 2638"/>
        <p:cNvGrpSpPr/>
        <p:nvPr/>
      </p:nvGrpSpPr>
      <p:grpSpPr>
        <a:xfrm>
          <a:off x="0" y="0"/>
          <a:ext cx="0" cy="0"/>
          <a:chOff x="0" y="0"/>
          <a:chExt cx="0" cy="0"/>
        </a:xfrm>
      </p:grpSpPr>
      <p:sp>
        <p:nvSpPr>
          <p:cNvPr id="2639" name="Google Shape;2639;p359"/>
          <p:cNvSpPr txBox="1"/>
          <p:nvPr>
            <p:ph type="title"/>
          </p:nvPr>
        </p:nvSpPr>
        <p:spPr>
          <a:xfrm>
            <a:off x="457198" y="634233"/>
            <a:ext cx="8522413"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3959"/>
              <a:buFont typeface="Calibri"/>
              <a:buNone/>
            </a:pPr>
            <a:r>
              <a:rPr b="1" lang="en-US"/>
              <a:t>Signs and symptoms of intrauterine infection (endometritis) </a:t>
            </a:r>
            <a:endParaRPr/>
          </a:p>
        </p:txBody>
      </p:sp>
      <p:sp>
        <p:nvSpPr>
          <p:cNvPr id="2640" name="Google Shape;2640;p359"/>
          <p:cNvSpPr txBox="1"/>
          <p:nvPr>
            <p:ph idx="1" type="body"/>
          </p:nvPr>
        </p:nvSpPr>
        <p:spPr>
          <a:xfrm>
            <a:off x="603605" y="2190963"/>
            <a:ext cx="8229600" cy="4525963"/>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n-US" sz="2800">
                <a:solidFill>
                  <a:schemeClr val="dk2"/>
                </a:solidFill>
              </a:rPr>
              <a:t>Lower pelvic or abdominal pain</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Fever and chills</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Uterine or lower abdominal tenderness on bimanual exam</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Cervical motion tenderness</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Unusual or bad smelling vaginal or cervical discharge</a:t>
            </a:r>
            <a:endParaRPr sz="2800">
              <a:solidFill>
                <a:schemeClr val="dk2"/>
              </a:solidFill>
            </a:endParaRPr>
          </a:p>
        </p:txBody>
      </p:sp>
      <p:sp>
        <p:nvSpPr>
          <p:cNvPr id="2641" name="Google Shape;2641;p35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3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6" name="Shape 2646"/>
        <p:cNvGrpSpPr/>
        <p:nvPr/>
      </p:nvGrpSpPr>
      <p:grpSpPr>
        <a:xfrm>
          <a:off x="0" y="0"/>
          <a:ext cx="0" cy="0"/>
          <a:chOff x="0" y="0"/>
          <a:chExt cx="0" cy="0"/>
        </a:xfrm>
      </p:grpSpPr>
      <p:sp>
        <p:nvSpPr>
          <p:cNvPr id="2647" name="Google Shape;2647;p360"/>
          <p:cNvSpPr txBox="1"/>
          <p:nvPr>
            <p:ph type="title"/>
          </p:nvPr>
        </p:nvSpPr>
        <p:spPr>
          <a:xfrm>
            <a:off x="652408" y="744486"/>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Diagnosis of sepsis </a:t>
            </a:r>
            <a:endParaRPr/>
          </a:p>
        </p:txBody>
      </p:sp>
      <p:sp>
        <p:nvSpPr>
          <p:cNvPr id="2648" name="Google Shape;2648;p360"/>
          <p:cNvSpPr txBox="1"/>
          <p:nvPr>
            <p:ph idx="1" type="body"/>
          </p:nvPr>
        </p:nvSpPr>
        <p:spPr>
          <a:xfrm>
            <a:off x="652408" y="2172984"/>
            <a:ext cx="8229600" cy="452596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F3864"/>
              </a:buClr>
              <a:buSzPts val="2800"/>
              <a:buNone/>
            </a:pPr>
            <a:r>
              <a:rPr lang="en-US" sz="2800">
                <a:solidFill>
                  <a:schemeClr val="dk2"/>
                </a:solidFill>
              </a:rPr>
              <a:t>Suspected infection plus:</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Hypotension (SBP &lt; 90 mmHg) plus:</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One or more of the following:</a:t>
            </a:r>
            <a:endParaRPr sz="2800">
              <a:solidFill>
                <a:schemeClr val="dk2"/>
              </a:solidFill>
            </a:endParaRPr>
          </a:p>
          <a:p>
            <a:pPr indent="-228600" lvl="1" marL="685800" rtl="0" algn="l">
              <a:lnSpc>
                <a:spcPct val="90000"/>
              </a:lnSpc>
              <a:spcBef>
                <a:spcPts val="500"/>
              </a:spcBef>
              <a:spcAft>
                <a:spcPts val="0"/>
              </a:spcAft>
              <a:buClr>
                <a:srgbClr val="1F3864"/>
              </a:buClr>
              <a:buSzPts val="2400"/>
              <a:buChar char="•"/>
            </a:pPr>
            <a:r>
              <a:rPr lang="en-US" sz="2600">
                <a:solidFill>
                  <a:schemeClr val="dk2"/>
                </a:solidFill>
              </a:rPr>
              <a:t>Pulse &gt; 100 beats per minute</a:t>
            </a:r>
            <a:endParaRPr sz="2600">
              <a:solidFill>
                <a:schemeClr val="dk2"/>
              </a:solidFill>
            </a:endParaRPr>
          </a:p>
          <a:p>
            <a:pPr indent="-228600" lvl="1" marL="685800" rtl="0" algn="l">
              <a:lnSpc>
                <a:spcPct val="90000"/>
              </a:lnSpc>
              <a:spcBef>
                <a:spcPts val="500"/>
              </a:spcBef>
              <a:spcAft>
                <a:spcPts val="0"/>
              </a:spcAft>
              <a:buClr>
                <a:srgbClr val="1F3864"/>
              </a:buClr>
              <a:buSzPts val="2400"/>
              <a:buChar char="•"/>
            </a:pPr>
            <a:r>
              <a:rPr lang="en-US" sz="2600">
                <a:solidFill>
                  <a:schemeClr val="dk2"/>
                </a:solidFill>
              </a:rPr>
              <a:t>Respiratory rate &gt; 24 breaths per minute</a:t>
            </a:r>
            <a:endParaRPr sz="2600">
              <a:solidFill>
                <a:schemeClr val="dk2"/>
              </a:solidFill>
            </a:endParaRPr>
          </a:p>
          <a:p>
            <a:pPr indent="-228600" lvl="1" marL="685800" rtl="0" algn="l">
              <a:lnSpc>
                <a:spcPct val="90000"/>
              </a:lnSpc>
              <a:spcBef>
                <a:spcPts val="500"/>
              </a:spcBef>
              <a:spcAft>
                <a:spcPts val="0"/>
              </a:spcAft>
              <a:buClr>
                <a:srgbClr val="1F3864"/>
              </a:buClr>
              <a:buSzPts val="2400"/>
              <a:buChar char="•"/>
            </a:pPr>
            <a:r>
              <a:rPr lang="en-US" sz="2600">
                <a:solidFill>
                  <a:schemeClr val="dk2"/>
                </a:solidFill>
              </a:rPr>
              <a:t>Abnormal temperature (&lt; 36°C or &gt; 38°C)</a:t>
            </a:r>
            <a:endParaRPr sz="2600">
              <a:solidFill>
                <a:schemeClr val="dk2"/>
              </a:solidFill>
            </a:endParaRPr>
          </a:p>
          <a:p>
            <a:pPr indent="-50800" lvl="0" marL="228600" rtl="0" algn="l">
              <a:lnSpc>
                <a:spcPct val="90000"/>
              </a:lnSpc>
              <a:spcBef>
                <a:spcPts val="1000"/>
              </a:spcBef>
              <a:spcAft>
                <a:spcPts val="0"/>
              </a:spcAft>
              <a:buClr>
                <a:schemeClr val="dk1"/>
              </a:buClr>
              <a:buSzPts val="2800"/>
              <a:buNone/>
            </a:pPr>
            <a:r>
              <a:t/>
            </a:r>
            <a:endParaRPr/>
          </a:p>
        </p:txBody>
      </p:sp>
      <p:sp>
        <p:nvSpPr>
          <p:cNvPr id="2649" name="Google Shape;2649;p36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3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4" name="Shape 2654"/>
        <p:cNvGrpSpPr/>
        <p:nvPr/>
      </p:nvGrpSpPr>
      <p:grpSpPr>
        <a:xfrm>
          <a:off x="0" y="0"/>
          <a:ext cx="0" cy="0"/>
          <a:chOff x="0" y="0"/>
          <a:chExt cx="0" cy="0"/>
        </a:xfrm>
      </p:grpSpPr>
      <p:sp>
        <p:nvSpPr>
          <p:cNvPr id="2655" name="Google Shape;2655;p361"/>
          <p:cNvSpPr txBox="1"/>
          <p:nvPr>
            <p:ph type="title"/>
          </p:nvPr>
        </p:nvSpPr>
        <p:spPr>
          <a:xfrm>
            <a:off x="660435" y="283239"/>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Management of sepsis</a:t>
            </a:r>
            <a:endParaRPr/>
          </a:p>
        </p:txBody>
      </p:sp>
      <p:sp>
        <p:nvSpPr>
          <p:cNvPr id="2656" name="Google Shape;2656;p361"/>
          <p:cNvSpPr txBox="1"/>
          <p:nvPr>
            <p:ph idx="1" type="body"/>
          </p:nvPr>
        </p:nvSpPr>
        <p:spPr>
          <a:xfrm>
            <a:off x="936874" y="1510508"/>
            <a:ext cx="7333823" cy="4786311"/>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rgbClr val="1F3864"/>
              </a:buClr>
              <a:buSzPts val="2590"/>
              <a:buChar char="•"/>
            </a:pPr>
            <a:r>
              <a:rPr lang="en-US" sz="2400">
                <a:solidFill>
                  <a:schemeClr val="dk2"/>
                </a:solidFill>
              </a:rPr>
              <a:t>Shock management as indicated</a:t>
            </a:r>
            <a:endParaRPr sz="2400">
              <a:solidFill>
                <a:schemeClr val="dk2"/>
              </a:solidFill>
            </a:endParaRPr>
          </a:p>
          <a:p>
            <a:pPr indent="-228600" lvl="0" marL="228600" rtl="0" algn="l">
              <a:lnSpc>
                <a:spcPct val="80000"/>
              </a:lnSpc>
              <a:spcBef>
                <a:spcPts val="1000"/>
              </a:spcBef>
              <a:spcAft>
                <a:spcPts val="0"/>
              </a:spcAft>
              <a:buClr>
                <a:srgbClr val="1F3864"/>
              </a:buClr>
              <a:buSzPts val="2590"/>
              <a:buChar char="•"/>
            </a:pPr>
            <a:r>
              <a:rPr lang="en-US" sz="2400">
                <a:solidFill>
                  <a:schemeClr val="dk2"/>
                </a:solidFill>
              </a:rPr>
              <a:t>Broad-spectrum IV or IM antibiotics until afebrile for 48 hours</a:t>
            </a:r>
            <a:endParaRPr sz="2400">
              <a:solidFill>
                <a:schemeClr val="dk2"/>
              </a:solidFill>
            </a:endParaRPr>
          </a:p>
          <a:p>
            <a:pPr indent="-228600" lvl="0" marL="228600" rtl="0" algn="l">
              <a:lnSpc>
                <a:spcPct val="80000"/>
              </a:lnSpc>
              <a:spcBef>
                <a:spcPts val="1000"/>
              </a:spcBef>
              <a:spcAft>
                <a:spcPts val="0"/>
              </a:spcAft>
              <a:buClr>
                <a:srgbClr val="1F3864"/>
              </a:buClr>
              <a:buSzPts val="2590"/>
              <a:buChar char="•"/>
            </a:pPr>
            <a:r>
              <a:rPr lang="en-US" sz="2400">
                <a:solidFill>
                  <a:schemeClr val="dk2"/>
                </a:solidFill>
              </a:rPr>
              <a:t>Then oral antibiotics for a total of at least 7 days of treatment</a:t>
            </a:r>
            <a:endParaRPr sz="2400">
              <a:solidFill>
                <a:schemeClr val="dk2"/>
              </a:solidFill>
            </a:endParaRPr>
          </a:p>
          <a:p>
            <a:pPr indent="-228600" lvl="0" marL="228600" rtl="0" algn="l">
              <a:lnSpc>
                <a:spcPct val="80000"/>
              </a:lnSpc>
              <a:spcBef>
                <a:spcPts val="1000"/>
              </a:spcBef>
              <a:spcAft>
                <a:spcPts val="0"/>
              </a:spcAft>
              <a:buClr>
                <a:srgbClr val="1F3864"/>
              </a:buClr>
              <a:buSzPts val="2590"/>
              <a:buChar char="•"/>
            </a:pPr>
            <a:r>
              <a:rPr lang="en-US" sz="2400">
                <a:solidFill>
                  <a:schemeClr val="dk2"/>
                </a:solidFill>
              </a:rPr>
              <a:t>Tetanus toxoid and tetanus antitoxin if there was unsafe abortion and vaccination history unknown</a:t>
            </a:r>
            <a:endParaRPr sz="2400">
              <a:solidFill>
                <a:schemeClr val="dk2"/>
              </a:solidFill>
            </a:endParaRPr>
          </a:p>
          <a:p>
            <a:pPr indent="-228600" lvl="0" marL="228600" rtl="0" algn="l">
              <a:lnSpc>
                <a:spcPct val="80000"/>
              </a:lnSpc>
              <a:spcBef>
                <a:spcPts val="1000"/>
              </a:spcBef>
              <a:spcAft>
                <a:spcPts val="0"/>
              </a:spcAft>
              <a:buClr>
                <a:srgbClr val="1F3864"/>
              </a:buClr>
              <a:buSzPts val="2590"/>
              <a:buChar char="•"/>
            </a:pPr>
            <a:r>
              <a:rPr lang="en-US" sz="2400">
                <a:solidFill>
                  <a:schemeClr val="dk2"/>
                </a:solidFill>
              </a:rPr>
              <a:t>For incomplete abortion: immediate uterine evacuation</a:t>
            </a:r>
            <a:endParaRPr sz="2400">
              <a:solidFill>
                <a:schemeClr val="dk2"/>
              </a:solidFill>
            </a:endParaRPr>
          </a:p>
          <a:p>
            <a:pPr indent="-228600" lvl="0" marL="228600" rtl="0" algn="l">
              <a:lnSpc>
                <a:spcPct val="80000"/>
              </a:lnSpc>
              <a:spcBef>
                <a:spcPts val="1000"/>
              </a:spcBef>
              <a:spcAft>
                <a:spcPts val="0"/>
              </a:spcAft>
              <a:buClr>
                <a:srgbClr val="1F3864"/>
              </a:buClr>
              <a:buSzPts val="2590"/>
              <a:buChar char="•"/>
            </a:pPr>
            <a:r>
              <a:rPr lang="en-US" sz="2400">
                <a:solidFill>
                  <a:schemeClr val="dk2"/>
                </a:solidFill>
              </a:rPr>
              <a:t>For suspected intra-abdominal injury: laparotomy with injury repair</a:t>
            </a:r>
            <a:endParaRPr sz="2400">
              <a:solidFill>
                <a:schemeClr val="dk2"/>
              </a:solidFill>
            </a:endParaRPr>
          </a:p>
          <a:p>
            <a:pPr indent="-228600" lvl="0" marL="228600" rtl="0" algn="l">
              <a:lnSpc>
                <a:spcPct val="80000"/>
              </a:lnSpc>
              <a:spcBef>
                <a:spcPts val="1000"/>
              </a:spcBef>
              <a:spcAft>
                <a:spcPts val="0"/>
              </a:spcAft>
              <a:buClr>
                <a:srgbClr val="1F3864"/>
              </a:buClr>
              <a:buSzPts val="2590"/>
              <a:buChar char="•"/>
            </a:pPr>
            <a:r>
              <a:rPr lang="en-US" sz="2400">
                <a:solidFill>
                  <a:schemeClr val="dk2"/>
                </a:solidFill>
              </a:rPr>
              <a:t>For women not responding to treatment: hysterectomy may be necessary</a:t>
            </a:r>
            <a:endParaRPr sz="2400">
              <a:solidFill>
                <a:schemeClr val="dk2"/>
              </a:solidFill>
            </a:endParaRPr>
          </a:p>
        </p:txBody>
      </p:sp>
      <p:sp>
        <p:nvSpPr>
          <p:cNvPr id="2657" name="Google Shape;2657;p36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3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2" name="Shape 2662"/>
        <p:cNvGrpSpPr/>
        <p:nvPr/>
      </p:nvGrpSpPr>
      <p:grpSpPr>
        <a:xfrm>
          <a:off x="0" y="0"/>
          <a:ext cx="0" cy="0"/>
          <a:chOff x="0" y="0"/>
          <a:chExt cx="0" cy="0"/>
        </a:xfrm>
      </p:grpSpPr>
      <p:sp>
        <p:nvSpPr>
          <p:cNvPr id="2663" name="Google Shape;2663;p362"/>
          <p:cNvSpPr txBox="1"/>
          <p:nvPr>
            <p:ph type="title"/>
          </p:nvPr>
        </p:nvSpPr>
        <p:spPr>
          <a:xfrm>
            <a:off x="1279279" y="2625787"/>
            <a:ext cx="6616200" cy="994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1F3864"/>
              </a:buClr>
              <a:buSzPts val="4400"/>
              <a:buFont typeface="Calibri"/>
              <a:buNone/>
            </a:pPr>
            <a:r>
              <a:rPr b="1" lang="en-US">
                <a:solidFill>
                  <a:schemeClr val="accent1"/>
                </a:solidFill>
              </a:rPr>
              <a:t>CASE STUDIES</a:t>
            </a:r>
            <a:endParaRPr>
              <a:solidFill>
                <a:schemeClr val="accent1"/>
              </a:solidFill>
            </a:endParaRPr>
          </a:p>
        </p:txBody>
      </p:sp>
      <p:sp>
        <p:nvSpPr>
          <p:cNvPr id="2664" name="Google Shape;2664;p362"/>
          <p:cNvSpPr txBox="1"/>
          <p:nvPr>
            <p:ph idx="12" type="sldNum"/>
          </p:nvPr>
        </p:nvSpPr>
        <p:spPr>
          <a:xfrm>
            <a:off x="2669568" y="6342722"/>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84"/>
          <p:cNvSpPr txBox="1"/>
          <p:nvPr>
            <p:ph type="title"/>
          </p:nvPr>
        </p:nvSpPr>
        <p:spPr>
          <a:xfrm>
            <a:off x="628650" y="616746"/>
            <a:ext cx="7683143" cy="99417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050"/>
              <a:buFont typeface="Calibri"/>
              <a:buNone/>
            </a:pPr>
            <a:r>
              <a:rPr b="1" lang="en-US"/>
              <a:t>Value of MVA in crisis settings</a:t>
            </a:r>
            <a:r>
              <a:rPr lang="en-US"/>
              <a:t> </a:t>
            </a:r>
            <a:endParaRPr/>
          </a:p>
        </p:txBody>
      </p:sp>
      <p:sp>
        <p:nvSpPr>
          <p:cNvPr id="531" name="Google Shape;531;p84"/>
          <p:cNvSpPr txBox="1"/>
          <p:nvPr>
            <p:ph idx="1" type="body"/>
          </p:nvPr>
        </p:nvSpPr>
        <p:spPr>
          <a:xfrm>
            <a:off x="744877" y="1887876"/>
            <a:ext cx="7957334" cy="4525963"/>
          </a:xfrm>
          <a:prstGeom prst="rect">
            <a:avLst/>
          </a:prstGeom>
          <a:noFill/>
          <a:ln>
            <a:noFill/>
          </a:ln>
        </p:spPr>
        <p:txBody>
          <a:bodyPr anchorCtr="0" anchor="t" bIns="45700" lIns="91425" spcFirstLastPara="1" rIns="91425" wrap="square" tIns="45700">
            <a:noAutofit/>
          </a:bodyPr>
          <a:lstStyle/>
          <a:p>
            <a:pPr indent="-257175" lvl="1" marL="257175" rtl="0" algn="l">
              <a:lnSpc>
                <a:spcPct val="90000"/>
              </a:lnSpc>
              <a:spcBef>
                <a:spcPts val="0"/>
              </a:spcBef>
              <a:spcAft>
                <a:spcPts val="0"/>
              </a:spcAft>
              <a:buClr>
                <a:srgbClr val="1F3864"/>
              </a:buClr>
              <a:buSzPts val="2800"/>
              <a:buFont typeface="Arial"/>
              <a:buChar char="•"/>
            </a:pPr>
            <a:r>
              <a:rPr lang="en-US" sz="2800">
                <a:solidFill>
                  <a:schemeClr val="dk2"/>
                </a:solidFill>
              </a:rPr>
              <a:t>Appropriate for use in primary care facilities</a:t>
            </a:r>
            <a:endParaRPr>
              <a:solidFill>
                <a:schemeClr val="dk2"/>
              </a:solidFill>
            </a:endParaRPr>
          </a:p>
          <a:p>
            <a:pPr indent="-257175" lvl="1" marL="257175" rtl="0" algn="l">
              <a:lnSpc>
                <a:spcPct val="90000"/>
              </a:lnSpc>
              <a:spcBef>
                <a:spcPts val="500"/>
              </a:spcBef>
              <a:spcAft>
                <a:spcPts val="0"/>
              </a:spcAft>
              <a:buClr>
                <a:srgbClr val="1F3864"/>
              </a:buClr>
              <a:buSzPts val="2800"/>
              <a:buFont typeface="Arial"/>
              <a:buChar char="•"/>
            </a:pPr>
            <a:r>
              <a:rPr lang="en-US" sz="2800">
                <a:solidFill>
                  <a:schemeClr val="dk2"/>
                </a:solidFill>
              </a:rPr>
              <a:t>Appropriate technology for low-resource/crisis settings</a:t>
            </a:r>
            <a:endParaRPr>
              <a:solidFill>
                <a:schemeClr val="dk2"/>
              </a:solidFill>
            </a:endParaRPr>
          </a:p>
          <a:p>
            <a:pPr indent="-257175" lvl="1" marL="257175" rtl="0" algn="l">
              <a:lnSpc>
                <a:spcPct val="90000"/>
              </a:lnSpc>
              <a:spcBef>
                <a:spcPts val="500"/>
              </a:spcBef>
              <a:spcAft>
                <a:spcPts val="0"/>
              </a:spcAft>
              <a:buClr>
                <a:srgbClr val="1F3864"/>
              </a:buClr>
              <a:buSzPts val="2800"/>
              <a:buFont typeface="Arial"/>
              <a:buChar char="•"/>
            </a:pPr>
            <a:r>
              <a:rPr lang="en-US" sz="2800">
                <a:solidFill>
                  <a:schemeClr val="dk2"/>
                </a:solidFill>
              </a:rPr>
              <a:t>Easy to use, clean, and process; requires no electricity</a:t>
            </a:r>
            <a:endParaRPr>
              <a:solidFill>
                <a:schemeClr val="dk2"/>
              </a:solidFill>
            </a:endParaRPr>
          </a:p>
          <a:p>
            <a:pPr indent="-257175" lvl="1" marL="257175" rtl="0" algn="l">
              <a:lnSpc>
                <a:spcPct val="90000"/>
              </a:lnSpc>
              <a:spcBef>
                <a:spcPts val="500"/>
              </a:spcBef>
              <a:spcAft>
                <a:spcPts val="0"/>
              </a:spcAft>
              <a:buClr>
                <a:srgbClr val="1F3864"/>
              </a:buClr>
              <a:buSzPts val="2800"/>
              <a:buFont typeface="Arial"/>
              <a:buChar char="•"/>
            </a:pPr>
            <a:r>
              <a:rPr lang="en-US" sz="2800">
                <a:solidFill>
                  <a:schemeClr val="dk2"/>
                </a:solidFill>
              </a:rPr>
              <a:t>Can be performed by mid-level providers with no difference in complication rates compared to doctors</a:t>
            </a:r>
            <a:endParaRPr>
              <a:solidFill>
                <a:schemeClr val="dk2"/>
              </a:solidFill>
            </a:endParaRPr>
          </a:p>
          <a:p>
            <a:pPr indent="-123825" lvl="1" marL="257175" rtl="0" algn="l">
              <a:lnSpc>
                <a:spcPct val="90000"/>
              </a:lnSpc>
              <a:spcBef>
                <a:spcPts val="500"/>
              </a:spcBef>
              <a:spcAft>
                <a:spcPts val="0"/>
              </a:spcAft>
              <a:buClr>
                <a:schemeClr val="dk1"/>
              </a:buClr>
              <a:buSzPts val="2100"/>
              <a:buFont typeface="Arial"/>
              <a:buNone/>
            </a:pPr>
            <a:r>
              <a:t/>
            </a:r>
            <a:endParaRPr sz="2100"/>
          </a:p>
          <a:p>
            <a:pPr indent="-123825" lvl="1" marL="257175" rtl="0" algn="l">
              <a:lnSpc>
                <a:spcPct val="90000"/>
              </a:lnSpc>
              <a:spcBef>
                <a:spcPts val="500"/>
              </a:spcBef>
              <a:spcAft>
                <a:spcPts val="0"/>
              </a:spcAft>
              <a:buClr>
                <a:schemeClr val="dk1"/>
              </a:buClr>
              <a:buSzPts val="2100"/>
              <a:buFont typeface="Arial"/>
              <a:buNone/>
            </a:pPr>
            <a:r>
              <a:t/>
            </a:r>
            <a:endParaRPr sz="2100"/>
          </a:p>
          <a:p>
            <a:pPr indent="-123825" lvl="1" marL="257175" rtl="0" algn="l">
              <a:lnSpc>
                <a:spcPct val="90000"/>
              </a:lnSpc>
              <a:spcBef>
                <a:spcPts val="500"/>
              </a:spcBef>
              <a:spcAft>
                <a:spcPts val="0"/>
              </a:spcAft>
              <a:buClr>
                <a:schemeClr val="dk1"/>
              </a:buClr>
              <a:buSzPts val="2100"/>
              <a:buFont typeface="Arial"/>
              <a:buNone/>
            </a:pPr>
            <a:r>
              <a:t/>
            </a:r>
            <a:endParaRPr sz="2100"/>
          </a:p>
          <a:p>
            <a:pPr indent="-123825" lvl="1" marL="257175" rtl="0" algn="l">
              <a:lnSpc>
                <a:spcPct val="90000"/>
              </a:lnSpc>
              <a:spcBef>
                <a:spcPts val="500"/>
              </a:spcBef>
              <a:spcAft>
                <a:spcPts val="0"/>
              </a:spcAft>
              <a:buClr>
                <a:schemeClr val="dk1"/>
              </a:buClr>
              <a:buSzPts val="2100"/>
              <a:buFont typeface="Arial"/>
              <a:buNone/>
            </a:pPr>
            <a:r>
              <a:t/>
            </a:r>
            <a:endParaRPr sz="2100"/>
          </a:p>
          <a:p>
            <a:pPr indent="-50800" lvl="0" marL="228600" rtl="0" algn="l">
              <a:lnSpc>
                <a:spcPct val="90000"/>
              </a:lnSpc>
              <a:spcBef>
                <a:spcPts val="1000"/>
              </a:spcBef>
              <a:spcAft>
                <a:spcPts val="0"/>
              </a:spcAft>
              <a:buClr>
                <a:schemeClr val="dk1"/>
              </a:buClr>
              <a:buSzPts val="2800"/>
              <a:buNone/>
            </a:pPr>
            <a:r>
              <a:t/>
            </a:r>
            <a:endParaRPr/>
          </a:p>
        </p:txBody>
      </p:sp>
      <p:sp>
        <p:nvSpPr>
          <p:cNvPr id="532" name="Google Shape;532;p8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3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9" name="Shape 2669"/>
        <p:cNvGrpSpPr/>
        <p:nvPr/>
      </p:nvGrpSpPr>
      <p:grpSpPr>
        <a:xfrm>
          <a:off x="0" y="0"/>
          <a:ext cx="0" cy="0"/>
          <a:chOff x="0" y="0"/>
          <a:chExt cx="0" cy="0"/>
        </a:xfrm>
      </p:grpSpPr>
      <p:sp>
        <p:nvSpPr>
          <p:cNvPr id="2670" name="Google Shape;2670;p363"/>
          <p:cNvSpPr txBox="1"/>
          <p:nvPr>
            <p:ph type="ctrTitle"/>
          </p:nvPr>
        </p:nvSpPr>
        <p:spPr>
          <a:xfrm>
            <a:off x="777240" y="271145"/>
            <a:ext cx="7772400" cy="1470025"/>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4400"/>
              <a:buNone/>
            </a:pPr>
            <a:r>
              <a:rPr lang="en-US">
                <a:solidFill>
                  <a:schemeClr val="dk2"/>
                </a:solidFill>
              </a:rPr>
              <a:t>UNIT 8: </a:t>
            </a:r>
            <a:r>
              <a:rPr lang="en-US">
                <a:solidFill>
                  <a:schemeClr val="accent1"/>
                </a:solidFill>
              </a:rPr>
              <a:t>SERVICE DELIVERY</a:t>
            </a:r>
            <a:endParaRPr/>
          </a:p>
        </p:txBody>
      </p:sp>
      <p:sp>
        <p:nvSpPr>
          <p:cNvPr id="2671" name="Google Shape;2671;p36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r>
              <a:rPr lang="en-US"/>
              <a:t>310</a:t>
            </a:r>
            <a:endParaRPr/>
          </a:p>
        </p:txBody>
      </p:sp>
      <p:pic>
        <p:nvPicPr>
          <p:cNvPr descr="A close-up of a logo&#10;&#10;Description automatically generated with medium confidence" id="2672" name="Google Shape;2672;p363"/>
          <p:cNvPicPr preferRelativeResize="0"/>
          <p:nvPr/>
        </p:nvPicPr>
        <p:blipFill rotWithShape="1">
          <a:blip r:embed="rId3">
            <a:alphaModFix/>
          </a:blip>
          <a:srcRect b="0" l="0" r="0" t="0"/>
          <a:stretch/>
        </p:blipFill>
        <p:spPr>
          <a:xfrm>
            <a:off x="7556938" y="5823145"/>
            <a:ext cx="1202370" cy="597591"/>
          </a:xfrm>
          <a:prstGeom prst="rect">
            <a:avLst/>
          </a:prstGeom>
          <a:noFill/>
          <a:ln>
            <a:noFill/>
          </a:ln>
        </p:spPr>
      </p:pic>
    </p:spTree>
  </p:cSld>
  <p:clrMapOvr>
    <a:masterClrMapping/>
  </p:clrMapOvr>
</p:sld>
</file>

<file path=ppt/slides/slide3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7" name="Shape 2677"/>
        <p:cNvGrpSpPr/>
        <p:nvPr/>
      </p:nvGrpSpPr>
      <p:grpSpPr>
        <a:xfrm>
          <a:off x="0" y="0"/>
          <a:ext cx="0" cy="0"/>
          <a:chOff x="0" y="0"/>
          <a:chExt cx="0" cy="0"/>
        </a:xfrm>
      </p:grpSpPr>
      <p:sp>
        <p:nvSpPr>
          <p:cNvPr id="2678" name="Google Shape;2678;p364"/>
          <p:cNvSpPr txBox="1"/>
          <p:nvPr>
            <p:ph type="title"/>
          </p:nvPr>
        </p:nvSpPr>
        <p:spPr>
          <a:xfrm>
            <a:off x="628650" y="382493"/>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Unit 8 objectives	</a:t>
            </a:r>
            <a:endParaRPr/>
          </a:p>
        </p:txBody>
      </p:sp>
      <p:sp>
        <p:nvSpPr>
          <p:cNvPr id="2679" name="Google Shape;2679;p364"/>
          <p:cNvSpPr txBox="1"/>
          <p:nvPr>
            <p:ph idx="1" type="body"/>
          </p:nvPr>
        </p:nvSpPr>
        <p:spPr>
          <a:xfrm>
            <a:off x="628650" y="1564214"/>
            <a:ext cx="7886700" cy="4351338"/>
          </a:xfrm>
          <a:prstGeom prst="rect">
            <a:avLst/>
          </a:prstGeom>
          <a:noFill/>
          <a:ln>
            <a:noFill/>
          </a:ln>
        </p:spPr>
        <p:txBody>
          <a:bodyPr anchorCtr="0" anchor="t" bIns="45700" lIns="91425" spcFirstLastPara="1" rIns="91425" wrap="square" tIns="45700">
            <a:noAutofit/>
          </a:bodyPr>
          <a:lstStyle/>
          <a:p>
            <a:pPr indent="0" lvl="0" marL="0" rtl="0" algn="l">
              <a:lnSpc>
                <a:spcPct val="70000"/>
              </a:lnSpc>
              <a:spcBef>
                <a:spcPts val="0"/>
              </a:spcBef>
              <a:spcAft>
                <a:spcPts val="0"/>
              </a:spcAft>
              <a:buClr>
                <a:srgbClr val="1F3864"/>
              </a:buClr>
              <a:buSzPts val="2590"/>
              <a:buNone/>
            </a:pPr>
            <a:r>
              <a:rPr lang="en-US" sz="2590">
                <a:solidFill>
                  <a:schemeClr val="dk2"/>
                </a:solidFill>
                <a:latin typeface="Calibri"/>
                <a:ea typeface="Calibri"/>
                <a:cs typeface="Calibri"/>
                <a:sym typeface="Calibri"/>
              </a:rPr>
              <a:t>By the end of this unit, participants will be able to:</a:t>
            </a:r>
            <a:endParaRPr sz="2590">
              <a:solidFill>
                <a:schemeClr val="dk2"/>
              </a:solidFill>
              <a:latin typeface="Calibri"/>
              <a:ea typeface="Calibri"/>
              <a:cs typeface="Calibri"/>
              <a:sym typeface="Calibri"/>
            </a:endParaRPr>
          </a:p>
          <a:p>
            <a:pPr indent="0" lvl="0" marL="0" rtl="0" algn="l">
              <a:lnSpc>
                <a:spcPct val="70000"/>
              </a:lnSpc>
              <a:spcBef>
                <a:spcPts val="1000"/>
              </a:spcBef>
              <a:spcAft>
                <a:spcPts val="0"/>
              </a:spcAft>
              <a:buClr>
                <a:schemeClr val="dk1"/>
              </a:buClr>
              <a:buSzPts val="2590"/>
              <a:buNone/>
            </a:pPr>
            <a:r>
              <a:t/>
            </a:r>
            <a:endParaRPr sz="2590">
              <a:solidFill>
                <a:schemeClr val="dk2"/>
              </a:solidFill>
            </a:endParaRPr>
          </a:p>
          <a:p>
            <a:pPr indent="-228600" lvl="0" marL="228600" rtl="0" algn="l">
              <a:lnSpc>
                <a:spcPct val="70000"/>
              </a:lnSpc>
              <a:spcBef>
                <a:spcPts val="1000"/>
              </a:spcBef>
              <a:spcAft>
                <a:spcPts val="0"/>
              </a:spcAft>
              <a:buClr>
                <a:srgbClr val="1F3864"/>
              </a:buClr>
              <a:buSzPts val="2590"/>
              <a:buFont typeface="Noto Sans Symbols"/>
              <a:buChar char="✔"/>
            </a:pPr>
            <a:r>
              <a:rPr lang="en-US" sz="2590">
                <a:solidFill>
                  <a:schemeClr val="dk2"/>
                </a:solidFill>
              </a:rPr>
              <a:t>Describe monitoring and its importance in improving abortion-related services</a:t>
            </a:r>
            <a:endParaRPr>
              <a:solidFill>
                <a:schemeClr val="dk2"/>
              </a:solidFill>
            </a:endParaRPr>
          </a:p>
          <a:p>
            <a:pPr indent="-228600" lvl="0" marL="228600" rtl="0" algn="l">
              <a:lnSpc>
                <a:spcPct val="70000"/>
              </a:lnSpc>
              <a:spcBef>
                <a:spcPts val="1000"/>
              </a:spcBef>
              <a:spcAft>
                <a:spcPts val="0"/>
              </a:spcAft>
              <a:buClr>
                <a:srgbClr val="1F3864"/>
              </a:buClr>
              <a:buSzPts val="2590"/>
              <a:buFont typeface="Noto Sans Symbols"/>
              <a:buChar char="✔"/>
            </a:pPr>
            <a:r>
              <a:rPr lang="en-US" sz="2590">
                <a:solidFill>
                  <a:schemeClr val="dk2"/>
                </a:solidFill>
              </a:rPr>
              <a:t>Describe the general steps for integration of abortion-related services into existing sexual and reproductive health programs</a:t>
            </a:r>
            <a:endParaRPr>
              <a:solidFill>
                <a:schemeClr val="dk2"/>
              </a:solidFill>
            </a:endParaRPr>
          </a:p>
          <a:p>
            <a:pPr indent="-228600" lvl="0" marL="228600" rtl="0" algn="l">
              <a:lnSpc>
                <a:spcPct val="70000"/>
              </a:lnSpc>
              <a:spcBef>
                <a:spcPts val="1000"/>
              </a:spcBef>
              <a:spcAft>
                <a:spcPts val="0"/>
              </a:spcAft>
              <a:buClr>
                <a:srgbClr val="1F3864"/>
              </a:buClr>
              <a:buSzPts val="2590"/>
              <a:buFont typeface="Noto Sans Symbols"/>
              <a:buChar char="✔"/>
            </a:pPr>
            <a:r>
              <a:rPr lang="en-US" sz="2590">
                <a:solidFill>
                  <a:schemeClr val="dk2"/>
                </a:solidFill>
              </a:rPr>
              <a:t>Understand and contribute towards a work plan to ensure the supply and resupply of instruments, medications, and supplies, the sustainability of uterine evacuation services, and ongoing training/mentoring needs</a:t>
            </a:r>
            <a:endParaRPr>
              <a:solidFill>
                <a:schemeClr val="dk2"/>
              </a:solidFill>
            </a:endParaRPr>
          </a:p>
        </p:txBody>
      </p:sp>
      <p:sp>
        <p:nvSpPr>
          <p:cNvPr id="2680" name="Google Shape;2680;p3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3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5" name="Shape 2685"/>
        <p:cNvGrpSpPr/>
        <p:nvPr/>
      </p:nvGrpSpPr>
      <p:grpSpPr>
        <a:xfrm>
          <a:off x="0" y="0"/>
          <a:ext cx="0" cy="0"/>
          <a:chOff x="0" y="0"/>
          <a:chExt cx="0" cy="0"/>
        </a:xfrm>
      </p:grpSpPr>
      <p:sp>
        <p:nvSpPr>
          <p:cNvPr id="2686" name="Google Shape;2686;p365"/>
          <p:cNvSpPr txBox="1"/>
          <p:nvPr>
            <p:ph type="title"/>
          </p:nvPr>
        </p:nvSpPr>
        <p:spPr>
          <a:xfrm>
            <a:off x="628650" y="365126"/>
            <a:ext cx="7886700" cy="146049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3200"/>
              <a:buFont typeface="Calibri"/>
              <a:buNone/>
            </a:pPr>
            <a:r>
              <a:rPr b="1" lang="en-US" sz="3600"/>
              <a:t>Elements of a monitoring/sustainability plan for uterine evacuation services in crisis settings</a:t>
            </a:r>
            <a:endParaRPr sz="3600"/>
          </a:p>
        </p:txBody>
      </p:sp>
      <p:sp>
        <p:nvSpPr>
          <p:cNvPr id="2687" name="Google Shape;2687;p365"/>
          <p:cNvSpPr txBox="1"/>
          <p:nvPr>
            <p:ph idx="1" type="body"/>
          </p:nvPr>
        </p:nvSpPr>
        <p:spPr>
          <a:xfrm>
            <a:off x="1255373" y="2062896"/>
            <a:ext cx="7600951"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n-US" sz="2800">
                <a:solidFill>
                  <a:schemeClr val="dk2"/>
                </a:solidFill>
              </a:rPr>
              <a:t>Monitor the quality of uterine evacuation services on site</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Ensure the sustainability of uterine evacuation services</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Ensure the sustainability of on-site postabortion contraception services</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Ensure the supply and resupply of medications, instruments, and related supplies</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Meet ongoing training/mentoring needs</a:t>
            </a:r>
            <a:endParaRPr sz="2800">
              <a:solidFill>
                <a:schemeClr val="dk2"/>
              </a:solidFill>
            </a:endParaRPr>
          </a:p>
        </p:txBody>
      </p:sp>
      <p:sp>
        <p:nvSpPr>
          <p:cNvPr id="2688" name="Google Shape;2688;p3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3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3" name="Shape 2693"/>
        <p:cNvGrpSpPr/>
        <p:nvPr/>
      </p:nvGrpSpPr>
      <p:grpSpPr>
        <a:xfrm>
          <a:off x="0" y="0"/>
          <a:ext cx="0" cy="0"/>
          <a:chOff x="0" y="0"/>
          <a:chExt cx="0" cy="0"/>
        </a:xfrm>
      </p:grpSpPr>
      <p:sp>
        <p:nvSpPr>
          <p:cNvPr id="2694" name="Google Shape;2694;p366"/>
          <p:cNvSpPr txBox="1"/>
          <p:nvPr>
            <p:ph type="title"/>
          </p:nvPr>
        </p:nvSpPr>
        <p:spPr>
          <a:xfrm>
            <a:off x="800100" y="571396"/>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What is monitoring?</a:t>
            </a:r>
            <a:endParaRPr/>
          </a:p>
        </p:txBody>
      </p:sp>
      <p:sp>
        <p:nvSpPr>
          <p:cNvPr id="2695" name="Google Shape;2695;p366"/>
          <p:cNvSpPr txBox="1"/>
          <p:nvPr>
            <p:ph idx="1" type="body"/>
          </p:nvPr>
        </p:nvSpPr>
        <p:spPr>
          <a:xfrm>
            <a:off x="800100" y="1690689"/>
            <a:ext cx="7886700" cy="43513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F3864"/>
              </a:buClr>
              <a:buSzPts val="2800"/>
              <a:buNone/>
            </a:pPr>
            <a:r>
              <a:rPr lang="en-US" sz="2800">
                <a:solidFill>
                  <a:schemeClr val="dk2"/>
                </a:solidFill>
              </a:rPr>
              <a:t>Monitoring is:</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   Examining all aspects of care, including client   </a:t>
            </a:r>
            <a:endParaRPr sz="2800">
              <a:solidFill>
                <a:schemeClr val="dk2"/>
              </a:solidFill>
            </a:endParaRPr>
          </a:p>
          <a:p>
            <a:pPr indent="0" lvl="0" marL="0" rtl="0" algn="l">
              <a:lnSpc>
                <a:spcPct val="90000"/>
              </a:lnSpc>
              <a:spcBef>
                <a:spcPts val="1000"/>
              </a:spcBef>
              <a:spcAft>
                <a:spcPts val="0"/>
              </a:spcAft>
              <a:buClr>
                <a:srgbClr val="1F3864"/>
              </a:buClr>
              <a:buSzPts val="2800"/>
              <a:buNone/>
            </a:pPr>
            <a:r>
              <a:rPr lang="en-US" sz="2800">
                <a:solidFill>
                  <a:schemeClr val="dk2"/>
                </a:solidFill>
              </a:rPr>
              <a:t>      satisfaction</a:t>
            </a:r>
            <a:endParaRPr sz="2800">
              <a:solidFill>
                <a:schemeClr val="dk2"/>
              </a:solidFill>
            </a:endParaRPr>
          </a:p>
          <a:p>
            <a:pPr indent="-457200" lvl="0" marL="457200" rtl="0" algn="l">
              <a:lnSpc>
                <a:spcPct val="90000"/>
              </a:lnSpc>
              <a:spcBef>
                <a:spcPts val="1000"/>
              </a:spcBef>
              <a:spcAft>
                <a:spcPts val="0"/>
              </a:spcAft>
              <a:buClr>
                <a:srgbClr val="1F3864"/>
              </a:buClr>
              <a:buSzPts val="2800"/>
              <a:buChar char="•"/>
            </a:pPr>
            <a:r>
              <a:rPr lang="en-US" sz="2800">
                <a:solidFill>
                  <a:schemeClr val="dk2"/>
                </a:solidFill>
              </a:rPr>
              <a:t>Tracking services over time to identify strengths and weaknesses </a:t>
            </a:r>
            <a:endParaRPr sz="2800">
              <a:solidFill>
                <a:schemeClr val="dk2"/>
              </a:solidFill>
            </a:endParaRPr>
          </a:p>
          <a:p>
            <a:pPr indent="-457200" lvl="0" marL="457200" rtl="0" algn="l">
              <a:lnSpc>
                <a:spcPct val="90000"/>
              </a:lnSpc>
              <a:spcBef>
                <a:spcPts val="1000"/>
              </a:spcBef>
              <a:spcAft>
                <a:spcPts val="0"/>
              </a:spcAft>
              <a:buClr>
                <a:srgbClr val="1F3864"/>
              </a:buClr>
              <a:buSzPts val="2800"/>
              <a:buChar char="•"/>
            </a:pPr>
            <a:r>
              <a:rPr lang="en-US" sz="2800">
                <a:solidFill>
                  <a:schemeClr val="dk2"/>
                </a:solidFill>
              </a:rPr>
              <a:t>Using data to provide feedback and making adjustments to improve quality</a:t>
            </a:r>
            <a:endParaRPr sz="2800">
              <a:solidFill>
                <a:schemeClr val="dk2"/>
              </a:solidFill>
            </a:endParaRPr>
          </a:p>
          <a:p>
            <a:pPr indent="-457200" lvl="0" marL="457200" rtl="0" algn="l">
              <a:lnSpc>
                <a:spcPct val="90000"/>
              </a:lnSpc>
              <a:spcBef>
                <a:spcPts val="1000"/>
              </a:spcBef>
              <a:spcAft>
                <a:spcPts val="0"/>
              </a:spcAft>
              <a:buClr>
                <a:srgbClr val="1F3864"/>
              </a:buClr>
              <a:buSzPts val="2800"/>
              <a:buChar char="•"/>
            </a:pPr>
            <a:r>
              <a:rPr lang="en-US" sz="2800">
                <a:solidFill>
                  <a:schemeClr val="dk2"/>
                </a:solidFill>
              </a:rPr>
              <a:t>An ongoing process</a:t>
            </a:r>
            <a:endParaRPr sz="2800">
              <a:solidFill>
                <a:schemeClr val="dk2"/>
              </a:solidFill>
            </a:endParaRPr>
          </a:p>
          <a:p>
            <a:pPr indent="-279400" lvl="0" marL="457200" rtl="0" algn="l">
              <a:lnSpc>
                <a:spcPct val="90000"/>
              </a:lnSpc>
              <a:spcBef>
                <a:spcPts val="1000"/>
              </a:spcBef>
              <a:spcAft>
                <a:spcPts val="0"/>
              </a:spcAft>
              <a:buClr>
                <a:schemeClr val="dk1"/>
              </a:buClr>
              <a:buSzPts val="2800"/>
              <a:buNone/>
            </a:pPr>
            <a:r>
              <a:t/>
            </a:r>
            <a:endParaRPr>
              <a:solidFill>
                <a:srgbClr val="1F3864"/>
              </a:solidFill>
            </a:endParaRPr>
          </a:p>
        </p:txBody>
      </p:sp>
      <p:sp>
        <p:nvSpPr>
          <p:cNvPr id="2696" name="Google Shape;2696;p3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3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1" name="Shape 2701"/>
        <p:cNvGrpSpPr/>
        <p:nvPr/>
      </p:nvGrpSpPr>
      <p:grpSpPr>
        <a:xfrm>
          <a:off x="0" y="0"/>
          <a:ext cx="0" cy="0"/>
          <a:chOff x="0" y="0"/>
          <a:chExt cx="0" cy="0"/>
        </a:xfrm>
      </p:grpSpPr>
      <p:sp>
        <p:nvSpPr>
          <p:cNvPr id="2702" name="Google Shape;2702;p367"/>
          <p:cNvSpPr txBox="1"/>
          <p:nvPr>
            <p:ph type="title"/>
          </p:nvPr>
        </p:nvSpPr>
        <p:spPr>
          <a:xfrm>
            <a:off x="797210" y="316062"/>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Why is monitoring important? </a:t>
            </a:r>
            <a:endParaRPr/>
          </a:p>
        </p:txBody>
      </p:sp>
      <p:sp>
        <p:nvSpPr>
          <p:cNvPr id="2703" name="Google Shape;2703;p367"/>
          <p:cNvSpPr txBox="1"/>
          <p:nvPr>
            <p:ph idx="1" type="body"/>
          </p:nvPr>
        </p:nvSpPr>
        <p:spPr>
          <a:xfrm>
            <a:off x="879403" y="1503054"/>
            <a:ext cx="7549579" cy="4351338"/>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1F3864"/>
              </a:buClr>
              <a:buSzPts val="2800"/>
              <a:buChar char="•"/>
            </a:pPr>
            <a:r>
              <a:rPr lang="en-US" sz="2800">
                <a:solidFill>
                  <a:schemeClr val="dk2"/>
                </a:solidFill>
              </a:rPr>
              <a:t>Indicates if services are effective or need improvement</a:t>
            </a:r>
            <a:endParaRPr sz="2800">
              <a:solidFill>
                <a:schemeClr val="dk2"/>
              </a:solidFill>
            </a:endParaRPr>
          </a:p>
          <a:p>
            <a:pPr indent="-457200" lvl="0" marL="457200" rtl="0" algn="l">
              <a:lnSpc>
                <a:spcPct val="90000"/>
              </a:lnSpc>
              <a:spcBef>
                <a:spcPts val="1000"/>
              </a:spcBef>
              <a:spcAft>
                <a:spcPts val="0"/>
              </a:spcAft>
              <a:buClr>
                <a:srgbClr val="1F3864"/>
              </a:buClr>
              <a:buSzPts val="2800"/>
              <a:buChar char="•"/>
            </a:pPr>
            <a:r>
              <a:rPr lang="en-US" sz="2800">
                <a:solidFill>
                  <a:schemeClr val="dk2"/>
                </a:solidFill>
              </a:rPr>
              <a:t>Provides information that impacts service delivery and policies</a:t>
            </a:r>
            <a:endParaRPr sz="2800">
              <a:solidFill>
                <a:schemeClr val="dk2"/>
              </a:solidFill>
            </a:endParaRPr>
          </a:p>
          <a:p>
            <a:pPr indent="-457200" lvl="0" marL="457200" rtl="0" algn="l">
              <a:lnSpc>
                <a:spcPct val="90000"/>
              </a:lnSpc>
              <a:spcBef>
                <a:spcPts val="1000"/>
              </a:spcBef>
              <a:spcAft>
                <a:spcPts val="0"/>
              </a:spcAft>
              <a:buClr>
                <a:srgbClr val="1F3864"/>
              </a:buClr>
              <a:buSzPts val="2800"/>
              <a:buChar char="•"/>
            </a:pPr>
            <a:r>
              <a:rPr lang="en-US" sz="2800">
                <a:solidFill>
                  <a:schemeClr val="dk2"/>
                </a:solidFill>
              </a:rPr>
              <a:t>Improves services for clients and workers</a:t>
            </a:r>
            <a:endParaRPr sz="2800">
              <a:solidFill>
                <a:schemeClr val="dk2"/>
              </a:solidFill>
            </a:endParaRPr>
          </a:p>
          <a:p>
            <a:pPr indent="-457200" lvl="0" marL="457200" rtl="0" algn="l">
              <a:lnSpc>
                <a:spcPct val="90000"/>
              </a:lnSpc>
              <a:spcBef>
                <a:spcPts val="1000"/>
              </a:spcBef>
              <a:spcAft>
                <a:spcPts val="0"/>
              </a:spcAft>
              <a:buClr>
                <a:srgbClr val="1F3864"/>
              </a:buClr>
              <a:buSzPts val="2800"/>
              <a:buChar char="•"/>
            </a:pPr>
            <a:r>
              <a:rPr lang="en-US" sz="2800">
                <a:solidFill>
                  <a:schemeClr val="dk2"/>
                </a:solidFill>
              </a:rPr>
              <a:t>Assesses if changes achieve desired effects</a:t>
            </a:r>
            <a:endParaRPr sz="2800">
              <a:solidFill>
                <a:schemeClr val="dk2"/>
              </a:solidFill>
            </a:endParaRPr>
          </a:p>
          <a:p>
            <a:pPr indent="-457200" lvl="0" marL="457200" rtl="0" algn="l">
              <a:lnSpc>
                <a:spcPct val="90000"/>
              </a:lnSpc>
              <a:spcBef>
                <a:spcPts val="1000"/>
              </a:spcBef>
              <a:spcAft>
                <a:spcPts val="0"/>
              </a:spcAft>
              <a:buClr>
                <a:srgbClr val="1F3864"/>
              </a:buClr>
              <a:buSzPts val="2800"/>
              <a:buChar char="•"/>
            </a:pPr>
            <a:r>
              <a:rPr lang="en-US" sz="2800">
                <a:solidFill>
                  <a:schemeClr val="dk2"/>
                </a:solidFill>
              </a:rPr>
              <a:t>Keeps abortion-related services operating at a high standard</a:t>
            </a:r>
            <a:endParaRPr sz="2800">
              <a:solidFill>
                <a:schemeClr val="dk2"/>
              </a:solidFill>
            </a:endParaRPr>
          </a:p>
          <a:p>
            <a:pPr indent="-457200" lvl="0" marL="457200" rtl="0" algn="l">
              <a:lnSpc>
                <a:spcPct val="90000"/>
              </a:lnSpc>
              <a:spcBef>
                <a:spcPts val="1000"/>
              </a:spcBef>
              <a:spcAft>
                <a:spcPts val="0"/>
              </a:spcAft>
              <a:buClr>
                <a:srgbClr val="1F3864"/>
              </a:buClr>
              <a:buSzPts val="2800"/>
              <a:buChar char="•"/>
            </a:pPr>
            <a:r>
              <a:rPr lang="en-US" sz="2800">
                <a:solidFill>
                  <a:schemeClr val="dk2"/>
                </a:solidFill>
              </a:rPr>
              <a:t>If you don’t monitor it, you can’t improve it!</a:t>
            </a:r>
            <a:endParaRPr sz="2800">
              <a:solidFill>
                <a:schemeClr val="dk2"/>
              </a:solidFill>
            </a:endParaRPr>
          </a:p>
        </p:txBody>
      </p:sp>
      <p:sp>
        <p:nvSpPr>
          <p:cNvPr id="2704" name="Google Shape;2704;p3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3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9" name="Shape 2709"/>
        <p:cNvGrpSpPr/>
        <p:nvPr/>
      </p:nvGrpSpPr>
      <p:grpSpPr>
        <a:xfrm>
          <a:off x="0" y="0"/>
          <a:ext cx="0" cy="0"/>
          <a:chOff x="0" y="0"/>
          <a:chExt cx="0" cy="0"/>
        </a:xfrm>
      </p:grpSpPr>
      <p:sp>
        <p:nvSpPr>
          <p:cNvPr id="2710" name="Google Shape;2710;p368"/>
          <p:cNvSpPr txBox="1"/>
          <p:nvPr>
            <p:ph type="title"/>
          </p:nvPr>
        </p:nvSpPr>
        <p:spPr>
          <a:xfrm>
            <a:off x="775699" y="846138"/>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Why is monitoring especially important in crisis settings?</a:t>
            </a:r>
            <a:endParaRPr/>
          </a:p>
        </p:txBody>
      </p:sp>
      <p:sp>
        <p:nvSpPr>
          <p:cNvPr id="2711" name="Google Shape;2711;p368"/>
          <p:cNvSpPr txBox="1"/>
          <p:nvPr>
            <p:ph idx="1" type="body"/>
          </p:nvPr>
        </p:nvSpPr>
        <p:spPr>
          <a:xfrm>
            <a:off x="775699" y="2445248"/>
            <a:ext cx="7484723" cy="4525963"/>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n-US" sz="2800">
                <a:solidFill>
                  <a:schemeClr val="dk2"/>
                </a:solidFill>
              </a:rPr>
              <a:t>High staff turnover can affect the quality of services provided.</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Women may not return for health care services if they have a negative experience.</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There may not be other health care options available, so ensuring high quality services is critical. </a:t>
            </a:r>
            <a:endParaRPr sz="2800">
              <a:solidFill>
                <a:schemeClr val="dk2"/>
              </a:solidFill>
            </a:endParaRPr>
          </a:p>
        </p:txBody>
      </p:sp>
      <p:sp>
        <p:nvSpPr>
          <p:cNvPr id="2712" name="Google Shape;2712;p3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3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7" name="Shape 2717"/>
        <p:cNvGrpSpPr/>
        <p:nvPr/>
      </p:nvGrpSpPr>
      <p:grpSpPr>
        <a:xfrm>
          <a:off x="0" y="0"/>
          <a:ext cx="0" cy="0"/>
          <a:chOff x="0" y="0"/>
          <a:chExt cx="0" cy="0"/>
        </a:xfrm>
      </p:grpSpPr>
      <p:sp>
        <p:nvSpPr>
          <p:cNvPr id="2718" name="Google Shape;2718;p369"/>
          <p:cNvSpPr txBox="1"/>
          <p:nvPr>
            <p:ph type="title"/>
          </p:nvPr>
        </p:nvSpPr>
        <p:spPr>
          <a:xfrm>
            <a:off x="741666" y="648823"/>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Effective monitoring</a:t>
            </a:r>
            <a:endParaRPr/>
          </a:p>
        </p:txBody>
      </p:sp>
      <p:sp>
        <p:nvSpPr>
          <p:cNvPr id="2719" name="Google Shape;2719;p369"/>
          <p:cNvSpPr txBox="1"/>
          <p:nvPr>
            <p:ph idx="1" type="body"/>
          </p:nvPr>
        </p:nvSpPr>
        <p:spPr>
          <a:xfrm>
            <a:off x="953249" y="2029735"/>
            <a:ext cx="7806433" cy="4351338"/>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1F3864"/>
              </a:buClr>
              <a:buSzPts val="3200"/>
              <a:buChar char="•"/>
            </a:pPr>
            <a:r>
              <a:rPr lang="en-US" sz="2800">
                <a:solidFill>
                  <a:schemeClr val="dk2"/>
                </a:solidFill>
              </a:rPr>
              <a:t>Is integrated into routine work </a:t>
            </a:r>
            <a:endParaRPr sz="2800">
              <a:solidFill>
                <a:schemeClr val="dk2"/>
              </a:solidFill>
            </a:endParaRPr>
          </a:p>
          <a:p>
            <a:pPr indent="-457200" lvl="0" marL="457200" rtl="0" algn="l">
              <a:lnSpc>
                <a:spcPct val="90000"/>
              </a:lnSpc>
              <a:spcBef>
                <a:spcPts val="1000"/>
              </a:spcBef>
              <a:spcAft>
                <a:spcPts val="0"/>
              </a:spcAft>
              <a:buClr>
                <a:srgbClr val="1F3864"/>
              </a:buClr>
              <a:buSzPts val="3200"/>
              <a:buChar char="•"/>
            </a:pPr>
            <a:r>
              <a:rPr lang="en-US" sz="2800">
                <a:solidFill>
                  <a:schemeClr val="dk2"/>
                </a:solidFill>
              </a:rPr>
              <a:t>Uses simple indicators </a:t>
            </a:r>
            <a:endParaRPr sz="2800">
              <a:solidFill>
                <a:schemeClr val="dk2"/>
              </a:solidFill>
            </a:endParaRPr>
          </a:p>
          <a:p>
            <a:pPr indent="-457200" lvl="0" marL="457200" rtl="0" algn="l">
              <a:lnSpc>
                <a:spcPct val="90000"/>
              </a:lnSpc>
              <a:spcBef>
                <a:spcPts val="1000"/>
              </a:spcBef>
              <a:spcAft>
                <a:spcPts val="0"/>
              </a:spcAft>
              <a:buClr>
                <a:srgbClr val="1F3864"/>
              </a:buClr>
              <a:buSzPts val="3200"/>
              <a:buChar char="•"/>
            </a:pPr>
            <a:r>
              <a:rPr lang="en-US" sz="2800">
                <a:solidFill>
                  <a:schemeClr val="dk2"/>
                </a:solidFill>
              </a:rPr>
              <a:t>Is participatory and open </a:t>
            </a:r>
            <a:endParaRPr sz="2800">
              <a:solidFill>
                <a:schemeClr val="dk2"/>
              </a:solidFill>
            </a:endParaRPr>
          </a:p>
          <a:p>
            <a:pPr indent="-457200" lvl="0" marL="457200" rtl="0" algn="l">
              <a:lnSpc>
                <a:spcPct val="90000"/>
              </a:lnSpc>
              <a:spcBef>
                <a:spcPts val="1000"/>
              </a:spcBef>
              <a:spcAft>
                <a:spcPts val="0"/>
              </a:spcAft>
              <a:buClr>
                <a:srgbClr val="1F3864"/>
              </a:buClr>
              <a:buSzPts val="3200"/>
              <a:buChar char="•"/>
            </a:pPr>
            <a:r>
              <a:rPr lang="en-US" sz="2800">
                <a:solidFill>
                  <a:schemeClr val="dk2"/>
                </a:solidFill>
              </a:rPr>
              <a:t>Is conducted ethically </a:t>
            </a:r>
            <a:endParaRPr sz="2800">
              <a:solidFill>
                <a:schemeClr val="dk2"/>
              </a:solidFill>
            </a:endParaRPr>
          </a:p>
          <a:p>
            <a:pPr indent="-457200" lvl="0" marL="457200" rtl="0" algn="l">
              <a:lnSpc>
                <a:spcPct val="90000"/>
              </a:lnSpc>
              <a:spcBef>
                <a:spcPts val="1000"/>
              </a:spcBef>
              <a:spcAft>
                <a:spcPts val="0"/>
              </a:spcAft>
              <a:buClr>
                <a:srgbClr val="1F3864"/>
              </a:buClr>
              <a:buSzPts val="3200"/>
              <a:buChar char="•"/>
            </a:pPr>
            <a:r>
              <a:rPr lang="en-US" sz="2800">
                <a:solidFill>
                  <a:schemeClr val="dk2"/>
                </a:solidFill>
              </a:rPr>
              <a:t>Is not punitive </a:t>
            </a:r>
            <a:endParaRPr sz="2800">
              <a:solidFill>
                <a:schemeClr val="dk2"/>
              </a:solidFill>
            </a:endParaRPr>
          </a:p>
          <a:p>
            <a:pPr indent="-457200" lvl="0" marL="457200" rtl="0" algn="l">
              <a:lnSpc>
                <a:spcPct val="90000"/>
              </a:lnSpc>
              <a:spcBef>
                <a:spcPts val="1000"/>
              </a:spcBef>
              <a:spcAft>
                <a:spcPts val="0"/>
              </a:spcAft>
              <a:buClr>
                <a:srgbClr val="1F3864"/>
              </a:buClr>
              <a:buSzPts val="3200"/>
              <a:buChar char="•"/>
            </a:pPr>
            <a:r>
              <a:rPr lang="en-US" sz="2800">
                <a:solidFill>
                  <a:schemeClr val="dk2"/>
                </a:solidFill>
              </a:rPr>
              <a:t>Includes recipients of the services, including young women, in the entire process</a:t>
            </a:r>
            <a:endParaRPr sz="2800">
              <a:solidFill>
                <a:schemeClr val="dk2"/>
              </a:solidFill>
            </a:endParaRPr>
          </a:p>
        </p:txBody>
      </p:sp>
      <p:sp>
        <p:nvSpPr>
          <p:cNvPr id="2720" name="Google Shape;2720;p3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3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5" name="Shape 2725"/>
        <p:cNvGrpSpPr/>
        <p:nvPr/>
      </p:nvGrpSpPr>
      <p:grpSpPr>
        <a:xfrm>
          <a:off x="0" y="0"/>
          <a:ext cx="0" cy="0"/>
          <a:chOff x="0" y="0"/>
          <a:chExt cx="0" cy="0"/>
        </a:xfrm>
      </p:grpSpPr>
      <p:sp>
        <p:nvSpPr>
          <p:cNvPr id="2726" name="Google Shape;2726;p370"/>
          <p:cNvSpPr txBox="1"/>
          <p:nvPr>
            <p:ph type="title"/>
          </p:nvPr>
        </p:nvSpPr>
        <p:spPr>
          <a:xfrm>
            <a:off x="403225" y="404448"/>
            <a:ext cx="833755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Monitoring is a continuous process</a:t>
            </a:r>
            <a:br>
              <a:rPr lang="en-US"/>
            </a:br>
            <a:endParaRPr/>
          </a:p>
        </p:txBody>
      </p:sp>
      <p:grpSp>
        <p:nvGrpSpPr>
          <p:cNvPr descr="Image showing monitoring cycle, with arrows in a circle from Assess Program to Develop Action Plan to Implement Action Plan to Re-assess Program to Modify Action Plan to Implement Modified Plan and back to Assess Program. " id="2727" name="Google Shape;2727;p370"/>
          <p:cNvGrpSpPr/>
          <p:nvPr/>
        </p:nvGrpSpPr>
        <p:grpSpPr>
          <a:xfrm>
            <a:off x="1808646" y="1478367"/>
            <a:ext cx="5526707" cy="5099939"/>
            <a:chOff x="682579" y="-32173"/>
            <a:chExt cx="5526707" cy="5099939"/>
          </a:xfrm>
        </p:grpSpPr>
        <p:sp>
          <p:nvSpPr>
            <p:cNvPr id="2728" name="Google Shape;2728;p370"/>
            <p:cNvSpPr/>
            <p:nvPr/>
          </p:nvSpPr>
          <p:spPr>
            <a:xfrm>
              <a:off x="4069185" y="11392"/>
              <a:ext cx="1011233" cy="101123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Calibri"/>
                <a:ea typeface="Calibri"/>
                <a:cs typeface="Calibri"/>
                <a:sym typeface="Calibri"/>
              </a:endParaRPr>
            </a:p>
          </p:txBody>
        </p:sp>
        <p:sp>
          <p:nvSpPr>
            <p:cNvPr id="2729" name="Google Shape;2729;p370"/>
            <p:cNvSpPr txBox="1"/>
            <p:nvPr/>
          </p:nvSpPr>
          <p:spPr>
            <a:xfrm>
              <a:off x="4069185" y="11392"/>
              <a:ext cx="1011233" cy="1011233"/>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rgbClr val="000000"/>
                </a:buClr>
                <a:buSzPts val="1800"/>
                <a:buFont typeface="Arial"/>
                <a:buNone/>
              </a:pPr>
              <a:r>
                <a:rPr b="0" i="0" lang="en-US" sz="1800" u="none" cap="none" strike="noStrike">
                  <a:solidFill>
                    <a:schemeClr val="accent1"/>
                  </a:solidFill>
                  <a:latin typeface="Calibri"/>
                  <a:ea typeface="Calibri"/>
                  <a:cs typeface="Calibri"/>
                  <a:sym typeface="Calibri"/>
                </a:rPr>
                <a:t>Assess Program </a:t>
              </a:r>
              <a:endParaRPr b="0" i="0" sz="1400" u="none" cap="none" strike="noStrike">
                <a:solidFill>
                  <a:schemeClr val="accent1"/>
                </a:solidFill>
                <a:latin typeface="Calibri"/>
                <a:ea typeface="Calibri"/>
                <a:cs typeface="Calibri"/>
                <a:sym typeface="Calibri"/>
              </a:endParaRPr>
            </a:p>
          </p:txBody>
        </p:sp>
        <p:sp>
          <p:nvSpPr>
            <p:cNvPr id="2730" name="Google Shape;2730;p370"/>
            <p:cNvSpPr/>
            <p:nvPr/>
          </p:nvSpPr>
          <p:spPr>
            <a:xfrm>
              <a:off x="974572" y="906"/>
              <a:ext cx="4942720" cy="4942720"/>
            </a:xfrm>
            <a:custGeom>
              <a:rect b="b" l="l" r="r" t="t"/>
              <a:pathLst>
                <a:path extrusionOk="0" h="120000" w="120000">
                  <a:moveTo>
                    <a:pt x="101127" y="20810"/>
                  </a:moveTo>
                  <a:lnTo>
                    <a:pt x="101127" y="20810"/>
                  </a:lnTo>
                  <a:cubicBezTo>
                    <a:pt x="107238" y="27223"/>
                    <a:pt x="111765" y="34977"/>
                    <a:pt x="114345" y="43451"/>
                  </a:cubicBezTo>
                  <a:lnTo>
                    <a:pt x="117449" y="42738"/>
                  </a:lnTo>
                  <a:lnTo>
                    <a:pt x="113033" y="47814"/>
                  </a:lnTo>
                  <a:lnTo>
                    <a:pt x="106563" y="45239"/>
                  </a:lnTo>
                  <a:lnTo>
                    <a:pt x="109667" y="44526"/>
                  </a:lnTo>
                  <a:lnTo>
                    <a:pt x="109667" y="44526"/>
                  </a:lnTo>
                  <a:cubicBezTo>
                    <a:pt x="107287" y="36889"/>
                    <a:pt x="103179" y="29904"/>
                    <a:pt x="97661" y="24113"/>
                  </a:cubicBezTo>
                  <a:close/>
                </a:path>
              </a:pathLst>
            </a:custGeom>
            <a:solidFill>
              <a:srgbClr val="84B4E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Calibri"/>
                <a:ea typeface="Calibri"/>
                <a:cs typeface="Calibri"/>
                <a:sym typeface="Calibri"/>
              </a:endParaRPr>
            </a:p>
          </p:txBody>
        </p:sp>
        <p:sp>
          <p:nvSpPr>
            <p:cNvPr id="2731" name="Google Shape;2731;p370"/>
            <p:cNvSpPr/>
            <p:nvPr/>
          </p:nvSpPr>
          <p:spPr>
            <a:xfrm>
              <a:off x="5198053" y="1966650"/>
              <a:ext cx="1011233" cy="101123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Calibri"/>
                <a:ea typeface="Calibri"/>
                <a:cs typeface="Calibri"/>
                <a:sym typeface="Calibri"/>
              </a:endParaRPr>
            </a:p>
          </p:txBody>
        </p:sp>
        <p:sp>
          <p:nvSpPr>
            <p:cNvPr id="2732" name="Google Shape;2732;p370"/>
            <p:cNvSpPr txBox="1"/>
            <p:nvPr/>
          </p:nvSpPr>
          <p:spPr>
            <a:xfrm>
              <a:off x="5198053" y="1966650"/>
              <a:ext cx="1011233" cy="1011233"/>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rgbClr val="000000"/>
                </a:buClr>
                <a:buSzPts val="1800"/>
                <a:buFont typeface="Arial"/>
                <a:buNone/>
              </a:pPr>
              <a:r>
                <a:rPr b="0" i="0" lang="en-US" sz="1800" u="none" cap="none" strike="noStrike">
                  <a:solidFill>
                    <a:schemeClr val="accent1"/>
                  </a:solidFill>
                  <a:latin typeface="Calibri"/>
                  <a:ea typeface="Calibri"/>
                  <a:cs typeface="Calibri"/>
                  <a:sym typeface="Calibri"/>
                </a:rPr>
                <a:t>Develop Action Plan</a:t>
              </a:r>
              <a:endParaRPr b="0" i="0" sz="1400" u="none" cap="none" strike="noStrike">
                <a:solidFill>
                  <a:schemeClr val="accent1"/>
                </a:solidFill>
                <a:latin typeface="Calibri"/>
                <a:ea typeface="Calibri"/>
                <a:cs typeface="Calibri"/>
                <a:sym typeface="Calibri"/>
              </a:endParaRPr>
            </a:p>
          </p:txBody>
        </p:sp>
        <p:sp>
          <p:nvSpPr>
            <p:cNvPr id="2733" name="Google Shape;2733;p370"/>
            <p:cNvSpPr/>
            <p:nvPr/>
          </p:nvSpPr>
          <p:spPr>
            <a:xfrm>
              <a:off x="849281" y="125046"/>
              <a:ext cx="4942720" cy="4942720"/>
            </a:xfrm>
            <a:custGeom>
              <a:rect b="b" l="l" r="r" t="t"/>
              <a:pathLst>
                <a:path extrusionOk="0" h="120000" w="120000">
                  <a:moveTo>
                    <a:pt x="114641" y="75545"/>
                  </a:moveTo>
                  <a:cubicBezTo>
                    <a:pt x="112730" y="82262"/>
                    <a:pt x="109597" y="88569"/>
                    <a:pt x="105399" y="94150"/>
                  </a:cubicBezTo>
                  <a:lnTo>
                    <a:pt x="107804" y="96237"/>
                  </a:lnTo>
                  <a:lnTo>
                    <a:pt x="101101" y="95661"/>
                  </a:lnTo>
                  <a:lnTo>
                    <a:pt x="99368" y="88917"/>
                  </a:lnTo>
                  <a:lnTo>
                    <a:pt x="101773" y="91004"/>
                  </a:lnTo>
                  <a:lnTo>
                    <a:pt x="101773" y="91004"/>
                  </a:lnTo>
                  <a:cubicBezTo>
                    <a:pt x="105517" y="85959"/>
                    <a:pt x="108317" y="80277"/>
                    <a:pt x="110036" y="74235"/>
                  </a:cubicBezTo>
                  <a:close/>
                </a:path>
              </a:pathLst>
            </a:custGeom>
            <a:solidFill>
              <a:srgbClr val="CFE3F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Calibri"/>
                <a:ea typeface="Calibri"/>
                <a:cs typeface="Calibri"/>
                <a:sym typeface="Calibri"/>
              </a:endParaRPr>
            </a:p>
          </p:txBody>
        </p:sp>
        <p:sp>
          <p:nvSpPr>
            <p:cNvPr id="2734" name="Google Shape;2734;p370"/>
            <p:cNvSpPr/>
            <p:nvPr/>
          </p:nvSpPr>
          <p:spPr>
            <a:xfrm>
              <a:off x="3977609" y="3839708"/>
              <a:ext cx="1276570" cy="101123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Calibri"/>
                <a:ea typeface="Calibri"/>
                <a:cs typeface="Calibri"/>
                <a:sym typeface="Calibri"/>
              </a:endParaRPr>
            </a:p>
          </p:txBody>
        </p:sp>
        <p:sp>
          <p:nvSpPr>
            <p:cNvPr id="2735" name="Google Shape;2735;p370"/>
            <p:cNvSpPr txBox="1"/>
            <p:nvPr/>
          </p:nvSpPr>
          <p:spPr>
            <a:xfrm>
              <a:off x="3977609" y="3839708"/>
              <a:ext cx="1276570" cy="1011233"/>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rgbClr val="000000"/>
                </a:buClr>
                <a:buSzPts val="1800"/>
                <a:buFont typeface="Arial"/>
                <a:buNone/>
              </a:pPr>
              <a:r>
                <a:rPr b="0" i="0" lang="en-US" sz="1800" u="none" cap="none" strike="noStrike">
                  <a:solidFill>
                    <a:schemeClr val="accent1"/>
                  </a:solidFill>
                  <a:latin typeface="Calibri"/>
                  <a:ea typeface="Calibri"/>
                  <a:cs typeface="Calibri"/>
                  <a:sym typeface="Calibri"/>
                </a:rPr>
                <a:t>Implement Action Plan</a:t>
              </a:r>
              <a:endParaRPr b="0" i="0" sz="1400" u="none" cap="none" strike="noStrike">
                <a:solidFill>
                  <a:schemeClr val="accent1"/>
                </a:solidFill>
                <a:latin typeface="Calibri"/>
                <a:ea typeface="Calibri"/>
                <a:cs typeface="Calibri"/>
                <a:sym typeface="Calibri"/>
              </a:endParaRPr>
            </a:p>
          </p:txBody>
        </p:sp>
        <p:sp>
          <p:nvSpPr>
            <p:cNvPr id="2736" name="Google Shape;2736;p370"/>
            <p:cNvSpPr/>
            <p:nvPr/>
          </p:nvSpPr>
          <p:spPr>
            <a:xfrm>
              <a:off x="878651" y="-24375"/>
              <a:ext cx="4942720" cy="4942720"/>
            </a:xfrm>
            <a:custGeom>
              <a:rect b="b" l="l" r="r" t="t"/>
              <a:pathLst>
                <a:path extrusionOk="0" h="120000" w="120000">
                  <a:moveTo>
                    <a:pt x="75792" y="114570"/>
                  </a:moveTo>
                  <a:cubicBezTo>
                    <a:pt x="67614" y="116937"/>
                    <a:pt x="59008" y="117435"/>
                    <a:pt x="50612" y="116028"/>
                  </a:cubicBezTo>
                  <a:lnTo>
                    <a:pt x="49868" y="119125"/>
                  </a:lnTo>
                  <a:lnTo>
                    <a:pt x="47290" y="112910"/>
                  </a:lnTo>
                  <a:lnTo>
                    <a:pt x="52477" y="108264"/>
                  </a:lnTo>
                  <a:lnTo>
                    <a:pt x="51733" y="111360"/>
                  </a:lnTo>
                  <a:lnTo>
                    <a:pt x="51733" y="111360"/>
                  </a:lnTo>
                  <a:cubicBezTo>
                    <a:pt x="59319" y="112581"/>
                    <a:pt x="67080" y="112107"/>
                    <a:pt x="74461" y="109971"/>
                  </a:cubicBezTo>
                  <a:close/>
                </a:path>
              </a:pathLst>
            </a:custGeom>
            <a:solidFill>
              <a:srgbClr val="EFAA8B"/>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Calibri"/>
                <a:ea typeface="Calibri"/>
                <a:cs typeface="Calibri"/>
                <a:sym typeface="Calibri"/>
              </a:endParaRPr>
            </a:p>
          </p:txBody>
        </p:sp>
        <p:sp>
          <p:nvSpPr>
            <p:cNvPr id="2737" name="Google Shape;2737;p370"/>
            <p:cNvSpPr/>
            <p:nvPr/>
          </p:nvSpPr>
          <p:spPr>
            <a:xfrm>
              <a:off x="1811447" y="3921908"/>
              <a:ext cx="1011233" cy="101123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Calibri"/>
                <a:ea typeface="Calibri"/>
                <a:cs typeface="Calibri"/>
                <a:sym typeface="Calibri"/>
              </a:endParaRPr>
            </a:p>
          </p:txBody>
        </p:sp>
        <p:sp>
          <p:nvSpPr>
            <p:cNvPr id="2738" name="Google Shape;2738;p370"/>
            <p:cNvSpPr txBox="1"/>
            <p:nvPr/>
          </p:nvSpPr>
          <p:spPr>
            <a:xfrm>
              <a:off x="1811447" y="3921908"/>
              <a:ext cx="1011233" cy="1011233"/>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rgbClr val="000000"/>
                </a:buClr>
                <a:buSzPts val="1800"/>
                <a:buFont typeface="Arial"/>
                <a:buNone/>
              </a:pPr>
              <a:r>
                <a:rPr b="0" i="0" lang="en-US" sz="1800" u="none" cap="none" strike="noStrike">
                  <a:solidFill>
                    <a:schemeClr val="accent1"/>
                  </a:solidFill>
                  <a:latin typeface="Calibri"/>
                  <a:ea typeface="Calibri"/>
                  <a:cs typeface="Calibri"/>
                  <a:sym typeface="Calibri"/>
                </a:rPr>
                <a:t>Re-assess Program</a:t>
              </a:r>
              <a:endParaRPr b="0" i="0" sz="1400" u="none" cap="none" strike="noStrike">
                <a:solidFill>
                  <a:schemeClr val="accent1"/>
                </a:solidFill>
                <a:latin typeface="Calibri"/>
                <a:ea typeface="Calibri"/>
                <a:cs typeface="Calibri"/>
                <a:sym typeface="Calibri"/>
              </a:endParaRPr>
            </a:p>
          </p:txBody>
        </p:sp>
        <p:sp>
          <p:nvSpPr>
            <p:cNvPr id="2739" name="Google Shape;2739;p370"/>
            <p:cNvSpPr/>
            <p:nvPr/>
          </p:nvSpPr>
          <p:spPr>
            <a:xfrm>
              <a:off x="974572" y="906"/>
              <a:ext cx="4942720" cy="4942720"/>
            </a:xfrm>
            <a:custGeom>
              <a:rect b="b" l="l" r="r" t="t"/>
              <a:pathLst>
                <a:path extrusionOk="0" h="120000" w="120000">
                  <a:moveTo>
                    <a:pt x="18873" y="99190"/>
                  </a:moveTo>
                  <a:lnTo>
                    <a:pt x="18873" y="99190"/>
                  </a:lnTo>
                  <a:cubicBezTo>
                    <a:pt x="12762" y="92777"/>
                    <a:pt x="8235" y="85023"/>
                    <a:pt x="5655" y="76549"/>
                  </a:cubicBezTo>
                  <a:lnTo>
                    <a:pt x="2551" y="77262"/>
                  </a:lnTo>
                  <a:lnTo>
                    <a:pt x="6967" y="72186"/>
                  </a:lnTo>
                  <a:lnTo>
                    <a:pt x="13437" y="74761"/>
                  </a:lnTo>
                  <a:lnTo>
                    <a:pt x="10333" y="75474"/>
                  </a:lnTo>
                  <a:cubicBezTo>
                    <a:pt x="12713" y="83111"/>
                    <a:pt x="16821" y="90096"/>
                    <a:pt x="22339" y="95887"/>
                  </a:cubicBezTo>
                  <a:close/>
                </a:path>
              </a:pathLst>
            </a:custGeom>
            <a:solidFill>
              <a:srgbClr val="FADC9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Calibri"/>
                <a:ea typeface="Calibri"/>
                <a:cs typeface="Calibri"/>
                <a:sym typeface="Calibri"/>
              </a:endParaRPr>
            </a:p>
          </p:txBody>
        </p:sp>
        <p:sp>
          <p:nvSpPr>
            <p:cNvPr id="2740" name="Google Shape;2740;p370"/>
            <p:cNvSpPr/>
            <p:nvPr/>
          </p:nvSpPr>
          <p:spPr>
            <a:xfrm>
              <a:off x="682579" y="1966650"/>
              <a:ext cx="1011233" cy="101123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Calibri"/>
                <a:ea typeface="Calibri"/>
                <a:cs typeface="Calibri"/>
                <a:sym typeface="Calibri"/>
              </a:endParaRPr>
            </a:p>
          </p:txBody>
        </p:sp>
        <p:sp>
          <p:nvSpPr>
            <p:cNvPr id="2741" name="Google Shape;2741;p370"/>
            <p:cNvSpPr txBox="1"/>
            <p:nvPr/>
          </p:nvSpPr>
          <p:spPr>
            <a:xfrm>
              <a:off x="682579" y="1966650"/>
              <a:ext cx="1011233" cy="1011233"/>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rgbClr val="000000"/>
                </a:buClr>
                <a:buSzPts val="1800"/>
                <a:buFont typeface="Arial"/>
                <a:buNone/>
              </a:pPr>
              <a:r>
                <a:rPr b="0" i="0" lang="en-US" sz="1800" u="none" cap="none" strike="noStrike">
                  <a:solidFill>
                    <a:schemeClr val="accent1"/>
                  </a:solidFill>
                  <a:latin typeface="Calibri"/>
                  <a:ea typeface="Calibri"/>
                  <a:cs typeface="Calibri"/>
                  <a:sym typeface="Calibri"/>
                </a:rPr>
                <a:t>Modify Action Plan </a:t>
              </a:r>
              <a:endParaRPr b="0" i="0" sz="1400" u="none" cap="none" strike="noStrike">
                <a:solidFill>
                  <a:schemeClr val="accent1"/>
                </a:solidFill>
                <a:latin typeface="Calibri"/>
                <a:ea typeface="Calibri"/>
                <a:cs typeface="Calibri"/>
                <a:sym typeface="Calibri"/>
              </a:endParaRPr>
            </a:p>
          </p:txBody>
        </p:sp>
        <p:sp>
          <p:nvSpPr>
            <p:cNvPr id="2742" name="Google Shape;2742;p370"/>
            <p:cNvSpPr/>
            <p:nvPr/>
          </p:nvSpPr>
          <p:spPr>
            <a:xfrm>
              <a:off x="981913" y="-32173"/>
              <a:ext cx="4942720" cy="4942720"/>
            </a:xfrm>
            <a:custGeom>
              <a:rect b="b" l="l" r="r" t="t"/>
              <a:pathLst>
                <a:path extrusionOk="0" h="120000" w="120000">
                  <a:moveTo>
                    <a:pt x="4449" y="48110"/>
                  </a:moveTo>
                  <a:lnTo>
                    <a:pt x="4449" y="48110"/>
                  </a:lnTo>
                  <a:cubicBezTo>
                    <a:pt x="5505" y="43175"/>
                    <a:pt x="7214" y="38403"/>
                    <a:pt x="9531" y="33920"/>
                  </a:cubicBezTo>
                  <a:lnTo>
                    <a:pt x="6811" y="32264"/>
                  </a:lnTo>
                  <a:lnTo>
                    <a:pt x="13516" y="31712"/>
                  </a:lnTo>
                  <a:lnTo>
                    <a:pt x="16352" y="38071"/>
                  </a:lnTo>
                  <a:lnTo>
                    <a:pt x="13632" y="36416"/>
                  </a:lnTo>
                  <a:lnTo>
                    <a:pt x="13632" y="36416"/>
                  </a:lnTo>
                  <a:cubicBezTo>
                    <a:pt x="11588" y="40435"/>
                    <a:pt x="10075" y="44703"/>
                    <a:pt x="9131" y="49112"/>
                  </a:cubicBezTo>
                  <a:close/>
                </a:path>
              </a:pathLst>
            </a:custGeom>
            <a:solidFill>
              <a:schemeClr val="accent6"/>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Calibri"/>
                <a:ea typeface="Calibri"/>
                <a:cs typeface="Calibri"/>
                <a:sym typeface="Calibri"/>
              </a:endParaRPr>
            </a:p>
          </p:txBody>
        </p:sp>
        <p:sp>
          <p:nvSpPr>
            <p:cNvPr id="2743" name="Google Shape;2743;p370"/>
            <p:cNvSpPr/>
            <p:nvPr/>
          </p:nvSpPr>
          <p:spPr>
            <a:xfrm>
              <a:off x="1329455" y="254244"/>
              <a:ext cx="1256022" cy="101123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Calibri"/>
                <a:ea typeface="Calibri"/>
                <a:cs typeface="Calibri"/>
                <a:sym typeface="Calibri"/>
              </a:endParaRPr>
            </a:p>
          </p:txBody>
        </p:sp>
        <p:sp>
          <p:nvSpPr>
            <p:cNvPr id="2744" name="Google Shape;2744;p370"/>
            <p:cNvSpPr txBox="1"/>
            <p:nvPr/>
          </p:nvSpPr>
          <p:spPr>
            <a:xfrm>
              <a:off x="1329455" y="254244"/>
              <a:ext cx="1256022" cy="1011233"/>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rgbClr val="000000"/>
                </a:buClr>
                <a:buSzPts val="1800"/>
                <a:buFont typeface="Arial"/>
                <a:buNone/>
              </a:pPr>
              <a:r>
                <a:rPr b="0" i="0" lang="en-US" sz="1800" u="none" cap="none" strike="noStrike">
                  <a:solidFill>
                    <a:schemeClr val="accent1"/>
                  </a:solidFill>
                  <a:latin typeface="Calibri"/>
                  <a:ea typeface="Calibri"/>
                  <a:cs typeface="Calibri"/>
                  <a:sym typeface="Calibri"/>
                </a:rPr>
                <a:t>Implement Modified Plan</a:t>
              </a:r>
              <a:endParaRPr b="0" i="0" sz="1400" u="none" cap="none" strike="noStrike">
                <a:solidFill>
                  <a:schemeClr val="accent1"/>
                </a:solidFill>
                <a:latin typeface="Calibri"/>
                <a:ea typeface="Calibri"/>
                <a:cs typeface="Calibri"/>
                <a:sym typeface="Calibri"/>
              </a:endParaRPr>
            </a:p>
          </p:txBody>
        </p:sp>
        <p:sp>
          <p:nvSpPr>
            <p:cNvPr id="2745" name="Google Shape;2745;p370"/>
            <p:cNvSpPr/>
            <p:nvPr/>
          </p:nvSpPr>
          <p:spPr>
            <a:xfrm>
              <a:off x="957319" y="-4123"/>
              <a:ext cx="4942720" cy="4942720"/>
            </a:xfrm>
            <a:custGeom>
              <a:rect b="b" l="l" r="r" t="t"/>
              <a:pathLst>
                <a:path extrusionOk="0" h="120000" w="120000">
                  <a:moveTo>
                    <a:pt x="38783" y="7301"/>
                  </a:moveTo>
                  <a:lnTo>
                    <a:pt x="38783" y="7301"/>
                  </a:lnTo>
                  <a:cubicBezTo>
                    <a:pt x="49415" y="3021"/>
                    <a:pt x="61092" y="2057"/>
                    <a:pt x="72282" y="4534"/>
                  </a:cubicBezTo>
                  <a:lnTo>
                    <a:pt x="73185" y="1480"/>
                  </a:lnTo>
                  <a:lnTo>
                    <a:pt x="75437" y="7820"/>
                  </a:lnTo>
                  <a:lnTo>
                    <a:pt x="70017" y="12191"/>
                  </a:lnTo>
                  <a:lnTo>
                    <a:pt x="70920" y="9138"/>
                  </a:lnTo>
                  <a:lnTo>
                    <a:pt x="70920" y="9138"/>
                  </a:lnTo>
                  <a:cubicBezTo>
                    <a:pt x="60771" y="6959"/>
                    <a:pt x="50201" y="7866"/>
                    <a:pt x="40572" y="11743"/>
                  </a:cubicBezTo>
                  <a:close/>
                </a:path>
              </a:pathLst>
            </a:custGeom>
            <a:solidFill>
              <a:srgbClr val="84B4E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Calibri"/>
                <a:ea typeface="Calibri"/>
                <a:cs typeface="Calibri"/>
                <a:sym typeface="Calibri"/>
              </a:endParaRPr>
            </a:p>
          </p:txBody>
        </p:sp>
      </p:grpSp>
      <p:sp>
        <p:nvSpPr>
          <p:cNvPr id="2746" name="Google Shape;2746;p3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3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1" name="Shape 2751"/>
        <p:cNvGrpSpPr/>
        <p:nvPr/>
      </p:nvGrpSpPr>
      <p:grpSpPr>
        <a:xfrm>
          <a:off x="0" y="0"/>
          <a:ext cx="0" cy="0"/>
          <a:chOff x="0" y="0"/>
          <a:chExt cx="0" cy="0"/>
        </a:xfrm>
      </p:grpSpPr>
      <p:sp>
        <p:nvSpPr>
          <p:cNvPr id="2752" name="Google Shape;2752;p371"/>
          <p:cNvSpPr txBox="1"/>
          <p:nvPr>
            <p:ph type="title"/>
          </p:nvPr>
        </p:nvSpPr>
        <p:spPr>
          <a:xfrm>
            <a:off x="914400" y="340832"/>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3600"/>
              <a:buFont typeface="Calibri"/>
              <a:buNone/>
            </a:pPr>
            <a:r>
              <a:rPr b="1" lang="en-US" sz="3400"/>
              <a:t>Suggested components in a logbook/ register for uterine evacuation clients</a:t>
            </a:r>
            <a:endParaRPr sz="3400"/>
          </a:p>
        </p:txBody>
      </p:sp>
      <p:sp>
        <p:nvSpPr>
          <p:cNvPr id="2753" name="Google Shape;2753;p371"/>
          <p:cNvSpPr txBox="1"/>
          <p:nvPr>
            <p:ph idx="1" type="body"/>
          </p:nvPr>
        </p:nvSpPr>
        <p:spPr>
          <a:xfrm>
            <a:off x="1379305" y="1596848"/>
            <a:ext cx="7602877" cy="4525963"/>
          </a:xfrm>
          <a:prstGeom prst="rect">
            <a:avLst/>
          </a:prstGeom>
          <a:noFill/>
          <a:ln>
            <a:noFill/>
          </a:ln>
        </p:spPr>
        <p:txBody>
          <a:bodyPr anchorCtr="0" anchor="t" bIns="45700" lIns="91425" spcFirstLastPara="1" rIns="91425" wrap="square" tIns="45700">
            <a:noAutofit/>
          </a:bodyPr>
          <a:lstStyle/>
          <a:p>
            <a:pPr indent="-228600" lvl="0" marL="228600" rtl="0" algn="l">
              <a:lnSpc>
                <a:spcPct val="70000"/>
              </a:lnSpc>
              <a:spcBef>
                <a:spcPts val="0"/>
              </a:spcBef>
              <a:spcAft>
                <a:spcPts val="0"/>
              </a:spcAft>
              <a:buClr>
                <a:srgbClr val="1F3864"/>
              </a:buClr>
              <a:buSzPts val="1960"/>
              <a:buChar char="•"/>
            </a:pPr>
            <a:r>
              <a:rPr lang="en-US" sz="2200">
                <a:solidFill>
                  <a:schemeClr val="dk2"/>
                </a:solidFill>
              </a:rPr>
              <a:t>Date</a:t>
            </a:r>
            <a:endParaRPr sz="2200">
              <a:solidFill>
                <a:schemeClr val="dk2"/>
              </a:solidFill>
            </a:endParaRPr>
          </a:p>
          <a:p>
            <a:pPr indent="-228600" lvl="0" marL="228600" rtl="0" algn="l">
              <a:lnSpc>
                <a:spcPct val="70000"/>
              </a:lnSpc>
              <a:spcBef>
                <a:spcPts val="1000"/>
              </a:spcBef>
              <a:spcAft>
                <a:spcPts val="0"/>
              </a:spcAft>
              <a:buClr>
                <a:srgbClr val="1F3864"/>
              </a:buClr>
              <a:buSzPts val="1960"/>
              <a:buChar char="•"/>
            </a:pPr>
            <a:r>
              <a:rPr lang="en-US" sz="2200">
                <a:solidFill>
                  <a:schemeClr val="dk2"/>
                </a:solidFill>
              </a:rPr>
              <a:t>Client name or unique identifier</a:t>
            </a:r>
            <a:endParaRPr sz="2200">
              <a:solidFill>
                <a:schemeClr val="dk2"/>
              </a:solidFill>
            </a:endParaRPr>
          </a:p>
          <a:p>
            <a:pPr indent="-228600" lvl="0" marL="228600" rtl="0" algn="l">
              <a:lnSpc>
                <a:spcPct val="70000"/>
              </a:lnSpc>
              <a:spcBef>
                <a:spcPts val="1000"/>
              </a:spcBef>
              <a:spcAft>
                <a:spcPts val="0"/>
              </a:spcAft>
              <a:buClr>
                <a:srgbClr val="1F3864"/>
              </a:buClr>
              <a:buSzPts val="1960"/>
              <a:buChar char="•"/>
            </a:pPr>
            <a:r>
              <a:rPr lang="en-US" sz="2200">
                <a:solidFill>
                  <a:schemeClr val="dk2"/>
                </a:solidFill>
              </a:rPr>
              <a:t>Client age </a:t>
            </a:r>
            <a:endParaRPr sz="2200">
              <a:solidFill>
                <a:schemeClr val="dk2"/>
              </a:solidFill>
            </a:endParaRPr>
          </a:p>
          <a:p>
            <a:pPr indent="-228600" lvl="0" marL="228600" rtl="0" algn="l">
              <a:lnSpc>
                <a:spcPct val="70000"/>
              </a:lnSpc>
              <a:spcBef>
                <a:spcPts val="1000"/>
              </a:spcBef>
              <a:spcAft>
                <a:spcPts val="0"/>
              </a:spcAft>
              <a:buClr>
                <a:srgbClr val="1F3864"/>
              </a:buClr>
              <a:buSzPts val="1960"/>
              <a:buChar char="•"/>
            </a:pPr>
            <a:r>
              <a:rPr lang="en-US" sz="2200">
                <a:solidFill>
                  <a:schemeClr val="dk2"/>
                </a:solidFill>
              </a:rPr>
              <a:t>Age of pregnancy (in weeks)</a:t>
            </a:r>
            <a:endParaRPr sz="2200">
              <a:solidFill>
                <a:schemeClr val="dk2"/>
              </a:solidFill>
            </a:endParaRPr>
          </a:p>
          <a:p>
            <a:pPr indent="-228600" lvl="0" marL="228600" rtl="0" algn="l">
              <a:lnSpc>
                <a:spcPct val="70000"/>
              </a:lnSpc>
              <a:spcBef>
                <a:spcPts val="1000"/>
              </a:spcBef>
              <a:spcAft>
                <a:spcPts val="0"/>
              </a:spcAft>
              <a:buClr>
                <a:srgbClr val="1F3864"/>
              </a:buClr>
              <a:buSzPts val="1960"/>
              <a:buChar char="•"/>
            </a:pPr>
            <a:r>
              <a:rPr lang="en-US" sz="2200">
                <a:solidFill>
                  <a:schemeClr val="dk2"/>
                </a:solidFill>
              </a:rPr>
              <a:t>Diagnosis (e.g., induced abortion, incomplete abortion, complete abortion)</a:t>
            </a:r>
            <a:endParaRPr sz="2200">
              <a:solidFill>
                <a:schemeClr val="dk2"/>
              </a:solidFill>
            </a:endParaRPr>
          </a:p>
          <a:p>
            <a:pPr indent="-228600" lvl="0" marL="228600" rtl="0" algn="l">
              <a:lnSpc>
                <a:spcPct val="70000"/>
              </a:lnSpc>
              <a:spcBef>
                <a:spcPts val="1000"/>
              </a:spcBef>
              <a:spcAft>
                <a:spcPts val="0"/>
              </a:spcAft>
              <a:buClr>
                <a:srgbClr val="1F3864"/>
              </a:buClr>
              <a:buSzPts val="1960"/>
              <a:buChar char="•"/>
            </a:pPr>
            <a:r>
              <a:rPr lang="en-US" sz="2200">
                <a:solidFill>
                  <a:schemeClr val="dk2"/>
                </a:solidFill>
              </a:rPr>
              <a:t>Presenting complications (e.g., moderate/light vaginal bleeding, severe vaginal bleeding, sepsis, shock, injury to organs)</a:t>
            </a:r>
            <a:endParaRPr sz="2200">
              <a:solidFill>
                <a:schemeClr val="dk2"/>
              </a:solidFill>
            </a:endParaRPr>
          </a:p>
          <a:p>
            <a:pPr indent="-228600" lvl="0" marL="228600" rtl="0" algn="l">
              <a:lnSpc>
                <a:spcPct val="70000"/>
              </a:lnSpc>
              <a:spcBef>
                <a:spcPts val="1000"/>
              </a:spcBef>
              <a:spcAft>
                <a:spcPts val="0"/>
              </a:spcAft>
              <a:buClr>
                <a:srgbClr val="1F3864"/>
              </a:buClr>
              <a:buSzPts val="1960"/>
              <a:buChar char="•"/>
            </a:pPr>
            <a:r>
              <a:rPr lang="en-US" sz="2200">
                <a:solidFill>
                  <a:schemeClr val="dk2"/>
                </a:solidFill>
              </a:rPr>
              <a:t>Treatment/procedure (e.g., MVA, mifepristone and misoprostol, misoprostol alone, dilation and curettage, parenteral antibiotics, blood transfusion, pain management)</a:t>
            </a:r>
            <a:endParaRPr sz="2200">
              <a:solidFill>
                <a:schemeClr val="dk2"/>
              </a:solidFill>
            </a:endParaRPr>
          </a:p>
          <a:p>
            <a:pPr indent="-228600" lvl="0" marL="228600" rtl="0" algn="l">
              <a:lnSpc>
                <a:spcPct val="70000"/>
              </a:lnSpc>
              <a:spcBef>
                <a:spcPts val="1000"/>
              </a:spcBef>
              <a:spcAft>
                <a:spcPts val="0"/>
              </a:spcAft>
              <a:buClr>
                <a:srgbClr val="1F3864"/>
              </a:buClr>
              <a:buSzPts val="1960"/>
              <a:buChar char="•"/>
            </a:pPr>
            <a:r>
              <a:rPr lang="en-US" sz="2200">
                <a:solidFill>
                  <a:schemeClr val="dk2"/>
                </a:solidFill>
              </a:rPr>
              <a:t>Post-abortion contraception: Yes/No and method selected (e.g., oral contraceptive pills, injectable, implant, IUD, sterilization)</a:t>
            </a:r>
            <a:endParaRPr sz="2200">
              <a:solidFill>
                <a:schemeClr val="dk2"/>
              </a:solidFill>
            </a:endParaRPr>
          </a:p>
          <a:p>
            <a:pPr indent="-228600" lvl="0" marL="228600" rtl="0" algn="l">
              <a:lnSpc>
                <a:spcPct val="70000"/>
              </a:lnSpc>
              <a:spcBef>
                <a:spcPts val="1000"/>
              </a:spcBef>
              <a:spcAft>
                <a:spcPts val="0"/>
              </a:spcAft>
              <a:buClr>
                <a:srgbClr val="1F3864"/>
              </a:buClr>
              <a:buSzPts val="1960"/>
              <a:buChar char="•"/>
            </a:pPr>
            <a:r>
              <a:rPr lang="en-US" sz="2200">
                <a:solidFill>
                  <a:schemeClr val="dk2"/>
                </a:solidFill>
              </a:rPr>
              <a:t>Referral to a higher-level facility</a:t>
            </a:r>
            <a:endParaRPr sz="2200">
              <a:solidFill>
                <a:schemeClr val="dk2"/>
              </a:solidFill>
            </a:endParaRPr>
          </a:p>
          <a:p>
            <a:pPr indent="-104140" lvl="0" marL="228600" rtl="0" algn="l">
              <a:lnSpc>
                <a:spcPct val="70000"/>
              </a:lnSpc>
              <a:spcBef>
                <a:spcPts val="1000"/>
              </a:spcBef>
              <a:spcAft>
                <a:spcPts val="0"/>
              </a:spcAft>
              <a:buClr>
                <a:schemeClr val="dk1"/>
              </a:buClr>
              <a:buSzPts val="1960"/>
              <a:buNone/>
            </a:pPr>
            <a:r>
              <a:t/>
            </a:r>
            <a:endParaRPr sz="1960">
              <a:solidFill>
                <a:srgbClr val="1F3864"/>
              </a:solidFill>
            </a:endParaRPr>
          </a:p>
        </p:txBody>
      </p:sp>
      <p:sp>
        <p:nvSpPr>
          <p:cNvPr id="2754" name="Google Shape;2754;p3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3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9" name="Shape 2759"/>
        <p:cNvGrpSpPr/>
        <p:nvPr/>
      </p:nvGrpSpPr>
      <p:grpSpPr>
        <a:xfrm>
          <a:off x="0" y="0"/>
          <a:ext cx="0" cy="0"/>
          <a:chOff x="0" y="0"/>
          <a:chExt cx="0" cy="0"/>
        </a:xfrm>
      </p:grpSpPr>
      <p:sp>
        <p:nvSpPr>
          <p:cNvPr id="2760" name="Google Shape;2760;p372"/>
          <p:cNvSpPr txBox="1"/>
          <p:nvPr>
            <p:ph type="title"/>
          </p:nvPr>
        </p:nvSpPr>
        <p:spPr>
          <a:xfrm>
            <a:off x="685800" y="952928"/>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Indicators</a:t>
            </a:r>
            <a:endParaRPr/>
          </a:p>
        </p:txBody>
      </p:sp>
      <p:sp>
        <p:nvSpPr>
          <p:cNvPr id="2761" name="Google Shape;2761;p372"/>
          <p:cNvSpPr txBox="1"/>
          <p:nvPr>
            <p:ph idx="1" type="body"/>
          </p:nvPr>
        </p:nvSpPr>
        <p:spPr>
          <a:xfrm>
            <a:off x="685800" y="2514173"/>
            <a:ext cx="8153400" cy="44958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n-US">
                <a:solidFill>
                  <a:schemeClr val="dk2"/>
                </a:solidFill>
              </a:rPr>
              <a:t>Are measurements that help quantify activities and results</a:t>
            </a:r>
            <a:endParaRPr>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a:solidFill>
                  <a:schemeClr val="dk2"/>
                </a:solidFill>
              </a:rPr>
              <a:t>Can help describe overall quality</a:t>
            </a:r>
            <a:endParaRPr>
              <a:solidFill>
                <a:schemeClr val="dk2"/>
              </a:solidFill>
            </a:endParaRPr>
          </a:p>
        </p:txBody>
      </p:sp>
      <p:sp>
        <p:nvSpPr>
          <p:cNvPr id="2762" name="Google Shape;2762;p3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85"/>
          <p:cNvSpPr txBox="1"/>
          <p:nvPr>
            <p:ph type="title"/>
          </p:nvPr>
        </p:nvSpPr>
        <p:spPr>
          <a:xfrm>
            <a:off x="1028700" y="2100888"/>
            <a:ext cx="6840141" cy="1604665"/>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5400"/>
              <a:buFont typeface="Calibri"/>
              <a:buNone/>
            </a:pPr>
            <a:r>
              <a:rPr b="1" lang="en-US" sz="4400">
                <a:solidFill>
                  <a:schemeClr val="accent1"/>
                </a:solidFill>
              </a:rPr>
              <a:t>POSSIBLE COMPLICATIONS</a:t>
            </a:r>
            <a:br>
              <a:rPr b="1" lang="en-US" sz="4400">
                <a:solidFill>
                  <a:schemeClr val="accent1"/>
                </a:solidFill>
              </a:rPr>
            </a:br>
            <a:r>
              <a:rPr b="1" lang="en-US" sz="4400">
                <a:solidFill>
                  <a:schemeClr val="accent1"/>
                </a:solidFill>
              </a:rPr>
              <a:t>OF MVA</a:t>
            </a:r>
            <a:endParaRPr sz="4400">
              <a:solidFill>
                <a:schemeClr val="accent1"/>
              </a:solidFill>
            </a:endParaRPr>
          </a:p>
        </p:txBody>
      </p:sp>
      <p:sp>
        <p:nvSpPr>
          <p:cNvPr id="539" name="Google Shape;539;p85"/>
          <p:cNvSpPr txBox="1"/>
          <p:nvPr>
            <p:ph idx="12" type="sldNum"/>
          </p:nvPr>
        </p:nvSpPr>
        <p:spPr>
          <a:xfrm>
            <a:off x="2628472" y="6162989"/>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3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8" name="Shape 2768"/>
        <p:cNvGrpSpPr/>
        <p:nvPr/>
      </p:nvGrpSpPr>
      <p:grpSpPr>
        <a:xfrm>
          <a:off x="0" y="0"/>
          <a:ext cx="0" cy="0"/>
          <a:chOff x="0" y="0"/>
          <a:chExt cx="0" cy="0"/>
        </a:xfrm>
      </p:grpSpPr>
      <p:sp>
        <p:nvSpPr>
          <p:cNvPr id="2769" name="Google Shape;2769;p37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2"/>
              </a:buClr>
              <a:buSzPts val="3800"/>
              <a:buFont typeface="Calibri"/>
              <a:buNone/>
            </a:pPr>
            <a:r>
              <a:rPr b="1" lang="en-US" sz="3700"/>
              <a:t>Worksheet for preliminary preparedness for implementation of safe abortion care</a:t>
            </a:r>
            <a:endParaRPr sz="3700"/>
          </a:p>
        </p:txBody>
      </p:sp>
      <p:pic>
        <p:nvPicPr>
          <p:cNvPr descr="Image showing sample preparedness worksheet. " id="2770" name="Google Shape;2770;p373"/>
          <p:cNvPicPr preferRelativeResize="0"/>
          <p:nvPr>
            <p:ph idx="1" type="body"/>
          </p:nvPr>
        </p:nvPicPr>
        <p:blipFill rotWithShape="1">
          <a:blip r:embed="rId3">
            <a:alphaModFix/>
          </a:blip>
          <a:srcRect b="0" l="0" r="0" t="0"/>
          <a:stretch/>
        </p:blipFill>
        <p:spPr>
          <a:xfrm>
            <a:off x="1334813" y="1417639"/>
            <a:ext cx="7351987" cy="4938712"/>
          </a:xfrm>
          <a:prstGeom prst="rect">
            <a:avLst/>
          </a:prstGeom>
          <a:noFill/>
          <a:ln>
            <a:noFill/>
          </a:ln>
          <a:effectLst>
            <a:outerShdw blurRad="55000" rotWithShape="0" algn="tl" dir="5400000" dist="18000">
              <a:srgbClr val="000000">
                <a:alpha val="40000"/>
              </a:srgbClr>
            </a:outerShdw>
          </a:effectLst>
        </p:spPr>
      </p:pic>
      <p:sp>
        <p:nvSpPr>
          <p:cNvPr id="2771" name="Google Shape;2771;p3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3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6" name="Shape 2776"/>
        <p:cNvGrpSpPr/>
        <p:nvPr/>
      </p:nvGrpSpPr>
      <p:grpSpPr>
        <a:xfrm>
          <a:off x="0" y="0"/>
          <a:ext cx="0" cy="0"/>
          <a:chOff x="0" y="0"/>
          <a:chExt cx="0" cy="0"/>
        </a:xfrm>
      </p:grpSpPr>
      <p:sp>
        <p:nvSpPr>
          <p:cNvPr id="2777" name="Google Shape;2777;p374"/>
          <p:cNvSpPr txBox="1"/>
          <p:nvPr>
            <p:ph type="title"/>
          </p:nvPr>
        </p:nvSpPr>
        <p:spPr>
          <a:xfrm>
            <a:off x="900028" y="48977"/>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Health facility site set-up</a:t>
            </a:r>
            <a:endParaRPr/>
          </a:p>
        </p:txBody>
      </p:sp>
      <p:pic>
        <p:nvPicPr>
          <p:cNvPr descr="Image showing Supply and Equipment Checklist for Comprehensive Abortion Care." id="2778" name="Google Shape;2778;p374"/>
          <p:cNvPicPr preferRelativeResize="0"/>
          <p:nvPr>
            <p:ph idx="1" type="body"/>
          </p:nvPr>
        </p:nvPicPr>
        <p:blipFill rotWithShape="1">
          <a:blip r:embed="rId3">
            <a:alphaModFix/>
          </a:blip>
          <a:srcRect b="0" l="0" r="0" t="0"/>
          <a:stretch/>
        </p:blipFill>
        <p:spPr>
          <a:xfrm rot="-1441613">
            <a:off x="1226720" y="1654458"/>
            <a:ext cx="3292136" cy="4505697"/>
          </a:xfrm>
          <a:prstGeom prst="rect">
            <a:avLst/>
          </a:prstGeom>
          <a:noFill/>
          <a:ln cap="flat" cmpd="sng" w="9525">
            <a:solidFill>
              <a:schemeClr val="accent1"/>
            </a:solidFill>
            <a:prstDash val="solid"/>
            <a:round/>
            <a:headEnd len="sm" w="sm" type="none"/>
            <a:tailEnd len="sm" w="sm" type="none"/>
          </a:ln>
        </p:spPr>
      </p:pic>
      <p:pic>
        <p:nvPicPr>
          <p:cNvPr descr="Image of the health facility checklist" id="2779" name="Google Shape;2779;p374"/>
          <p:cNvPicPr preferRelativeResize="0"/>
          <p:nvPr/>
        </p:nvPicPr>
        <p:blipFill rotWithShape="1">
          <a:blip r:embed="rId4">
            <a:alphaModFix/>
          </a:blip>
          <a:srcRect b="0" l="0" r="0" t="0"/>
          <a:stretch/>
        </p:blipFill>
        <p:spPr>
          <a:xfrm rot="-1466624">
            <a:off x="4570208" y="1543654"/>
            <a:ext cx="3552198" cy="4485093"/>
          </a:xfrm>
          <a:prstGeom prst="rect">
            <a:avLst/>
          </a:prstGeom>
          <a:noFill/>
          <a:ln cap="flat" cmpd="sng" w="9525">
            <a:solidFill>
              <a:schemeClr val="accent1"/>
            </a:solidFill>
            <a:prstDash val="solid"/>
            <a:round/>
            <a:headEnd len="sm" w="sm" type="none"/>
            <a:tailEnd len="sm" w="sm" type="none"/>
          </a:ln>
        </p:spPr>
      </p:pic>
      <p:sp>
        <p:nvSpPr>
          <p:cNvPr id="2780" name="Google Shape;2780;p3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3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5" name="Shape 2785"/>
        <p:cNvGrpSpPr/>
        <p:nvPr/>
      </p:nvGrpSpPr>
      <p:grpSpPr>
        <a:xfrm>
          <a:off x="0" y="0"/>
          <a:ext cx="0" cy="0"/>
          <a:chOff x="0" y="0"/>
          <a:chExt cx="0" cy="0"/>
        </a:xfrm>
      </p:grpSpPr>
      <p:sp>
        <p:nvSpPr>
          <p:cNvPr id="2786" name="Google Shape;2786;p375"/>
          <p:cNvSpPr txBox="1"/>
          <p:nvPr>
            <p:ph type="title"/>
          </p:nvPr>
        </p:nvSpPr>
        <p:spPr>
          <a:xfrm>
            <a:off x="631860" y="644507"/>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Ensuring medical abortion &amp; MVA are in full supply</a:t>
            </a:r>
            <a:endParaRPr/>
          </a:p>
        </p:txBody>
      </p:sp>
      <p:sp>
        <p:nvSpPr>
          <p:cNvPr id="2787" name="Google Shape;2787;p375"/>
          <p:cNvSpPr txBox="1"/>
          <p:nvPr>
            <p:ph idx="1" type="body"/>
          </p:nvPr>
        </p:nvSpPr>
        <p:spPr>
          <a:xfrm>
            <a:off x="631860" y="2157574"/>
            <a:ext cx="8229600" cy="452596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1"/>
              </a:buClr>
              <a:buSzPts val="3200"/>
              <a:buNone/>
            </a:pPr>
            <a:r>
              <a:rPr b="1" lang="en-US" sz="2800">
                <a:solidFill>
                  <a:schemeClr val="dk2"/>
                </a:solidFill>
              </a:rPr>
              <a:t>Two actions:</a:t>
            </a:r>
            <a:endParaRPr b="1" sz="2800">
              <a:solidFill>
                <a:schemeClr val="dk2"/>
              </a:solidFill>
            </a:endParaRPr>
          </a:p>
          <a:p>
            <a:pPr indent="-457200" lvl="1" marL="914400" rtl="0" algn="l">
              <a:lnSpc>
                <a:spcPct val="90000"/>
              </a:lnSpc>
              <a:spcBef>
                <a:spcPts val="500"/>
              </a:spcBef>
              <a:spcAft>
                <a:spcPts val="0"/>
              </a:spcAft>
              <a:buClr>
                <a:schemeClr val="accent1"/>
              </a:buClr>
              <a:buSzPts val="2800"/>
              <a:buFont typeface="Calibri"/>
              <a:buAutoNum type="arabicPeriod"/>
            </a:pPr>
            <a:r>
              <a:rPr b="1" lang="en-US">
                <a:solidFill>
                  <a:schemeClr val="dk2"/>
                </a:solidFill>
              </a:rPr>
              <a:t>Establishing and maintaining recommended stock levels</a:t>
            </a:r>
            <a:endParaRPr b="1">
              <a:solidFill>
                <a:schemeClr val="dk2"/>
              </a:solidFill>
            </a:endParaRPr>
          </a:p>
          <a:p>
            <a:pPr indent="-228600" lvl="2" marL="1143000" rtl="0" algn="l">
              <a:lnSpc>
                <a:spcPct val="90000"/>
              </a:lnSpc>
              <a:spcBef>
                <a:spcPts val="500"/>
              </a:spcBef>
              <a:spcAft>
                <a:spcPts val="0"/>
              </a:spcAft>
              <a:buClr>
                <a:schemeClr val="accent1"/>
              </a:buClr>
              <a:buSzPts val="2400"/>
              <a:buChar char="•"/>
            </a:pPr>
            <a:r>
              <a:rPr lang="en-US" sz="2600">
                <a:solidFill>
                  <a:schemeClr val="dk2"/>
                </a:solidFill>
              </a:rPr>
              <a:t>active stock to provide services for one month</a:t>
            </a:r>
            <a:endParaRPr sz="2600">
              <a:solidFill>
                <a:schemeClr val="dk2"/>
              </a:solidFill>
            </a:endParaRPr>
          </a:p>
          <a:p>
            <a:pPr indent="-228600" lvl="2" marL="1143000" rtl="0" algn="l">
              <a:lnSpc>
                <a:spcPct val="90000"/>
              </a:lnSpc>
              <a:spcBef>
                <a:spcPts val="500"/>
              </a:spcBef>
              <a:spcAft>
                <a:spcPts val="0"/>
              </a:spcAft>
              <a:buClr>
                <a:schemeClr val="accent1"/>
              </a:buClr>
              <a:buSzPts val="2400"/>
              <a:buChar char="•"/>
            </a:pPr>
            <a:r>
              <a:rPr lang="en-US" sz="2600">
                <a:solidFill>
                  <a:schemeClr val="dk2"/>
                </a:solidFill>
              </a:rPr>
              <a:t>reserve stock for 3 months</a:t>
            </a:r>
            <a:endParaRPr sz="2600">
              <a:solidFill>
                <a:schemeClr val="dk2"/>
              </a:solidFill>
            </a:endParaRPr>
          </a:p>
          <a:p>
            <a:pPr indent="-457200" lvl="1" marL="914400" rtl="0" algn="l">
              <a:lnSpc>
                <a:spcPct val="90000"/>
              </a:lnSpc>
              <a:spcBef>
                <a:spcPts val="500"/>
              </a:spcBef>
              <a:spcAft>
                <a:spcPts val="0"/>
              </a:spcAft>
              <a:buClr>
                <a:schemeClr val="accent1"/>
              </a:buClr>
              <a:buSzPts val="2800"/>
              <a:buFont typeface="Calibri"/>
              <a:buAutoNum type="arabicPeriod"/>
            </a:pPr>
            <a:r>
              <a:rPr b="1" lang="en-US">
                <a:solidFill>
                  <a:schemeClr val="dk2"/>
                </a:solidFill>
              </a:rPr>
              <a:t>Ensuring facility manager:</a:t>
            </a:r>
            <a:endParaRPr b="1">
              <a:solidFill>
                <a:schemeClr val="dk2"/>
              </a:solidFill>
            </a:endParaRPr>
          </a:p>
          <a:p>
            <a:pPr indent="-228600" lvl="2" marL="1143000" rtl="0" algn="l">
              <a:lnSpc>
                <a:spcPct val="90000"/>
              </a:lnSpc>
              <a:spcBef>
                <a:spcPts val="500"/>
              </a:spcBef>
              <a:spcAft>
                <a:spcPts val="0"/>
              </a:spcAft>
              <a:buClr>
                <a:schemeClr val="accent1"/>
              </a:buClr>
              <a:buSzPts val="2400"/>
              <a:buChar char="•"/>
            </a:pPr>
            <a:r>
              <a:rPr lang="en-US" sz="2600">
                <a:solidFill>
                  <a:schemeClr val="dk2"/>
                </a:solidFill>
              </a:rPr>
              <a:t>understands the importance of keeping medical abortion and MVA in full supply</a:t>
            </a:r>
            <a:endParaRPr sz="2600">
              <a:solidFill>
                <a:schemeClr val="dk2"/>
              </a:solidFill>
            </a:endParaRPr>
          </a:p>
          <a:p>
            <a:pPr indent="-228600" lvl="2" marL="1143000" rtl="0" algn="l">
              <a:lnSpc>
                <a:spcPct val="90000"/>
              </a:lnSpc>
              <a:spcBef>
                <a:spcPts val="500"/>
              </a:spcBef>
              <a:spcAft>
                <a:spcPts val="0"/>
              </a:spcAft>
              <a:buClr>
                <a:schemeClr val="accent1"/>
              </a:buClr>
              <a:buSzPts val="2400"/>
              <a:buChar char="•"/>
            </a:pPr>
            <a:r>
              <a:rPr lang="en-US" sz="2600">
                <a:solidFill>
                  <a:schemeClr val="dk2"/>
                </a:solidFill>
              </a:rPr>
              <a:t>has the recommended supply guidance tools</a:t>
            </a:r>
            <a:endParaRPr sz="2600">
              <a:solidFill>
                <a:schemeClr val="dk2"/>
              </a:solidFill>
            </a:endParaRPr>
          </a:p>
          <a:p>
            <a:pPr indent="-76200" lvl="2" marL="1143000" rtl="0" algn="l">
              <a:lnSpc>
                <a:spcPct val="90000"/>
              </a:lnSpc>
              <a:spcBef>
                <a:spcPts val="500"/>
              </a:spcBef>
              <a:spcAft>
                <a:spcPts val="0"/>
              </a:spcAft>
              <a:buClr>
                <a:schemeClr val="accent1"/>
              </a:buClr>
              <a:buSzPts val="2400"/>
              <a:buNone/>
            </a:pPr>
            <a:r>
              <a:t/>
            </a:r>
            <a:endParaRPr sz="2400">
              <a:solidFill>
                <a:srgbClr val="1F3864"/>
              </a:solidFill>
            </a:endParaRPr>
          </a:p>
          <a:p>
            <a:pPr indent="-76200" lvl="2" marL="1143000" rtl="0" algn="l">
              <a:lnSpc>
                <a:spcPct val="90000"/>
              </a:lnSpc>
              <a:spcBef>
                <a:spcPts val="500"/>
              </a:spcBef>
              <a:spcAft>
                <a:spcPts val="0"/>
              </a:spcAft>
              <a:buClr>
                <a:schemeClr val="accent1"/>
              </a:buClr>
              <a:buSzPts val="2400"/>
              <a:buNone/>
            </a:pPr>
            <a:r>
              <a:t/>
            </a:r>
            <a:endParaRPr sz="2400">
              <a:solidFill>
                <a:srgbClr val="1F3864"/>
              </a:solidFill>
            </a:endParaRPr>
          </a:p>
        </p:txBody>
      </p:sp>
      <p:sp>
        <p:nvSpPr>
          <p:cNvPr id="2788" name="Google Shape;2788;p3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3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3" name="Shape 2793"/>
        <p:cNvGrpSpPr/>
        <p:nvPr/>
      </p:nvGrpSpPr>
      <p:grpSpPr>
        <a:xfrm>
          <a:off x="0" y="0"/>
          <a:ext cx="0" cy="0"/>
          <a:chOff x="0" y="0"/>
          <a:chExt cx="0" cy="0"/>
        </a:xfrm>
      </p:grpSpPr>
      <p:sp>
        <p:nvSpPr>
          <p:cNvPr id="2794" name="Google Shape;2794;p376"/>
          <p:cNvSpPr txBox="1"/>
          <p:nvPr>
            <p:ph type="title"/>
          </p:nvPr>
        </p:nvSpPr>
        <p:spPr>
          <a:xfrm>
            <a:off x="514351" y="512965"/>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3959"/>
              <a:buFont typeface="Calibri"/>
              <a:buNone/>
            </a:pPr>
            <a:r>
              <a:rPr b="1" lang="en-US" sz="3959"/>
              <a:t>Inter-Agency Emergency Reproductive</a:t>
            </a:r>
            <a:br>
              <a:rPr b="1" lang="en-US" sz="3959"/>
            </a:br>
            <a:r>
              <a:rPr b="1" lang="en-US" sz="3959"/>
              <a:t>Health (IARH) Kits</a:t>
            </a:r>
            <a:endParaRPr/>
          </a:p>
        </p:txBody>
      </p:sp>
      <p:sp>
        <p:nvSpPr>
          <p:cNvPr id="2795" name="Google Shape;2795;p376"/>
          <p:cNvSpPr txBox="1"/>
          <p:nvPr>
            <p:ph idx="1" type="body"/>
          </p:nvPr>
        </p:nvSpPr>
        <p:spPr>
          <a:xfrm>
            <a:off x="617633" y="2029619"/>
            <a:ext cx="3886200" cy="364975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590"/>
              <a:buChar char="•"/>
            </a:pPr>
            <a:r>
              <a:rPr lang="en-US" sz="2600">
                <a:solidFill>
                  <a:schemeClr val="dk2"/>
                </a:solidFill>
              </a:rPr>
              <a:t>MVA and Misoprostol are in </a:t>
            </a:r>
            <a:r>
              <a:rPr lang="en-US" sz="2600">
                <a:solidFill>
                  <a:schemeClr val="dk2"/>
                </a:solidFill>
                <a:highlight>
                  <a:srgbClr val="E0F4FC"/>
                </a:highlight>
              </a:rPr>
              <a:t>Kit 8 </a:t>
            </a:r>
            <a:endParaRPr sz="2600">
              <a:solidFill>
                <a:schemeClr val="dk2"/>
              </a:solidFill>
              <a:highlight>
                <a:srgbClr val="E0F4FC"/>
              </a:highlight>
            </a:endParaRPr>
          </a:p>
          <a:p>
            <a:pPr indent="-228600" lvl="0" marL="228600" rtl="0" algn="l">
              <a:lnSpc>
                <a:spcPct val="90000"/>
              </a:lnSpc>
              <a:spcBef>
                <a:spcPts val="1000"/>
              </a:spcBef>
              <a:spcAft>
                <a:spcPts val="0"/>
              </a:spcAft>
              <a:buClr>
                <a:srgbClr val="1F3864"/>
              </a:buClr>
              <a:buSzPts val="2590"/>
              <a:buChar char="•"/>
            </a:pPr>
            <a:r>
              <a:rPr lang="en-US" sz="2600">
                <a:solidFill>
                  <a:schemeClr val="dk2"/>
                </a:solidFill>
              </a:rPr>
              <a:t>Mifepristone and additional misoprostol are available as “complementary commodities”</a:t>
            </a:r>
            <a:endParaRPr sz="2600">
              <a:solidFill>
                <a:schemeClr val="dk2"/>
              </a:solidFill>
            </a:endParaRPr>
          </a:p>
        </p:txBody>
      </p:sp>
      <p:sp>
        <p:nvSpPr>
          <p:cNvPr id="2796" name="Google Shape;2796;p376"/>
          <p:cNvSpPr txBox="1"/>
          <p:nvPr>
            <p:ph idx="2" type="body"/>
          </p:nvPr>
        </p:nvSpPr>
        <p:spPr>
          <a:xfrm>
            <a:off x="4629151" y="2036718"/>
            <a:ext cx="3886201" cy="3649758"/>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F3864"/>
              </a:buClr>
              <a:buSzPts val="2590"/>
              <a:buNone/>
            </a:pPr>
            <a:r>
              <a:rPr lang="en-US" sz="2600">
                <a:solidFill>
                  <a:schemeClr val="dk2"/>
                </a:solidFill>
              </a:rPr>
              <a:t>How to order IARH Kits:</a:t>
            </a:r>
            <a:endParaRPr sz="2600">
              <a:solidFill>
                <a:schemeClr val="dk2"/>
              </a:solidFill>
            </a:endParaRPr>
          </a:p>
          <a:p>
            <a:pPr indent="0" lvl="1" marL="457200" rtl="0" algn="l">
              <a:lnSpc>
                <a:spcPct val="90000"/>
              </a:lnSpc>
              <a:spcBef>
                <a:spcPts val="500"/>
              </a:spcBef>
              <a:spcAft>
                <a:spcPts val="0"/>
              </a:spcAft>
              <a:buClr>
                <a:srgbClr val="1F3864"/>
              </a:buClr>
              <a:buSzPts val="2220"/>
              <a:buNone/>
            </a:pPr>
            <a:r>
              <a:rPr lang="en-US" sz="2220">
                <a:solidFill>
                  <a:schemeClr val="dk2"/>
                </a:solidFill>
              </a:rPr>
              <a:t>Procurement Services Branch</a:t>
            </a:r>
            <a:endParaRPr>
              <a:solidFill>
                <a:schemeClr val="dk2"/>
              </a:solidFill>
            </a:endParaRPr>
          </a:p>
          <a:p>
            <a:pPr indent="0" lvl="1" marL="457200" rtl="0" algn="l">
              <a:lnSpc>
                <a:spcPct val="90000"/>
              </a:lnSpc>
              <a:spcBef>
                <a:spcPts val="500"/>
              </a:spcBef>
              <a:spcAft>
                <a:spcPts val="0"/>
              </a:spcAft>
              <a:buClr>
                <a:srgbClr val="1F3864"/>
              </a:buClr>
              <a:buSzPts val="2220"/>
              <a:buNone/>
            </a:pPr>
            <a:r>
              <a:rPr lang="en-US" sz="2220">
                <a:solidFill>
                  <a:schemeClr val="dk2"/>
                </a:solidFill>
              </a:rPr>
              <a:t>Marmorvej 51</a:t>
            </a:r>
            <a:endParaRPr>
              <a:solidFill>
                <a:schemeClr val="dk2"/>
              </a:solidFill>
            </a:endParaRPr>
          </a:p>
          <a:p>
            <a:pPr indent="0" lvl="1" marL="457200" rtl="0" algn="l">
              <a:lnSpc>
                <a:spcPct val="90000"/>
              </a:lnSpc>
              <a:spcBef>
                <a:spcPts val="500"/>
              </a:spcBef>
              <a:spcAft>
                <a:spcPts val="0"/>
              </a:spcAft>
              <a:buClr>
                <a:srgbClr val="1F3864"/>
              </a:buClr>
              <a:buSzPts val="2220"/>
              <a:buNone/>
            </a:pPr>
            <a:r>
              <a:rPr lang="en-US" sz="2220">
                <a:solidFill>
                  <a:schemeClr val="dk2"/>
                </a:solidFill>
              </a:rPr>
              <a:t>2100 Copenhagen, Denmark</a:t>
            </a:r>
            <a:endParaRPr>
              <a:solidFill>
                <a:schemeClr val="dk2"/>
              </a:solidFill>
            </a:endParaRPr>
          </a:p>
          <a:p>
            <a:pPr indent="0" lvl="0" marL="0" rtl="0" algn="l">
              <a:lnSpc>
                <a:spcPct val="90000"/>
              </a:lnSpc>
              <a:spcBef>
                <a:spcPts val="1000"/>
              </a:spcBef>
              <a:spcAft>
                <a:spcPts val="0"/>
              </a:spcAft>
              <a:buClr>
                <a:srgbClr val="1F3864"/>
              </a:buClr>
              <a:buSzPts val="2590"/>
              <a:buNone/>
            </a:pPr>
            <a:r>
              <a:rPr lang="en-US" sz="2600">
                <a:solidFill>
                  <a:srgbClr val="1F3864"/>
                </a:solidFill>
              </a:rPr>
              <a:t>procurement@unfpa.org</a:t>
            </a:r>
            <a:endParaRPr sz="2600"/>
          </a:p>
          <a:p>
            <a:pPr indent="0" lvl="0" marL="0" rtl="0" algn="l">
              <a:lnSpc>
                <a:spcPct val="90000"/>
              </a:lnSpc>
              <a:spcBef>
                <a:spcPts val="1000"/>
              </a:spcBef>
              <a:spcAft>
                <a:spcPts val="0"/>
              </a:spcAft>
              <a:buClr>
                <a:srgbClr val="1F3864"/>
              </a:buClr>
              <a:buSzPts val="2590"/>
              <a:buNone/>
            </a:pPr>
            <a:r>
              <a:rPr lang="en-US" sz="2600" u="sng">
                <a:solidFill>
                  <a:schemeClr val="hlink"/>
                </a:solidFill>
                <a:hlinkClick r:id="rId3"/>
              </a:rPr>
              <a:t>www.unfpaprocurement.org/humanitarian-supplies</a:t>
            </a:r>
            <a:r>
              <a:rPr lang="en-US" sz="2600">
                <a:solidFill>
                  <a:srgbClr val="1F3864"/>
                </a:solidFill>
              </a:rPr>
              <a:t> </a:t>
            </a:r>
            <a:endParaRPr sz="2600"/>
          </a:p>
        </p:txBody>
      </p:sp>
      <p:sp>
        <p:nvSpPr>
          <p:cNvPr id="2797" name="Google Shape;2797;p376"/>
          <p:cNvSpPr txBox="1"/>
          <p:nvPr/>
        </p:nvSpPr>
        <p:spPr>
          <a:xfrm>
            <a:off x="1784733" y="5883370"/>
            <a:ext cx="5574533"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sng" cap="none" strike="noStrike">
                <a:solidFill>
                  <a:schemeClr val="hlink"/>
                </a:solidFill>
                <a:latin typeface="Calibri"/>
                <a:ea typeface="Calibri"/>
                <a:cs typeface="Calibri"/>
                <a:sym typeface="Calibri"/>
                <a:hlinkClick r:id="rId4"/>
              </a:rPr>
              <a:t>https://iawg.net/resources/misp-reference</a:t>
            </a:r>
            <a:r>
              <a:rPr b="0" i="0" lang="en-US" sz="2400" u="none" cap="none" strike="noStrike">
                <a:solidFill>
                  <a:srgbClr val="000000"/>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2798" name="Google Shape;2798;p37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3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3" name="Shape 2803"/>
        <p:cNvGrpSpPr/>
        <p:nvPr/>
      </p:nvGrpSpPr>
      <p:grpSpPr>
        <a:xfrm>
          <a:off x="0" y="0"/>
          <a:ext cx="0" cy="0"/>
          <a:chOff x="0" y="0"/>
          <a:chExt cx="0" cy="0"/>
        </a:xfrm>
      </p:grpSpPr>
      <p:sp>
        <p:nvSpPr>
          <p:cNvPr id="2804" name="Google Shape;2804;p377"/>
          <p:cNvSpPr txBox="1"/>
          <p:nvPr>
            <p:ph type="title"/>
          </p:nvPr>
        </p:nvSpPr>
        <p:spPr>
          <a:xfrm>
            <a:off x="629842" y="313663"/>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Sustainable supply</a:t>
            </a:r>
            <a:endParaRPr/>
          </a:p>
        </p:txBody>
      </p:sp>
      <p:sp>
        <p:nvSpPr>
          <p:cNvPr id="2805" name="Google Shape;2805;p377"/>
          <p:cNvSpPr txBox="1"/>
          <p:nvPr>
            <p:ph idx="1" type="body"/>
          </p:nvPr>
        </p:nvSpPr>
        <p:spPr>
          <a:xfrm>
            <a:off x="611983" y="1500028"/>
            <a:ext cx="3868340" cy="592555"/>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1F3864"/>
              </a:buClr>
              <a:buSzPts val="2400"/>
              <a:buNone/>
            </a:pPr>
            <a:r>
              <a:rPr lang="en-US" u="sng">
                <a:solidFill>
                  <a:schemeClr val="dk2"/>
                </a:solidFill>
              </a:rPr>
              <a:t>MVA equipment</a:t>
            </a:r>
            <a:endParaRPr>
              <a:solidFill>
                <a:schemeClr val="dk2"/>
              </a:solidFill>
            </a:endParaRPr>
          </a:p>
        </p:txBody>
      </p:sp>
      <p:sp>
        <p:nvSpPr>
          <p:cNvPr id="2806" name="Google Shape;2806;p377"/>
          <p:cNvSpPr txBox="1"/>
          <p:nvPr>
            <p:ph idx="2" type="body"/>
          </p:nvPr>
        </p:nvSpPr>
        <p:spPr>
          <a:xfrm>
            <a:off x="4572002" y="1500028"/>
            <a:ext cx="3887391" cy="592555"/>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1F3864"/>
              </a:buClr>
              <a:buSzPts val="2400"/>
              <a:buNone/>
            </a:pPr>
            <a:r>
              <a:rPr b="1" lang="en-US" u="sng">
                <a:solidFill>
                  <a:schemeClr val="dk2"/>
                </a:solidFill>
              </a:rPr>
              <a:t>Medical Abortion </a:t>
            </a:r>
            <a:endParaRPr b="1">
              <a:solidFill>
                <a:schemeClr val="dk2"/>
              </a:solidFill>
            </a:endParaRPr>
          </a:p>
        </p:txBody>
      </p:sp>
      <p:sp>
        <p:nvSpPr>
          <p:cNvPr id="2807" name="Google Shape;2807;p377"/>
          <p:cNvSpPr txBox="1"/>
          <p:nvPr>
            <p:ph idx="3" type="body"/>
          </p:nvPr>
        </p:nvSpPr>
        <p:spPr>
          <a:xfrm>
            <a:off x="648894" y="2092583"/>
            <a:ext cx="3868340" cy="3843271"/>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rgbClr val="1F3864"/>
              </a:buClr>
              <a:buSzPts val="2220"/>
              <a:buChar char="•"/>
            </a:pPr>
            <a:r>
              <a:rPr b="0" lang="en-US" sz="2200">
                <a:solidFill>
                  <a:schemeClr val="dk2"/>
                </a:solidFill>
              </a:rPr>
              <a:t>Ipas MVA equipment is recommended for its quality, durability, and reprocessing options</a:t>
            </a:r>
            <a:endParaRPr b="0" sz="2200">
              <a:solidFill>
                <a:schemeClr val="dk2"/>
              </a:solidFill>
            </a:endParaRPr>
          </a:p>
          <a:p>
            <a:pPr indent="-228600" lvl="0" marL="228600" rtl="0" algn="l">
              <a:lnSpc>
                <a:spcPct val="80000"/>
              </a:lnSpc>
              <a:spcBef>
                <a:spcPts val="1000"/>
              </a:spcBef>
              <a:spcAft>
                <a:spcPts val="0"/>
              </a:spcAft>
              <a:buClr>
                <a:srgbClr val="1F3864"/>
              </a:buClr>
              <a:buSzPts val="2220"/>
              <a:buChar char="•"/>
            </a:pPr>
            <a:r>
              <a:rPr b="0" lang="en-US" sz="2200">
                <a:solidFill>
                  <a:schemeClr val="dk2"/>
                </a:solidFill>
              </a:rPr>
              <a:t>Place an order with DKT WomanCare by sending an inquiry to: orders@dktwomancare.org</a:t>
            </a:r>
            <a:endParaRPr b="0" sz="2200">
              <a:solidFill>
                <a:schemeClr val="dk2"/>
              </a:solidFill>
            </a:endParaRPr>
          </a:p>
          <a:p>
            <a:pPr indent="-228600" lvl="0" marL="228600" rtl="0" algn="l">
              <a:lnSpc>
                <a:spcPct val="80000"/>
              </a:lnSpc>
              <a:spcBef>
                <a:spcPts val="1000"/>
              </a:spcBef>
              <a:spcAft>
                <a:spcPts val="0"/>
              </a:spcAft>
              <a:buClr>
                <a:srgbClr val="1F3864"/>
              </a:buClr>
              <a:buSzPts val="2220"/>
              <a:buChar char="•"/>
            </a:pPr>
            <a:r>
              <a:rPr b="0" lang="en-US" sz="2200">
                <a:solidFill>
                  <a:schemeClr val="dk2"/>
                </a:solidFill>
              </a:rPr>
              <a:t>Find a local distributor of Ipas MVA equipment: </a:t>
            </a:r>
            <a:r>
              <a:rPr b="0" lang="en-US" sz="2200" u="sng">
                <a:solidFill>
                  <a:schemeClr val="hlink"/>
                </a:solidFill>
                <a:hlinkClick r:id="rId3"/>
              </a:rPr>
              <a:t>https://dktwomancare.org/how-to-buy</a:t>
            </a:r>
            <a:r>
              <a:rPr b="0" lang="en-US" sz="2200">
                <a:solidFill>
                  <a:srgbClr val="1F3864"/>
                </a:solidFill>
              </a:rPr>
              <a:t>  </a:t>
            </a:r>
            <a:endParaRPr b="0" sz="2200"/>
          </a:p>
        </p:txBody>
      </p:sp>
      <p:sp>
        <p:nvSpPr>
          <p:cNvPr id="2808" name="Google Shape;2808;p377"/>
          <p:cNvSpPr txBox="1"/>
          <p:nvPr>
            <p:ph idx="4" type="body"/>
          </p:nvPr>
        </p:nvSpPr>
        <p:spPr>
          <a:xfrm>
            <a:off x="4626770" y="2092583"/>
            <a:ext cx="3977405" cy="3684588"/>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rgbClr val="1F3864"/>
              </a:buClr>
              <a:buSzPts val="2590"/>
              <a:buChar char="•"/>
            </a:pPr>
            <a:r>
              <a:rPr lang="en-US" sz="2200">
                <a:solidFill>
                  <a:schemeClr val="dk2"/>
                </a:solidFill>
              </a:rPr>
              <a:t>Use the </a:t>
            </a:r>
            <a:r>
              <a:rPr i="1" lang="en-US" sz="2200">
                <a:solidFill>
                  <a:schemeClr val="dk2"/>
                </a:solidFill>
              </a:rPr>
              <a:t>Medical Abortion Commodities Database</a:t>
            </a:r>
            <a:r>
              <a:rPr lang="en-US" sz="2200">
                <a:solidFill>
                  <a:schemeClr val="dk2"/>
                </a:solidFill>
              </a:rPr>
              <a:t> (medab.org) to find quality products available in your country</a:t>
            </a:r>
            <a:endParaRPr sz="2200">
              <a:solidFill>
                <a:schemeClr val="dk2"/>
              </a:solidFill>
            </a:endParaRPr>
          </a:p>
          <a:p>
            <a:pPr indent="-181610" lvl="0" marL="228600" rtl="0" algn="l">
              <a:lnSpc>
                <a:spcPct val="80000"/>
              </a:lnSpc>
              <a:spcBef>
                <a:spcPts val="1000"/>
              </a:spcBef>
              <a:spcAft>
                <a:spcPts val="0"/>
              </a:spcAft>
              <a:buClr>
                <a:schemeClr val="dk1"/>
              </a:buClr>
              <a:buSzPts val="740"/>
              <a:buNone/>
            </a:pPr>
            <a:r>
              <a:t/>
            </a:r>
            <a:endParaRPr sz="2200">
              <a:solidFill>
                <a:schemeClr val="dk2"/>
              </a:solidFill>
            </a:endParaRPr>
          </a:p>
          <a:p>
            <a:pPr indent="-228600" lvl="0" marL="228600" rtl="0" algn="l">
              <a:lnSpc>
                <a:spcPct val="80000"/>
              </a:lnSpc>
              <a:spcBef>
                <a:spcPts val="1000"/>
              </a:spcBef>
              <a:spcAft>
                <a:spcPts val="0"/>
              </a:spcAft>
              <a:buClr>
                <a:srgbClr val="1F3864"/>
              </a:buClr>
              <a:buSzPts val="2590"/>
              <a:buChar char="•"/>
            </a:pPr>
            <a:r>
              <a:rPr lang="en-US" sz="2200">
                <a:solidFill>
                  <a:schemeClr val="dk2"/>
                </a:solidFill>
              </a:rPr>
              <a:t>Use your normal medication distributors to request specific brands of medical abortion found in the database</a:t>
            </a:r>
            <a:endParaRPr sz="2200">
              <a:solidFill>
                <a:schemeClr val="dk2"/>
              </a:solidFill>
            </a:endParaRPr>
          </a:p>
          <a:p>
            <a:pPr indent="-64135" lvl="0" marL="228600" rtl="0" algn="l">
              <a:lnSpc>
                <a:spcPct val="80000"/>
              </a:lnSpc>
              <a:spcBef>
                <a:spcPts val="1000"/>
              </a:spcBef>
              <a:spcAft>
                <a:spcPts val="0"/>
              </a:spcAft>
              <a:buClr>
                <a:schemeClr val="dk1"/>
              </a:buClr>
              <a:buSzPts val="2590"/>
              <a:buNone/>
            </a:pPr>
            <a:r>
              <a:t/>
            </a:r>
            <a:endParaRPr sz="2590">
              <a:solidFill>
                <a:srgbClr val="1F3864"/>
              </a:solidFill>
            </a:endParaRPr>
          </a:p>
          <a:p>
            <a:pPr indent="-87630" lvl="1" marL="685800" rtl="0" algn="l">
              <a:lnSpc>
                <a:spcPct val="80000"/>
              </a:lnSpc>
              <a:spcBef>
                <a:spcPts val="500"/>
              </a:spcBef>
              <a:spcAft>
                <a:spcPts val="0"/>
              </a:spcAft>
              <a:buClr>
                <a:schemeClr val="dk1"/>
              </a:buClr>
              <a:buSzPts val="2220"/>
              <a:buNone/>
            </a:pPr>
            <a:r>
              <a:t/>
            </a:r>
            <a:endParaRPr sz="2220">
              <a:solidFill>
                <a:srgbClr val="1F3864"/>
              </a:solidFill>
            </a:endParaRPr>
          </a:p>
        </p:txBody>
      </p:sp>
      <p:cxnSp>
        <p:nvCxnSpPr>
          <p:cNvPr id="2809" name="Google Shape;2809;p377"/>
          <p:cNvCxnSpPr/>
          <p:nvPr/>
        </p:nvCxnSpPr>
        <p:spPr>
          <a:xfrm>
            <a:off x="4534258" y="1703839"/>
            <a:ext cx="36911" cy="3980865"/>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6078"/>
              </a:srgbClr>
            </a:outerShdw>
          </a:effectLst>
        </p:spPr>
      </p:cxnSp>
      <p:sp>
        <p:nvSpPr>
          <p:cNvPr id="2810" name="Google Shape;2810;p37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3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5" name="Shape 2815"/>
        <p:cNvGrpSpPr/>
        <p:nvPr/>
      </p:nvGrpSpPr>
      <p:grpSpPr>
        <a:xfrm>
          <a:off x="0" y="0"/>
          <a:ext cx="0" cy="0"/>
          <a:chOff x="0" y="0"/>
          <a:chExt cx="0" cy="0"/>
        </a:xfrm>
      </p:grpSpPr>
      <p:sp>
        <p:nvSpPr>
          <p:cNvPr id="2816" name="Google Shape;2816;p378"/>
          <p:cNvSpPr txBox="1"/>
          <p:nvPr>
            <p:ph type="title"/>
          </p:nvPr>
        </p:nvSpPr>
        <p:spPr>
          <a:xfrm>
            <a:off x="914400" y="744877"/>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Ipas supply calculators</a:t>
            </a:r>
            <a:endParaRPr/>
          </a:p>
        </p:txBody>
      </p:sp>
      <p:sp>
        <p:nvSpPr>
          <p:cNvPr id="2817" name="Google Shape;2817;p378"/>
          <p:cNvSpPr txBox="1"/>
          <p:nvPr>
            <p:ph idx="1" type="body"/>
          </p:nvPr>
        </p:nvSpPr>
        <p:spPr>
          <a:xfrm>
            <a:off x="947791" y="2105808"/>
            <a:ext cx="7651680" cy="4525963"/>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n-US" sz="2800">
                <a:solidFill>
                  <a:schemeClr val="dk2"/>
                </a:solidFill>
              </a:rPr>
              <a:t>Forecasting tools for facility level medical abortion &amp; MVA supply​</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Available in multiple formats &amp; languages​</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Use historical caseload data to estimate future caseload</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Monitor trends​</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Manage inventory​ ​</a:t>
            </a:r>
            <a:endParaRPr sz="2800">
              <a:solidFill>
                <a:schemeClr val="dk2"/>
              </a:solidFill>
            </a:endParaRPr>
          </a:p>
          <a:p>
            <a:pPr indent="-50800" lvl="0" marL="228600" rtl="0" algn="l">
              <a:lnSpc>
                <a:spcPct val="90000"/>
              </a:lnSpc>
              <a:spcBef>
                <a:spcPts val="1000"/>
              </a:spcBef>
              <a:spcAft>
                <a:spcPts val="0"/>
              </a:spcAft>
              <a:buClr>
                <a:schemeClr val="dk1"/>
              </a:buClr>
              <a:buSzPts val="2800"/>
              <a:buNone/>
            </a:pPr>
            <a:r>
              <a:t/>
            </a:r>
            <a:endParaRPr>
              <a:solidFill>
                <a:srgbClr val="1F3864"/>
              </a:solidFill>
            </a:endParaRPr>
          </a:p>
        </p:txBody>
      </p:sp>
      <p:sp>
        <p:nvSpPr>
          <p:cNvPr id="2818" name="Google Shape;2818;p37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3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3" name="Shape 2823"/>
        <p:cNvGrpSpPr/>
        <p:nvPr/>
      </p:nvGrpSpPr>
      <p:grpSpPr>
        <a:xfrm>
          <a:off x="0" y="0"/>
          <a:ext cx="0" cy="0"/>
          <a:chOff x="0" y="0"/>
          <a:chExt cx="0" cy="0"/>
        </a:xfrm>
      </p:grpSpPr>
      <p:sp>
        <p:nvSpPr>
          <p:cNvPr id="2824" name="Google Shape;2824;p379"/>
          <p:cNvSpPr txBox="1"/>
          <p:nvPr>
            <p:ph type="title"/>
          </p:nvPr>
        </p:nvSpPr>
        <p:spPr>
          <a:xfrm>
            <a:off x="731392" y="365128"/>
            <a:ext cx="7886700" cy="96791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Medical abortion calculator</a:t>
            </a:r>
            <a:endParaRPr/>
          </a:p>
        </p:txBody>
      </p:sp>
      <p:sp>
        <p:nvSpPr>
          <p:cNvPr id="2825" name="Google Shape;2825;p379"/>
          <p:cNvSpPr txBox="1"/>
          <p:nvPr>
            <p:ph idx="1" type="body"/>
          </p:nvPr>
        </p:nvSpPr>
        <p:spPr>
          <a:xfrm>
            <a:off x="731392" y="1495943"/>
            <a:ext cx="7886700" cy="4450994"/>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rgbClr val="1F3864"/>
              </a:buClr>
              <a:buSzPts val="2800"/>
              <a:buNone/>
            </a:pPr>
            <a:r>
              <a:rPr b="1" lang="en-US" sz="2800">
                <a:solidFill>
                  <a:schemeClr val="dk2"/>
                </a:solidFill>
                <a:latin typeface="Calibri"/>
                <a:ea typeface="Calibri"/>
                <a:cs typeface="Calibri"/>
                <a:sym typeface="Calibri"/>
              </a:rPr>
              <a:t>What information will you need?</a:t>
            </a:r>
            <a:r>
              <a:rPr lang="en-US" sz="2800">
                <a:solidFill>
                  <a:schemeClr val="dk2"/>
                </a:solidFill>
                <a:latin typeface="Calibri"/>
                <a:ea typeface="Calibri"/>
                <a:cs typeface="Calibri"/>
                <a:sym typeface="Calibri"/>
              </a:rPr>
              <a:t>​</a:t>
            </a:r>
            <a:endParaRPr sz="2800">
              <a:solidFill>
                <a:schemeClr val="dk2"/>
              </a:solidFill>
              <a:latin typeface="Arial"/>
              <a:ea typeface="Arial"/>
              <a:cs typeface="Arial"/>
              <a:sym typeface="Arial"/>
            </a:endParaRPr>
          </a:p>
          <a:p>
            <a:pPr indent="-228600" lvl="1" marL="685800" rtl="0" algn="l">
              <a:lnSpc>
                <a:spcPct val="80000"/>
              </a:lnSpc>
              <a:spcBef>
                <a:spcPts val="500"/>
              </a:spcBef>
              <a:spcAft>
                <a:spcPts val="0"/>
              </a:spcAft>
              <a:buClr>
                <a:srgbClr val="1F3864"/>
              </a:buClr>
              <a:buSzPts val="2400"/>
              <a:buChar char="•"/>
            </a:pPr>
            <a:r>
              <a:rPr lang="en-US" sz="2600">
                <a:solidFill>
                  <a:schemeClr val="dk2"/>
                </a:solidFill>
                <a:latin typeface="Calibri"/>
                <a:ea typeface="Calibri"/>
                <a:cs typeface="Calibri"/>
                <a:sym typeface="Calibri"/>
              </a:rPr>
              <a:t>Facility caseload data​: all from logbooks</a:t>
            </a:r>
            <a:endParaRPr sz="2600">
              <a:solidFill>
                <a:schemeClr val="dk2"/>
              </a:solidFill>
              <a:latin typeface="Arial"/>
              <a:ea typeface="Arial"/>
              <a:cs typeface="Arial"/>
              <a:sym typeface="Arial"/>
            </a:endParaRPr>
          </a:p>
          <a:p>
            <a:pPr indent="-228600" lvl="1" marL="685800" rtl="0" algn="l">
              <a:lnSpc>
                <a:spcPct val="80000"/>
              </a:lnSpc>
              <a:spcBef>
                <a:spcPts val="500"/>
              </a:spcBef>
              <a:spcAft>
                <a:spcPts val="0"/>
              </a:spcAft>
              <a:buClr>
                <a:srgbClr val="1F3864"/>
              </a:buClr>
              <a:buSzPts val="2400"/>
              <a:buChar char="•"/>
            </a:pPr>
            <a:r>
              <a:rPr lang="en-US" sz="2600">
                <a:solidFill>
                  <a:schemeClr val="dk2"/>
                </a:solidFill>
                <a:latin typeface="Calibri"/>
                <a:ea typeface="Calibri"/>
                <a:cs typeface="Calibri"/>
                <a:sym typeface="Calibri"/>
              </a:rPr>
              <a:t>Dosage regimens​: which will provide the average number of pills per client</a:t>
            </a:r>
            <a:endParaRPr sz="2600">
              <a:solidFill>
                <a:schemeClr val="dk2"/>
              </a:solidFill>
              <a:latin typeface="Arial"/>
              <a:ea typeface="Arial"/>
              <a:cs typeface="Arial"/>
              <a:sym typeface="Arial"/>
            </a:endParaRPr>
          </a:p>
          <a:p>
            <a:pPr indent="-228600" lvl="1" marL="685800" rtl="0" algn="l">
              <a:lnSpc>
                <a:spcPct val="80000"/>
              </a:lnSpc>
              <a:spcBef>
                <a:spcPts val="500"/>
              </a:spcBef>
              <a:spcAft>
                <a:spcPts val="0"/>
              </a:spcAft>
              <a:buClr>
                <a:srgbClr val="1F3864"/>
              </a:buClr>
              <a:buSzPts val="2400"/>
              <a:buChar char="•"/>
            </a:pPr>
            <a:r>
              <a:rPr lang="en-US" sz="2600">
                <a:solidFill>
                  <a:schemeClr val="dk2"/>
                </a:solidFill>
                <a:latin typeface="Calibri"/>
                <a:ea typeface="Calibri"/>
                <a:cs typeface="Calibri"/>
                <a:sym typeface="Calibri"/>
              </a:rPr>
              <a:t>Procurement information: shipment time, cost of commodity)</a:t>
            </a:r>
            <a:endParaRPr sz="2600">
              <a:solidFill>
                <a:schemeClr val="dk2"/>
              </a:solidFill>
              <a:latin typeface="Arial"/>
              <a:ea typeface="Arial"/>
              <a:cs typeface="Arial"/>
              <a:sym typeface="Arial"/>
            </a:endParaRPr>
          </a:p>
          <a:p>
            <a:pPr indent="0" lvl="0" marL="0" rtl="0" algn="l">
              <a:lnSpc>
                <a:spcPct val="80000"/>
              </a:lnSpc>
              <a:spcBef>
                <a:spcPts val="1000"/>
              </a:spcBef>
              <a:spcAft>
                <a:spcPts val="0"/>
              </a:spcAft>
              <a:buClr>
                <a:srgbClr val="1F3864"/>
              </a:buClr>
              <a:buSzPts val="2800"/>
              <a:buNone/>
            </a:pPr>
            <a:r>
              <a:rPr b="1" lang="en-US" sz="2800">
                <a:solidFill>
                  <a:schemeClr val="dk2"/>
                </a:solidFill>
                <a:latin typeface="Calibri"/>
                <a:ea typeface="Calibri"/>
                <a:cs typeface="Calibri"/>
                <a:sym typeface="Calibri"/>
              </a:rPr>
              <a:t>What information will you get?</a:t>
            </a:r>
            <a:r>
              <a:rPr lang="en-US" sz="2800">
                <a:solidFill>
                  <a:schemeClr val="dk2"/>
                </a:solidFill>
                <a:latin typeface="Calibri"/>
                <a:ea typeface="Calibri"/>
                <a:cs typeface="Calibri"/>
                <a:sym typeface="Calibri"/>
              </a:rPr>
              <a:t>​</a:t>
            </a:r>
            <a:endParaRPr sz="2800">
              <a:solidFill>
                <a:schemeClr val="dk2"/>
              </a:solidFill>
              <a:latin typeface="Arial"/>
              <a:ea typeface="Arial"/>
              <a:cs typeface="Arial"/>
              <a:sym typeface="Arial"/>
            </a:endParaRPr>
          </a:p>
          <a:p>
            <a:pPr indent="-228600" lvl="1" marL="685800" rtl="0" algn="l">
              <a:lnSpc>
                <a:spcPct val="80000"/>
              </a:lnSpc>
              <a:spcBef>
                <a:spcPts val="500"/>
              </a:spcBef>
              <a:spcAft>
                <a:spcPts val="0"/>
              </a:spcAft>
              <a:buClr>
                <a:srgbClr val="1F3864"/>
              </a:buClr>
              <a:buSzPts val="2400"/>
              <a:buChar char="•"/>
            </a:pPr>
            <a:r>
              <a:rPr lang="en-US" sz="2600">
                <a:solidFill>
                  <a:schemeClr val="dk2"/>
                </a:solidFill>
                <a:latin typeface="Calibri"/>
                <a:ea typeface="Calibri"/>
                <a:cs typeface="Calibri"/>
                <a:sym typeface="Calibri"/>
              </a:rPr>
              <a:t>Average monthly consumption of misoprostol (and mifepristone and mifepristone/misoprostol combination pack, depending on your setting)​</a:t>
            </a:r>
            <a:endParaRPr sz="2600">
              <a:solidFill>
                <a:schemeClr val="dk2"/>
              </a:solidFill>
              <a:latin typeface="Arial"/>
              <a:ea typeface="Arial"/>
              <a:cs typeface="Arial"/>
              <a:sym typeface="Arial"/>
            </a:endParaRPr>
          </a:p>
          <a:p>
            <a:pPr indent="-228600" lvl="1" marL="685800" rtl="0" algn="l">
              <a:lnSpc>
                <a:spcPct val="80000"/>
              </a:lnSpc>
              <a:spcBef>
                <a:spcPts val="500"/>
              </a:spcBef>
              <a:spcAft>
                <a:spcPts val="0"/>
              </a:spcAft>
              <a:buClr>
                <a:srgbClr val="1F3864"/>
              </a:buClr>
              <a:buSzPts val="2400"/>
              <a:buChar char="•"/>
            </a:pPr>
            <a:r>
              <a:rPr lang="en-US" sz="2600">
                <a:solidFill>
                  <a:schemeClr val="dk2"/>
                </a:solidFill>
                <a:latin typeface="Calibri"/>
                <a:ea typeface="Calibri"/>
                <a:cs typeface="Calibri"/>
                <a:sym typeface="Calibri"/>
              </a:rPr>
              <a:t>Recommended minimum and maximum inventory levels, with associated costs</a:t>
            </a:r>
            <a:r>
              <a:rPr lang="en-US">
                <a:solidFill>
                  <a:schemeClr val="dk2"/>
                </a:solidFill>
                <a:latin typeface="Calibri"/>
                <a:ea typeface="Calibri"/>
                <a:cs typeface="Calibri"/>
                <a:sym typeface="Calibri"/>
              </a:rPr>
              <a:t>​</a:t>
            </a:r>
            <a:endParaRPr>
              <a:solidFill>
                <a:schemeClr val="dk2"/>
              </a:solidFill>
              <a:latin typeface="Arial"/>
              <a:ea typeface="Arial"/>
              <a:cs typeface="Arial"/>
              <a:sym typeface="Arial"/>
            </a:endParaRPr>
          </a:p>
          <a:p>
            <a:pPr indent="-50800" lvl="0" marL="228600" rtl="0" algn="l">
              <a:lnSpc>
                <a:spcPct val="80000"/>
              </a:lnSpc>
              <a:spcBef>
                <a:spcPts val="1000"/>
              </a:spcBef>
              <a:spcAft>
                <a:spcPts val="0"/>
              </a:spcAft>
              <a:buClr>
                <a:schemeClr val="dk1"/>
              </a:buClr>
              <a:buSzPts val="2800"/>
              <a:buNone/>
            </a:pPr>
            <a:r>
              <a:t/>
            </a:r>
            <a:endParaRPr/>
          </a:p>
        </p:txBody>
      </p:sp>
      <p:sp>
        <p:nvSpPr>
          <p:cNvPr id="2826" name="Google Shape;2826;p37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3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1" name="Shape 2831"/>
        <p:cNvGrpSpPr/>
        <p:nvPr/>
      </p:nvGrpSpPr>
      <p:grpSpPr>
        <a:xfrm>
          <a:off x="0" y="0"/>
          <a:ext cx="0" cy="0"/>
          <a:chOff x="0" y="0"/>
          <a:chExt cx="0" cy="0"/>
        </a:xfrm>
      </p:grpSpPr>
      <p:sp>
        <p:nvSpPr>
          <p:cNvPr id="2832" name="Google Shape;2832;p380"/>
          <p:cNvSpPr txBox="1"/>
          <p:nvPr>
            <p:ph type="title"/>
          </p:nvPr>
        </p:nvSpPr>
        <p:spPr>
          <a:xfrm>
            <a:off x="457200" y="-1143000"/>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2"/>
              </a:buClr>
              <a:buSzPts val="4400"/>
              <a:buFont typeface="Calibri"/>
              <a:buNone/>
            </a:pPr>
            <a:r>
              <a:rPr lang="en-US"/>
              <a:t>Ipas Supply Calculator</a:t>
            </a:r>
            <a:endParaRPr/>
          </a:p>
        </p:txBody>
      </p:sp>
      <p:pic>
        <p:nvPicPr>
          <p:cNvPr descr="Screenshot of Medical Abortion Supply Calculators on Ipas website. " id="2833" name="Google Shape;2833;p380"/>
          <p:cNvPicPr preferRelativeResize="0"/>
          <p:nvPr>
            <p:ph idx="1" type="body"/>
          </p:nvPr>
        </p:nvPicPr>
        <p:blipFill rotWithShape="1">
          <a:blip r:embed="rId3">
            <a:alphaModFix/>
          </a:blip>
          <a:srcRect b="0" l="0" r="0" t="0"/>
          <a:stretch/>
        </p:blipFill>
        <p:spPr>
          <a:xfrm>
            <a:off x="658561" y="722396"/>
            <a:ext cx="8166019" cy="4554125"/>
          </a:xfrm>
          <a:prstGeom prst="rect">
            <a:avLst/>
          </a:prstGeom>
          <a:noFill/>
          <a:ln cap="flat" cmpd="sng" w="9525">
            <a:solidFill>
              <a:schemeClr val="accent1"/>
            </a:solidFill>
            <a:prstDash val="solid"/>
            <a:round/>
            <a:headEnd len="sm" w="sm" type="none"/>
            <a:tailEnd len="sm" w="sm" type="none"/>
          </a:ln>
        </p:spPr>
      </p:pic>
      <p:sp>
        <p:nvSpPr>
          <p:cNvPr id="2834" name="Google Shape;2834;p380"/>
          <p:cNvSpPr txBox="1"/>
          <p:nvPr/>
        </p:nvSpPr>
        <p:spPr>
          <a:xfrm>
            <a:off x="1827608" y="5507353"/>
            <a:ext cx="5827923"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sng" cap="none" strike="noStrike">
                <a:solidFill>
                  <a:schemeClr val="hlink"/>
                </a:solidFill>
                <a:latin typeface="Calibri"/>
                <a:ea typeface="Calibri"/>
                <a:cs typeface="Calibri"/>
                <a:sym typeface="Calibri"/>
                <a:hlinkClick r:id="rId4"/>
              </a:rPr>
              <a:t>https://www.ipas.org/supply-calculators/ma/</a:t>
            </a:r>
            <a:r>
              <a:rPr b="0" i="0" lang="en-US" sz="2400" u="none" cap="none" strike="noStrike">
                <a:solidFill>
                  <a:srgbClr val="1F3864"/>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2835" name="Google Shape;2835;p38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3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0" name="Shape 2840"/>
        <p:cNvGrpSpPr/>
        <p:nvPr/>
      </p:nvGrpSpPr>
      <p:grpSpPr>
        <a:xfrm>
          <a:off x="0" y="0"/>
          <a:ext cx="0" cy="0"/>
          <a:chOff x="0" y="0"/>
          <a:chExt cx="0" cy="0"/>
        </a:xfrm>
      </p:grpSpPr>
      <p:sp>
        <p:nvSpPr>
          <p:cNvPr id="2841" name="Google Shape;2841;p381"/>
          <p:cNvSpPr txBox="1"/>
          <p:nvPr>
            <p:ph type="title"/>
          </p:nvPr>
        </p:nvSpPr>
        <p:spPr>
          <a:xfrm>
            <a:off x="895778" y="233999"/>
            <a:ext cx="7886700" cy="91855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MVA calculator</a:t>
            </a:r>
            <a:endParaRPr/>
          </a:p>
        </p:txBody>
      </p:sp>
      <p:sp>
        <p:nvSpPr>
          <p:cNvPr id="2842" name="Google Shape;2842;p381"/>
          <p:cNvSpPr txBox="1"/>
          <p:nvPr>
            <p:ph idx="1" type="body"/>
          </p:nvPr>
        </p:nvSpPr>
        <p:spPr>
          <a:xfrm>
            <a:off x="895778" y="1226057"/>
            <a:ext cx="7722313" cy="493866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F3864"/>
              </a:buClr>
              <a:buSzPts val="2590"/>
              <a:buNone/>
            </a:pPr>
            <a:r>
              <a:rPr b="1" lang="en-US" sz="2590">
                <a:solidFill>
                  <a:schemeClr val="dk2"/>
                </a:solidFill>
                <a:latin typeface="Calibri"/>
                <a:ea typeface="Calibri"/>
                <a:cs typeface="Calibri"/>
                <a:sym typeface="Calibri"/>
              </a:rPr>
              <a:t>What information will you need?</a:t>
            </a:r>
            <a:r>
              <a:rPr lang="en-US" sz="2590">
                <a:solidFill>
                  <a:schemeClr val="dk2"/>
                </a:solidFill>
                <a:latin typeface="Calibri"/>
                <a:ea typeface="Calibri"/>
                <a:cs typeface="Calibri"/>
                <a:sym typeface="Calibri"/>
              </a:rPr>
              <a:t>​</a:t>
            </a:r>
            <a:endParaRPr sz="2590">
              <a:solidFill>
                <a:schemeClr val="dk2"/>
              </a:solidFill>
              <a:latin typeface="Arial"/>
              <a:ea typeface="Arial"/>
              <a:cs typeface="Arial"/>
              <a:sym typeface="Arial"/>
            </a:endParaRPr>
          </a:p>
          <a:p>
            <a:pPr indent="-228600" lvl="1" marL="685800" rtl="0" algn="l">
              <a:lnSpc>
                <a:spcPct val="90000"/>
              </a:lnSpc>
              <a:spcBef>
                <a:spcPts val="500"/>
              </a:spcBef>
              <a:spcAft>
                <a:spcPts val="0"/>
              </a:spcAft>
              <a:buClr>
                <a:srgbClr val="1F3864"/>
              </a:buClr>
              <a:buSzPts val="2220"/>
              <a:buChar char="•"/>
            </a:pPr>
            <a:r>
              <a:rPr lang="en-US" sz="2220">
                <a:solidFill>
                  <a:schemeClr val="dk2"/>
                </a:solidFill>
                <a:latin typeface="Calibri"/>
                <a:ea typeface="Calibri"/>
                <a:cs typeface="Calibri"/>
                <a:sym typeface="Calibri"/>
              </a:rPr>
              <a:t># of MVA procedures by facility per month</a:t>
            </a:r>
            <a:endParaRPr>
              <a:solidFill>
                <a:schemeClr val="dk2"/>
              </a:solidFill>
            </a:endParaRPr>
          </a:p>
          <a:p>
            <a:pPr indent="-228600" lvl="1" marL="685800" rtl="0" algn="l">
              <a:lnSpc>
                <a:spcPct val="90000"/>
              </a:lnSpc>
              <a:spcBef>
                <a:spcPts val="500"/>
              </a:spcBef>
              <a:spcAft>
                <a:spcPts val="0"/>
              </a:spcAft>
              <a:buClr>
                <a:srgbClr val="1F3864"/>
              </a:buClr>
              <a:buSzPts val="2220"/>
              <a:buChar char="•"/>
            </a:pPr>
            <a:r>
              <a:rPr lang="en-US" sz="2220">
                <a:solidFill>
                  <a:schemeClr val="dk2"/>
                </a:solidFill>
                <a:latin typeface="Calibri"/>
                <a:ea typeface="Calibri"/>
                <a:cs typeface="Calibri"/>
                <a:sym typeface="Calibri"/>
              </a:rPr>
              <a:t>​# of days per month MVA procedures are available at a facility </a:t>
            </a:r>
            <a:endParaRPr>
              <a:solidFill>
                <a:schemeClr val="dk2"/>
              </a:solidFill>
            </a:endParaRPr>
          </a:p>
          <a:p>
            <a:pPr indent="-228600" lvl="1" marL="685800" rtl="0" algn="l">
              <a:lnSpc>
                <a:spcPct val="90000"/>
              </a:lnSpc>
              <a:spcBef>
                <a:spcPts val="500"/>
              </a:spcBef>
              <a:spcAft>
                <a:spcPts val="0"/>
              </a:spcAft>
              <a:buClr>
                <a:srgbClr val="1F3864"/>
              </a:buClr>
              <a:buSzPts val="2220"/>
              <a:buChar char="•"/>
            </a:pPr>
            <a:r>
              <a:rPr lang="en-US" sz="2220">
                <a:solidFill>
                  <a:schemeClr val="dk2"/>
                </a:solidFill>
                <a:latin typeface="Calibri"/>
                <a:ea typeface="Calibri"/>
                <a:cs typeface="Calibri"/>
                <a:sym typeface="Calibri"/>
              </a:rPr>
              <a:t>When does the facility reorder MVA, e.g., when stocks are low or on a regular basis?</a:t>
            </a:r>
            <a:endParaRPr>
              <a:solidFill>
                <a:schemeClr val="dk2"/>
              </a:solidFill>
            </a:endParaRPr>
          </a:p>
          <a:p>
            <a:pPr indent="-228600" lvl="1" marL="685800" rtl="0" algn="l">
              <a:lnSpc>
                <a:spcPct val="90000"/>
              </a:lnSpc>
              <a:spcBef>
                <a:spcPts val="500"/>
              </a:spcBef>
              <a:spcAft>
                <a:spcPts val="0"/>
              </a:spcAft>
              <a:buClr>
                <a:srgbClr val="1F3864"/>
              </a:buClr>
              <a:buSzPts val="2220"/>
              <a:buChar char="•"/>
            </a:pPr>
            <a:r>
              <a:rPr lang="en-US" sz="2220">
                <a:solidFill>
                  <a:schemeClr val="dk2"/>
                </a:solidFill>
                <a:latin typeface="Calibri"/>
                <a:ea typeface="Calibri"/>
                <a:cs typeface="Calibri"/>
                <a:sym typeface="Calibri"/>
              </a:rPr>
              <a:t>How long does it take to receive an order?</a:t>
            </a:r>
            <a:endParaRPr sz="2220">
              <a:solidFill>
                <a:schemeClr val="dk2"/>
              </a:solidFill>
              <a:latin typeface="Arial"/>
              <a:ea typeface="Arial"/>
              <a:cs typeface="Arial"/>
              <a:sym typeface="Arial"/>
            </a:endParaRPr>
          </a:p>
          <a:p>
            <a:pPr indent="0" lvl="0" marL="0" rtl="0" algn="l">
              <a:lnSpc>
                <a:spcPct val="90000"/>
              </a:lnSpc>
              <a:spcBef>
                <a:spcPts val="1000"/>
              </a:spcBef>
              <a:spcAft>
                <a:spcPts val="0"/>
              </a:spcAft>
              <a:buClr>
                <a:srgbClr val="1F3864"/>
              </a:buClr>
              <a:buSzPts val="2590"/>
              <a:buNone/>
            </a:pPr>
            <a:r>
              <a:rPr b="1" lang="en-US" sz="2590">
                <a:solidFill>
                  <a:schemeClr val="dk2"/>
                </a:solidFill>
                <a:latin typeface="Calibri"/>
                <a:ea typeface="Calibri"/>
                <a:cs typeface="Calibri"/>
                <a:sym typeface="Calibri"/>
              </a:rPr>
              <a:t>What information will you get?</a:t>
            </a:r>
            <a:r>
              <a:rPr lang="en-US" sz="2590">
                <a:solidFill>
                  <a:schemeClr val="dk2"/>
                </a:solidFill>
                <a:latin typeface="Calibri"/>
                <a:ea typeface="Calibri"/>
                <a:cs typeface="Calibri"/>
                <a:sym typeface="Calibri"/>
              </a:rPr>
              <a:t>​</a:t>
            </a:r>
            <a:endParaRPr sz="2590">
              <a:solidFill>
                <a:schemeClr val="dk2"/>
              </a:solidFill>
              <a:latin typeface="Arial"/>
              <a:ea typeface="Arial"/>
              <a:cs typeface="Arial"/>
              <a:sym typeface="Arial"/>
            </a:endParaRPr>
          </a:p>
          <a:p>
            <a:pPr indent="-228600" lvl="1" marL="685800" rtl="0" algn="l">
              <a:lnSpc>
                <a:spcPct val="90000"/>
              </a:lnSpc>
              <a:spcBef>
                <a:spcPts val="500"/>
              </a:spcBef>
              <a:spcAft>
                <a:spcPts val="0"/>
              </a:spcAft>
              <a:buClr>
                <a:srgbClr val="1F3864"/>
              </a:buClr>
              <a:buSzPts val="2220"/>
              <a:buChar char="•"/>
            </a:pPr>
            <a:r>
              <a:rPr lang="en-US" sz="2220">
                <a:solidFill>
                  <a:schemeClr val="dk2"/>
                </a:solidFill>
              </a:rPr>
              <a:t>Calculates average caseload per day</a:t>
            </a:r>
            <a:endParaRPr>
              <a:solidFill>
                <a:schemeClr val="dk2"/>
              </a:solidFill>
            </a:endParaRPr>
          </a:p>
          <a:p>
            <a:pPr indent="-228600" lvl="1" marL="685800" rtl="0" algn="l">
              <a:lnSpc>
                <a:spcPct val="90000"/>
              </a:lnSpc>
              <a:spcBef>
                <a:spcPts val="500"/>
              </a:spcBef>
              <a:spcAft>
                <a:spcPts val="0"/>
              </a:spcAft>
              <a:buClr>
                <a:srgbClr val="1F3864"/>
              </a:buClr>
              <a:buSzPts val="2220"/>
              <a:buChar char="•"/>
            </a:pPr>
            <a:r>
              <a:rPr lang="en-US" sz="2220">
                <a:solidFill>
                  <a:schemeClr val="dk2"/>
                </a:solidFill>
              </a:rPr>
              <a:t>Calculates maximum # of cases to plan for ensuring coverage 95% of the time</a:t>
            </a:r>
            <a:endParaRPr>
              <a:solidFill>
                <a:schemeClr val="dk2"/>
              </a:solidFill>
            </a:endParaRPr>
          </a:p>
          <a:p>
            <a:pPr indent="-228600" lvl="1" marL="685800" rtl="0" algn="l">
              <a:lnSpc>
                <a:spcPct val="90000"/>
              </a:lnSpc>
              <a:spcBef>
                <a:spcPts val="500"/>
              </a:spcBef>
              <a:spcAft>
                <a:spcPts val="0"/>
              </a:spcAft>
              <a:buClr>
                <a:srgbClr val="1F3864"/>
              </a:buClr>
              <a:buSzPts val="2220"/>
              <a:buChar char="•"/>
            </a:pPr>
            <a:r>
              <a:rPr lang="en-US" sz="2220">
                <a:solidFill>
                  <a:schemeClr val="dk2"/>
                </a:solidFill>
              </a:rPr>
              <a:t>Provides # of active devices needed in procedure room(s)</a:t>
            </a:r>
            <a:endParaRPr>
              <a:solidFill>
                <a:schemeClr val="dk2"/>
              </a:solidFill>
            </a:endParaRPr>
          </a:p>
          <a:p>
            <a:pPr indent="-228600" lvl="1" marL="685800" rtl="0" algn="l">
              <a:lnSpc>
                <a:spcPct val="90000"/>
              </a:lnSpc>
              <a:spcBef>
                <a:spcPts val="500"/>
              </a:spcBef>
              <a:spcAft>
                <a:spcPts val="0"/>
              </a:spcAft>
              <a:buClr>
                <a:srgbClr val="1F3864"/>
              </a:buClr>
              <a:buSzPts val="2220"/>
              <a:buChar char="•"/>
            </a:pPr>
            <a:r>
              <a:rPr lang="en-US" sz="2220">
                <a:solidFill>
                  <a:schemeClr val="dk2"/>
                </a:solidFill>
              </a:rPr>
              <a:t>Provides # of devices needed in reserve stock </a:t>
            </a:r>
            <a:endParaRPr>
              <a:solidFill>
                <a:schemeClr val="dk2"/>
              </a:solidFill>
            </a:endParaRPr>
          </a:p>
          <a:p>
            <a:pPr indent="-228600" lvl="1" marL="685800" rtl="0" algn="l">
              <a:lnSpc>
                <a:spcPct val="90000"/>
              </a:lnSpc>
              <a:spcBef>
                <a:spcPts val="500"/>
              </a:spcBef>
              <a:spcAft>
                <a:spcPts val="0"/>
              </a:spcAft>
              <a:buClr>
                <a:srgbClr val="1F3864"/>
              </a:buClr>
              <a:buSzPts val="2220"/>
              <a:buChar char="•"/>
            </a:pPr>
            <a:r>
              <a:rPr lang="en-US" sz="2220">
                <a:solidFill>
                  <a:schemeClr val="dk2"/>
                </a:solidFill>
              </a:rPr>
              <a:t>Reorder point and reorder quantity</a:t>
            </a:r>
            <a:endParaRPr>
              <a:solidFill>
                <a:schemeClr val="dk2"/>
              </a:solidFill>
            </a:endParaRPr>
          </a:p>
        </p:txBody>
      </p:sp>
      <p:sp>
        <p:nvSpPr>
          <p:cNvPr id="2843" name="Google Shape;2843;p38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3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8" name="Shape 2848"/>
        <p:cNvGrpSpPr/>
        <p:nvPr/>
      </p:nvGrpSpPr>
      <p:grpSpPr>
        <a:xfrm>
          <a:off x="0" y="0"/>
          <a:ext cx="0" cy="0"/>
          <a:chOff x="0" y="0"/>
          <a:chExt cx="0" cy="0"/>
        </a:xfrm>
      </p:grpSpPr>
      <p:sp>
        <p:nvSpPr>
          <p:cNvPr id="2849" name="Google Shape;2849;p382"/>
          <p:cNvSpPr txBox="1"/>
          <p:nvPr>
            <p:ph type="title"/>
          </p:nvPr>
        </p:nvSpPr>
        <p:spPr>
          <a:xfrm>
            <a:off x="265723" y="-103293"/>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2"/>
              </a:buClr>
              <a:buSzPts val="4400"/>
              <a:buFont typeface="Calibri"/>
              <a:buNone/>
            </a:pPr>
            <a:r>
              <a:rPr lang="en-US"/>
              <a:t>Ipas MVA Calculator </a:t>
            </a:r>
            <a:endParaRPr/>
          </a:p>
        </p:txBody>
      </p:sp>
      <p:pic>
        <p:nvPicPr>
          <p:cNvPr descr="Screenshot showing MVA calculator on Ipas website. " id="2850" name="Google Shape;2850;p382"/>
          <p:cNvPicPr preferRelativeResize="0"/>
          <p:nvPr>
            <p:ph idx="1" type="body"/>
          </p:nvPr>
        </p:nvPicPr>
        <p:blipFill rotWithShape="1">
          <a:blip r:embed="rId3">
            <a:alphaModFix/>
          </a:blip>
          <a:srcRect b="0" l="0" r="0" t="0"/>
          <a:stretch/>
        </p:blipFill>
        <p:spPr>
          <a:xfrm>
            <a:off x="1595718" y="926751"/>
            <a:ext cx="6024282" cy="5029771"/>
          </a:xfrm>
          <a:prstGeom prst="rect">
            <a:avLst/>
          </a:prstGeom>
          <a:noFill/>
          <a:ln cap="flat" cmpd="sng" w="9525">
            <a:solidFill>
              <a:srgbClr val="203864"/>
            </a:solidFill>
            <a:prstDash val="solid"/>
            <a:round/>
            <a:headEnd len="sm" w="sm" type="none"/>
            <a:tailEnd len="sm" w="sm" type="none"/>
          </a:ln>
        </p:spPr>
      </p:pic>
      <p:sp>
        <p:nvSpPr>
          <p:cNvPr id="2851" name="Google Shape;2851;p382"/>
          <p:cNvSpPr txBox="1"/>
          <p:nvPr/>
        </p:nvSpPr>
        <p:spPr>
          <a:xfrm>
            <a:off x="1559859" y="6077247"/>
            <a:ext cx="6811981"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sng" cap="none" strike="noStrike">
                <a:solidFill>
                  <a:schemeClr val="hlink"/>
                </a:solidFill>
                <a:latin typeface="Calibri"/>
                <a:ea typeface="Calibri"/>
                <a:cs typeface="Calibri"/>
                <a:sym typeface="Calibri"/>
                <a:hlinkClick r:id="rId4"/>
              </a:rPr>
              <a:t>https://www.ipas.org/supply-calculators/mva/</a:t>
            </a:r>
            <a:r>
              <a:rPr b="0" i="0" lang="en-US" sz="2400" u="none" cap="none" strike="noStrike">
                <a:solidFill>
                  <a:srgbClr val="1F3864"/>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2852" name="Google Shape;2852;p38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86"/>
          <p:cNvSpPr txBox="1"/>
          <p:nvPr>
            <p:ph type="title"/>
          </p:nvPr>
        </p:nvSpPr>
        <p:spPr>
          <a:xfrm>
            <a:off x="2295980" y="402656"/>
            <a:ext cx="5915025" cy="99417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800"/>
              <a:buFont typeface="Calibri"/>
              <a:buNone/>
            </a:pPr>
            <a:r>
              <a:rPr b="1" lang="en-US"/>
              <a:t>Medical methods	</a:t>
            </a:r>
            <a:endParaRPr/>
          </a:p>
        </p:txBody>
      </p:sp>
      <p:pic>
        <p:nvPicPr>
          <p:cNvPr descr="Image of a blister pack with one pill of 200mg mifepristone and 4 pills of 200 mg each misoprostol. " id="546" name="Google Shape;546;p86"/>
          <p:cNvPicPr preferRelativeResize="0"/>
          <p:nvPr>
            <p:ph idx="1" type="body"/>
          </p:nvPr>
        </p:nvPicPr>
        <p:blipFill rotWithShape="1">
          <a:blip r:embed="rId3">
            <a:alphaModFix/>
          </a:blip>
          <a:srcRect b="0" l="0" r="0" t="0"/>
          <a:stretch/>
        </p:blipFill>
        <p:spPr>
          <a:xfrm>
            <a:off x="445792" y="1319263"/>
            <a:ext cx="4931581" cy="3301140"/>
          </a:xfrm>
          <a:prstGeom prst="rect">
            <a:avLst/>
          </a:prstGeom>
          <a:noFill/>
          <a:ln>
            <a:noFill/>
          </a:ln>
        </p:spPr>
      </p:pic>
      <p:pic>
        <p:nvPicPr>
          <p:cNvPr descr="A hand holding a card&#10;&#10;Description generated with very high confidence" id="547" name="Google Shape;547;p86"/>
          <p:cNvPicPr preferRelativeResize="0"/>
          <p:nvPr/>
        </p:nvPicPr>
        <p:blipFill rotWithShape="1">
          <a:blip r:embed="rId4">
            <a:alphaModFix/>
          </a:blip>
          <a:srcRect b="0" l="0" r="0" t="0"/>
          <a:stretch/>
        </p:blipFill>
        <p:spPr>
          <a:xfrm>
            <a:off x="5778344" y="1396828"/>
            <a:ext cx="2825233" cy="4180640"/>
          </a:xfrm>
          <a:prstGeom prst="rect">
            <a:avLst/>
          </a:prstGeom>
          <a:noFill/>
          <a:ln>
            <a:noFill/>
          </a:ln>
        </p:spPr>
      </p:pic>
      <p:sp>
        <p:nvSpPr>
          <p:cNvPr id="548" name="Google Shape;548;p86"/>
          <p:cNvSpPr txBox="1"/>
          <p:nvPr/>
        </p:nvSpPr>
        <p:spPr>
          <a:xfrm>
            <a:off x="1478621" y="5009475"/>
            <a:ext cx="2280152" cy="1477328"/>
          </a:xfrm>
          <a:prstGeom prst="rect">
            <a:avLst/>
          </a:prstGeom>
          <a:noFill/>
          <a:ln cap="flat" cmpd="sng" w="381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accent1"/>
                </a:solidFill>
                <a:latin typeface="Calibri"/>
                <a:ea typeface="Calibri"/>
                <a:cs typeface="Calibri"/>
                <a:sym typeface="Calibri"/>
              </a:rPr>
              <a:t>Procure, store and distribute misoprostol in double-foil packaging to prevent degradation</a:t>
            </a:r>
            <a:endParaRPr b="0" i="0" sz="1400" u="none" cap="none" strike="noStrike">
              <a:solidFill>
                <a:schemeClr val="accent1"/>
              </a:solidFill>
              <a:latin typeface="Arial"/>
              <a:ea typeface="Arial"/>
              <a:cs typeface="Arial"/>
              <a:sym typeface="Arial"/>
            </a:endParaRPr>
          </a:p>
        </p:txBody>
      </p:sp>
      <p:pic>
        <p:nvPicPr>
          <p:cNvPr descr="Image showing a bottle labeled misoprostol with a red circle with a line through it indicating not to store misoprosol in a bottle. " id="549" name="Google Shape;549;p86"/>
          <p:cNvPicPr preferRelativeResize="0"/>
          <p:nvPr/>
        </p:nvPicPr>
        <p:blipFill rotWithShape="1">
          <a:blip r:embed="rId5">
            <a:alphaModFix/>
          </a:blip>
          <a:srcRect b="0" l="0" r="0" t="0"/>
          <a:stretch/>
        </p:blipFill>
        <p:spPr>
          <a:xfrm>
            <a:off x="3627038" y="4327648"/>
            <a:ext cx="1889924" cy="2840982"/>
          </a:xfrm>
          <a:prstGeom prst="rect">
            <a:avLst/>
          </a:prstGeom>
          <a:noFill/>
          <a:ln>
            <a:noFill/>
          </a:ln>
        </p:spPr>
      </p:pic>
      <p:sp>
        <p:nvSpPr>
          <p:cNvPr descr="Image of a medications bottle with a cross through it. " id="550" name="Google Shape;550;p86"/>
          <p:cNvSpPr/>
          <p:nvPr/>
        </p:nvSpPr>
        <p:spPr>
          <a:xfrm>
            <a:off x="3890507" y="5122618"/>
            <a:ext cx="1362986" cy="1251042"/>
          </a:xfrm>
          <a:prstGeom prst="noSmoking">
            <a:avLst>
              <a:gd fmla="val 6143" name="adj"/>
            </a:avLst>
          </a:prstGeom>
          <a:solidFill>
            <a:srgbClr val="C0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51" name="Google Shape;551;p8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3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7" name="Shape 2857"/>
        <p:cNvGrpSpPr/>
        <p:nvPr/>
      </p:nvGrpSpPr>
      <p:grpSpPr>
        <a:xfrm>
          <a:off x="0" y="0"/>
          <a:ext cx="0" cy="0"/>
          <a:chOff x="0" y="0"/>
          <a:chExt cx="0" cy="0"/>
        </a:xfrm>
      </p:grpSpPr>
      <p:sp>
        <p:nvSpPr>
          <p:cNvPr id="2858" name="Google Shape;2858;p383"/>
          <p:cNvSpPr txBox="1"/>
          <p:nvPr>
            <p:ph type="title"/>
          </p:nvPr>
        </p:nvSpPr>
        <p:spPr>
          <a:xfrm>
            <a:off x="457200" y="256709"/>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accent2"/>
              </a:buClr>
              <a:buSzPts val="4400"/>
              <a:buFont typeface="Calibri"/>
              <a:buNone/>
            </a:pPr>
            <a:r>
              <a:rPr b="1" lang="en-US"/>
              <a:t>MVA Calculator</a:t>
            </a:r>
            <a:endParaRPr/>
          </a:p>
        </p:txBody>
      </p:sp>
      <p:pic>
        <p:nvPicPr>
          <p:cNvPr descr="Image showing supply calculation chart based on average caseloads. " id="2859" name="Google Shape;2859;p383"/>
          <p:cNvPicPr preferRelativeResize="0"/>
          <p:nvPr>
            <p:ph idx="1" type="body"/>
          </p:nvPr>
        </p:nvPicPr>
        <p:blipFill rotWithShape="1">
          <a:blip r:embed="rId3">
            <a:alphaModFix/>
          </a:blip>
          <a:srcRect b="0" l="0" r="0" t="0"/>
          <a:stretch/>
        </p:blipFill>
        <p:spPr>
          <a:xfrm>
            <a:off x="1164266" y="1296451"/>
            <a:ext cx="7329494" cy="4525963"/>
          </a:xfrm>
          <a:prstGeom prst="rect">
            <a:avLst/>
          </a:prstGeom>
          <a:noFill/>
          <a:ln>
            <a:noFill/>
          </a:ln>
        </p:spPr>
      </p:pic>
      <p:sp>
        <p:nvSpPr>
          <p:cNvPr id="2860" name="Google Shape;2860;p38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3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5" name="Shape 2865"/>
        <p:cNvGrpSpPr/>
        <p:nvPr/>
      </p:nvGrpSpPr>
      <p:grpSpPr>
        <a:xfrm>
          <a:off x="0" y="0"/>
          <a:ext cx="0" cy="0"/>
          <a:chOff x="0" y="0"/>
          <a:chExt cx="0" cy="0"/>
        </a:xfrm>
      </p:grpSpPr>
      <p:sp>
        <p:nvSpPr>
          <p:cNvPr id="2866" name="Google Shape;2866;p384"/>
          <p:cNvSpPr txBox="1"/>
          <p:nvPr>
            <p:ph type="title"/>
          </p:nvPr>
        </p:nvSpPr>
        <p:spPr>
          <a:xfrm>
            <a:off x="734602" y="500573"/>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Ipas University (IpasU)</a:t>
            </a:r>
            <a:endParaRPr/>
          </a:p>
        </p:txBody>
      </p:sp>
      <p:sp>
        <p:nvSpPr>
          <p:cNvPr id="2867" name="Google Shape;2867;p384"/>
          <p:cNvSpPr txBox="1"/>
          <p:nvPr>
            <p:ph idx="1" type="body"/>
          </p:nvPr>
        </p:nvSpPr>
        <p:spPr>
          <a:xfrm>
            <a:off x="734602" y="2036656"/>
            <a:ext cx="8229600" cy="452596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F3864"/>
              </a:buClr>
              <a:buSzPts val="3600"/>
              <a:buNone/>
            </a:pPr>
            <a:r>
              <a:rPr lang="en-US" sz="2800">
                <a:solidFill>
                  <a:schemeClr val="dk2"/>
                </a:solidFill>
              </a:rPr>
              <a:t>2 pertinent courses:</a:t>
            </a:r>
            <a:endParaRPr sz="2800">
              <a:solidFill>
                <a:schemeClr val="dk2"/>
              </a:solidFill>
            </a:endParaRPr>
          </a:p>
          <a:p>
            <a:pPr indent="-228600" lvl="1" marL="685800" rtl="0" algn="l">
              <a:lnSpc>
                <a:spcPct val="90000"/>
              </a:lnSpc>
              <a:spcBef>
                <a:spcPts val="500"/>
              </a:spcBef>
              <a:spcAft>
                <a:spcPts val="0"/>
              </a:spcAft>
              <a:buClr>
                <a:srgbClr val="1F3864"/>
              </a:buClr>
              <a:buSzPts val="3200"/>
              <a:buChar char="•"/>
            </a:pPr>
            <a:r>
              <a:rPr i="1" lang="en-US" sz="2600">
                <a:solidFill>
                  <a:schemeClr val="dk2"/>
                </a:solidFill>
              </a:rPr>
              <a:t>Managing Facility Supply of Medical Abortion Medicines</a:t>
            </a:r>
            <a:endParaRPr i="1" sz="2600">
              <a:solidFill>
                <a:schemeClr val="dk2"/>
              </a:solidFill>
            </a:endParaRPr>
          </a:p>
          <a:p>
            <a:pPr indent="-228600" lvl="1" marL="685800" rtl="0" algn="l">
              <a:lnSpc>
                <a:spcPct val="90000"/>
              </a:lnSpc>
              <a:spcBef>
                <a:spcPts val="500"/>
              </a:spcBef>
              <a:spcAft>
                <a:spcPts val="0"/>
              </a:spcAft>
              <a:buClr>
                <a:srgbClr val="1F3864"/>
              </a:buClr>
              <a:buSzPts val="3200"/>
              <a:buChar char="•"/>
            </a:pPr>
            <a:r>
              <a:rPr i="1" lang="en-US" sz="2600">
                <a:solidFill>
                  <a:schemeClr val="dk2"/>
                </a:solidFill>
              </a:rPr>
              <a:t>Stocking Facilities with MVA</a:t>
            </a:r>
            <a:endParaRPr i="1" sz="2600">
              <a:solidFill>
                <a:schemeClr val="dk2"/>
              </a:solidFill>
            </a:endParaRPr>
          </a:p>
          <a:p>
            <a:pPr indent="-25400" lvl="1" marL="685800" rtl="0" algn="l">
              <a:lnSpc>
                <a:spcPct val="90000"/>
              </a:lnSpc>
              <a:spcBef>
                <a:spcPts val="500"/>
              </a:spcBef>
              <a:spcAft>
                <a:spcPts val="0"/>
              </a:spcAft>
              <a:buClr>
                <a:schemeClr val="dk1"/>
              </a:buClr>
              <a:buSzPts val="3200"/>
              <a:buNone/>
            </a:pPr>
            <a:r>
              <a:t/>
            </a:r>
            <a:endParaRPr>
              <a:solidFill>
                <a:schemeClr val="dk2"/>
              </a:solidFill>
            </a:endParaRPr>
          </a:p>
          <a:p>
            <a:pPr indent="0" lvl="0" marL="0" rtl="0" algn="ctr">
              <a:lnSpc>
                <a:spcPct val="90000"/>
              </a:lnSpc>
              <a:spcBef>
                <a:spcPts val="1000"/>
              </a:spcBef>
              <a:spcAft>
                <a:spcPts val="0"/>
              </a:spcAft>
              <a:buClr>
                <a:srgbClr val="1F3864"/>
              </a:buClr>
              <a:buSzPts val="4400"/>
              <a:buNone/>
            </a:pPr>
            <a:r>
              <a:rPr lang="en-US" sz="2800">
                <a:solidFill>
                  <a:schemeClr val="dk2"/>
                </a:solidFill>
              </a:rPr>
              <a:t>Register for free at:  </a:t>
            </a:r>
            <a:endParaRPr/>
          </a:p>
          <a:p>
            <a:pPr indent="0" lvl="0" marL="0" rtl="0" algn="ctr">
              <a:lnSpc>
                <a:spcPct val="90000"/>
              </a:lnSpc>
              <a:spcBef>
                <a:spcPts val="1000"/>
              </a:spcBef>
              <a:spcAft>
                <a:spcPts val="0"/>
              </a:spcAft>
              <a:buClr>
                <a:srgbClr val="1F3864"/>
              </a:buClr>
              <a:buSzPts val="4400"/>
              <a:buNone/>
            </a:pPr>
            <a:r>
              <a:rPr lang="en-US" sz="2800">
                <a:solidFill>
                  <a:schemeClr val="dk2"/>
                </a:solidFill>
              </a:rPr>
              <a:t> </a:t>
            </a:r>
            <a:r>
              <a:rPr lang="en-US" sz="2800" u="sng">
                <a:solidFill>
                  <a:schemeClr val="hlink"/>
                </a:solidFill>
                <a:hlinkClick r:id="rId3"/>
              </a:rPr>
              <a:t>https://www.ipasu.org/</a:t>
            </a:r>
            <a:r>
              <a:rPr lang="en-US" sz="2800">
                <a:solidFill>
                  <a:srgbClr val="1F3864"/>
                </a:solidFill>
              </a:rPr>
              <a:t> </a:t>
            </a:r>
            <a:endParaRPr sz="2800"/>
          </a:p>
        </p:txBody>
      </p:sp>
      <p:sp>
        <p:nvSpPr>
          <p:cNvPr descr="Register for free at: https://www.ipasu.org " id="2868" name="Google Shape;2868;p384"/>
          <p:cNvSpPr txBox="1"/>
          <p:nvPr/>
        </p:nvSpPr>
        <p:spPr>
          <a:xfrm>
            <a:off x="2758611" y="4058289"/>
            <a:ext cx="4181582" cy="1356189"/>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9" name="Google Shape;2869;p38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3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4" name="Shape 2874"/>
        <p:cNvGrpSpPr/>
        <p:nvPr/>
      </p:nvGrpSpPr>
      <p:grpSpPr>
        <a:xfrm>
          <a:off x="0" y="0"/>
          <a:ext cx="0" cy="0"/>
          <a:chOff x="0" y="0"/>
          <a:chExt cx="0" cy="0"/>
        </a:xfrm>
      </p:grpSpPr>
      <p:sp>
        <p:nvSpPr>
          <p:cNvPr id="2875" name="Google Shape;2875;p385"/>
          <p:cNvSpPr txBox="1"/>
          <p:nvPr>
            <p:ph type="ctrTitle"/>
          </p:nvPr>
        </p:nvSpPr>
        <p:spPr>
          <a:xfrm>
            <a:off x="777240" y="271145"/>
            <a:ext cx="7772400" cy="1470025"/>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4400"/>
              <a:buNone/>
            </a:pPr>
            <a:r>
              <a:rPr lang="en-US">
                <a:solidFill>
                  <a:schemeClr val="dk2"/>
                </a:solidFill>
              </a:rPr>
              <a:t>UNIT 9: </a:t>
            </a:r>
            <a:r>
              <a:rPr lang="en-US">
                <a:solidFill>
                  <a:schemeClr val="accent1"/>
                </a:solidFill>
              </a:rPr>
              <a:t>EVALUATION AND CLOSING</a:t>
            </a:r>
            <a:endParaRPr/>
          </a:p>
        </p:txBody>
      </p:sp>
      <p:sp>
        <p:nvSpPr>
          <p:cNvPr id="2876" name="Google Shape;2876;p38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A close-up of a logo&#10;&#10;Description automatically generated with medium confidence" id="2877" name="Google Shape;2877;p385"/>
          <p:cNvPicPr preferRelativeResize="0"/>
          <p:nvPr/>
        </p:nvPicPr>
        <p:blipFill rotWithShape="1">
          <a:blip r:embed="rId3">
            <a:alphaModFix/>
          </a:blip>
          <a:srcRect b="0" l="0" r="0" t="0"/>
          <a:stretch/>
        </p:blipFill>
        <p:spPr>
          <a:xfrm>
            <a:off x="7556938" y="5823145"/>
            <a:ext cx="1202370" cy="597591"/>
          </a:xfrm>
          <a:prstGeom prst="rect">
            <a:avLst/>
          </a:prstGeom>
          <a:noFill/>
          <a:ln>
            <a:noFill/>
          </a:ln>
        </p:spPr>
      </p:pic>
    </p:spTree>
  </p:cSld>
  <p:clrMapOvr>
    <a:masterClrMapping/>
  </p:clrMapOvr>
</p:sld>
</file>

<file path=ppt/slides/slide3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2" name="Shape 2882"/>
        <p:cNvGrpSpPr/>
        <p:nvPr/>
      </p:nvGrpSpPr>
      <p:grpSpPr>
        <a:xfrm>
          <a:off x="0" y="0"/>
          <a:ext cx="0" cy="0"/>
          <a:chOff x="0" y="0"/>
          <a:chExt cx="0" cy="0"/>
        </a:xfrm>
      </p:grpSpPr>
      <p:sp>
        <p:nvSpPr>
          <p:cNvPr id="2883" name="Google Shape;2883;p386"/>
          <p:cNvSpPr txBox="1"/>
          <p:nvPr>
            <p:ph type="title"/>
          </p:nvPr>
        </p:nvSpPr>
        <p:spPr>
          <a:xfrm>
            <a:off x="590764" y="880618"/>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Unit 9 objectives</a:t>
            </a:r>
            <a:r>
              <a:rPr b="1" lang="en-US">
                <a:solidFill>
                  <a:schemeClr val="accent2"/>
                </a:solidFill>
              </a:rPr>
              <a:t>	</a:t>
            </a:r>
            <a:endParaRPr/>
          </a:p>
        </p:txBody>
      </p:sp>
      <p:sp>
        <p:nvSpPr>
          <p:cNvPr id="2884" name="Google Shape;2884;p386"/>
          <p:cNvSpPr txBox="1"/>
          <p:nvPr>
            <p:ph idx="1" type="body"/>
          </p:nvPr>
        </p:nvSpPr>
        <p:spPr>
          <a:xfrm>
            <a:off x="457200" y="2012949"/>
            <a:ext cx="8229600" cy="4525963"/>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Font typeface="Noto Sans Symbols"/>
              <a:buChar char="✔"/>
            </a:pPr>
            <a:r>
              <a:rPr lang="en-US" sz="2800">
                <a:solidFill>
                  <a:schemeClr val="dk2"/>
                </a:solidFill>
              </a:rPr>
              <a:t>Participants will be able to explain how the training met their expectations and course objectives</a:t>
            </a:r>
            <a:endParaRPr sz="2800">
              <a:solidFill>
                <a:schemeClr val="dk2"/>
              </a:solidFill>
            </a:endParaRPr>
          </a:p>
        </p:txBody>
      </p:sp>
      <p:sp>
        <p:nvSpPr>
          <p:cNvPr id="2885" name="Google Shape;2885;p38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pic>
        <p:nvPicPr>
          <p:cNvPr descr="A group of people of different ages, genders, and races. " id="2886" name="Google Shape;2886;p386"/>
          <p:cNvPicPr preferRelativeResize="0"/>
          <p:nvPr/>
        </p:nvPicPr>
        <p:blipFill rotWithShape="1">
          <a:blip r:embed="rId3">
            <a:alphaModFix/>
          </a:blip>
          <a:srcRect b="0" l="0" r="0" t="0"/>
          <a:stretch/>
        </p:blipFill>
        <p:spPr>
          <a:xfrm>
            <a:off x="1553070" y="3155949"/>
            <a:ext cx="6332594" cy="3565526"/>
          </a:xfrm>
          <a:prstGeom prst="rect">
            <a:avLst/>
          </a:prstGeom>
          <a:noFill/>
          <a:ln>
            <a:noFill/>
          </a:ln>
        </p:spPr>
      </p:pic>
    </p:spTree>
  </p:cSld>
  <p:clrMapOvr>
    <a:masterClrMapping/>
  </p:clrMapOvr>
</p:sld>
</file>

<file path=ppt/slides/slide3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1" name="Shape 2891"/>
        <p:cNvGrpSpPr/>
        <p:nvPr/>
      </p:nvGrpSpPr>
      <p:grpSpPr>
        <a:xfrm>
          <a:off x="0" y="0"/>
          <a:ext cx="0" cy="0"/>
          <a:chOff x="0" y="0"/>
          <a:chExt cx="0" cy="0"/>
        </a:xfrm>
      </p:grpSpPr>
      <p:sp>
        <p:nvSpPr>
          <p:cNvPr id="2892" name="Google Shape;2892;p387"/>
          <p:cNvSpPr txBox="1"/>
          <p:nvPr>
            <p:ph idx="1" type="body"/>
          </p:nvPr>
        </p:nvSpPr>
        <p:spPr>
          <a:xfrm>
            <a:off x="628649" y="1427747"/>
            <a:ext cx="8034903" cy="463616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F3864"/>
              </a:buClr>
              <a:buSzPts val="2590"/>
              <a:buNone/>
            </a:pPr>
            <a:r>
              <a:rPr lang="en-US" sz="2600">
                <a:solidFill>
                  <a:schemeClr val="dk2"/>
                </a:solidFill>
              </a:rPr>
              <a:t>At the end of this workshop, participants will be able to:</a:t>
            </a:r>
            <a:endParaRPr/>
          </a:p>
          <a:p>
            <a:pPr indent="-228600" lvl="1" marL="685800" rtl="0" algn="l">
              <a:lnSpc>
                <a:spcPct val="90000"/>
              </a:lnSpc>
              <a:spcBef>
                <a:spcPts val="500"/>
              </a:spcBef>
              <a:spcAft>
                <a:spcPts val="0"/>
              </a:spcAft>
              <a:buClr>
                <a:srgbClr val="1F3864"/>
              </a:buClr>
              <a:buSzPts val="2590"/>
              <a:buChar char="•"/>
            </a:pPr>
            <a:r>
              <a:rPr lang="en-US" sz="2600">
                <a:solidFill>
                  <a:schemeClr val="dk2"/>
                </a:solidFill>
              </a:rPr>
              <a:t>Explain why uterine evacuation is an essential part of reproductive health services in crisis settings</a:t>
            </a:r>
            <a:endParaRPr/>
          </a:p>
          <a:p>
            <a:pPr indent="-228600" lvl="1" marL="685800" rtl="0" algn="l">
              <a:lnSpc>
                <a:spcPct val="90000"/>
              </a:lnSpc>
              <a:spcBef>
                <a:spcPts val="500"/>
              </a:spcBef>
              <a:spcAft>
                <a:spcPts val="0"/>
              </a:spcAft>
              <a:buClr>
                <a:srgbClr val="1F3864"/>
              </a:buClr>
              <a:buSzPts val="2590"/>
              <a:buChar char="•"/>
            </a:pPr>
            <a:r>
              <a:rPr lang="en-US" sz="2600">
                <a:solidFill>
                  <a:schemeClr val="dk2"/>
                </a:solidFill>
              </a:rPr>
              <a:t>Counsel women seeking abortion in crisis settings</a:t>
            </a:r>
            <a:endParaRPr/>
          </a:p>
          <a:p>
            <a:pPr indent="-228600" lvl="1" marL="685800" rtl="0" algn="l">
              <a:lnSpc>
                <a:spcPct val="90000"/>
              </a:lnSpc>
              <a:spcBef>
                <a:spcPts val="500"/>
              </a:spcBef>
              <a:spcAft>
                <a:spcPts val="0"/>
              </a:spcAft>
              <a:buClr>
                <a:srgbClr val="1F3864"/>
              </a:buClr>
              <a:buSzPts val="2590"/>
              <a:buChar char="•"/>
            </a:pPr>
            <a:r>
              <a:rPr lang="en-US" sz="2600">
                <a:solidFill>
                  <a:schemeClr val="dk2"/>
                </a:solidFill>
              </a:rPr>
              <a:t>Provide uterine evacuation for women in crisis settings using medications and/or manual vacuum aspiration (MVA)</a:t>
            </a:r>
            <a:endParaRPr/>
          </a:p>
          <a:p>
            <a:pPr indent="-228600" lvl="1" marL="685800" rtl="0" algn="l">
              <a:lnSpc>
                <a:spcPct val="90000"/>
              </a:lnSpc>
              <a:spcBef>
                <a:spcPts val="500"/>
              </a:spcBef>
              <a:spcAft>
                <a:spcPts val="0"/>
              </a:spcAft>
              <a:buClr>
                <a:srgbClr val="1F3864"/>
              </a:buClr>
              <a:buSzPts val="2590"/>
              <a:buChar char="•"/>
            </a:pPr>
            <a:r>
              <a:rPr lang="en-US" sz="2600">
                <a:solidFill>
                  <a:schemeClr val="dk2"/>
                </a:solidFill>
              </a:rPr>
              <a:t>Recognize and manage women who develop complications from uterine evacuation with medications or MVA</a:t>
            </a:r>
            <a:endParaRPr/>
          </a:p>
          <a:p>
            <a:pPr indent="-228600" lvl="1" marL="685800" rtl="0" algn="l">
              <a:lnSpc>
                <a:spcPct val="90000"/>
              </a:lnSpc>
              <a:spcBef>
                <a:spcPts val="500"/>
              </a:spcBef>
              <a:spcAft>
                <a:spcPts val="0"/>
              </a:spcAft>
              <a:buClr>
                <a:srgbClr val="1F3864"/>
              </a:buClr>
              <a:buSzPts val="2590"/>
              <a:buChar char="•"/>
            </a:pPr>
            <a:r>
              <a:rPr lang="en-US" sz="2600">
                <a:solidFill>
                  <a:schemeClr val="dk2"/>
                </a:solidFill>
              </a:rPr>
              <a:t>Integrate uterine evacuation with medications and MVA into their present reproductive health services and organize and monitor the services</a:t>
            </a:r>
            <a:endParaRPr/>
          </a:p>
        </p:txBody>
      </p:sp>
      <p:sp>
        <p:nvSpPr>
          <p:cNvPr id="2893" name="Google Shape;2893;p387"/>
          <p:cNvSpPr txBox="1"/>
          <p:nvPr>
            <p:ph type="title"/>
          </p:nvPr>
        </p:nvSpPr>
        <p:spPr>
          <a:xfrm>
            <a:off x="628650" y="300958"/>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COURSE OBJECTIVES (Review)</a:t>
            </a:r>
            <a:endParaRPr/>
          </a:p>
        </p:txBody>
      </p:sp>
      <p:sp>
        <p:nvSpPr>
          <p:cNvPr id="2894" name="Google Shape;2894;p38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3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9" name="Shape 2899"/>
        <p:cNvGrpSpPr/>
        <p:nvPr/>
      </p:nvGrpSpPr>
      <p:grpSpPr>
        <a:xfrm>
          <a:off x="0" y="0"/>
          <a:ext cx="0" cy="0"/>
          <a:chOff x="0" y="0"/>
          <a:chExt cx="0" cy="0"/>
        </a:xfrm>
      </p:grpSpPr>
      <p:sp>
        <p:nvSpPr>
          <p:cNvPr id="2900" name="Google Shape;2900;p388"/>
          <p:cNvSpPr txBox="1"/>
          <p:nvPr>
            <p:ph type="title"/>
          </p:nvPr>
        </p:nvSpPr>
        <p:spPr>
          <a:xfrm>
            <a:off x="623888" y="1349957"/>
            <a:ext cx="7886700" cy="235426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6000"/>
              <a:buFont typeface="Calibri"/>
              <a:buNone/>
            </a:pPr>
            <a:r>
              <a:rPr b="1" lang="en-US" sz="4400">
                <a:solidFill>
                  <a:schemeClr val="accent1"/>
                </a:solidFill>
              </a:rPr>
              <a:t>COURSE EVALUATION </a:t>
            </a:r>
            <a:endParaRPr sz="4400">
              <a:solidFill>
                <a:schemeClr val="accent1"/>
              </a:solidFill>
            </a:endParaRPr>
          </a:p>
        </p:txBody>
      </p:sp>
      <p:sp>
        <p:nvSpPr>
          <p:cNvPr id="2901" name="Google Shape;2901;p388"/>
          <p:cNvSpPr txBox="1"/>
          <p:nvPr>
            <p:ph idx="12" type="sldNum"/>
          </p:nvPr>
        </p:nvSpPr>
        <p:spPr>
          <a:xfrm>
            <a:off x="2813406" y="6247031"/>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3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6" name="Shape 2906"/>
        <p:cNvGrpSpPr/>
        <p:nvPr/>
      </p:nvGrpSpPr>
      <p:grpSpPr>
        <a:xfrm>
          <a:off x="0" y="0"/>
          <a:ext cx="0" cy="0"/>
          <a:chOff x="0" y="0"/>
          <a:chExt cx="0" cy="0"/>
        </a:xfrm>
      </p:grpSpPr>
      <p:sp>
        <p:nvSpPr>
          <p:cNvPr id="2907" name="Google Shape;2907;p389"/>
          <p:cNvSpPr txBox="1"/>
          <p:nvPr>
            <p:ph type="title"/>
          </p:nvPr>
        </p:nvSpPr>
        <p:spPr>
          <a:xfrm>
            <a:off x="623888" y="1658182"/>
            <a:ext cx="7886700" cy="235426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6000"/>
              <a:buFont typeface="Calibri"/>
              <a:buNone/>
            </a:pPr>
            <a:r>
              <a:rPr b="1" lang="en-US" sz="4400">
                <a:solidFill>
                  <a:schemeClr val="accent1"/>
                </a:solidFill>
              </a:rPr>
              <a:t>POST-TEST</a:t>
            </a:r>
            <a:endParaRPr sz="4400">
              <a:solidFill>
                <a:schemeClr val="accent1"/>
              </a:solidFill>
            </a:endParaRPr>
          </a:p>
        </p:txBody>
      </p:sp>
      <p:sp>
        <p:nvSpPr>
          <p:cNvPr id="2908" name="Google Shape;2908;p389"/>
          <p:cNvSpPr txBox="1"/>
          <p:nvPr>
            <p:ph idx="12" type="sldNum"/>
          </p:nvPr>
        </p:nvSpPr>
        <p:spPr>
          <a:xfrm>
            <a:off x="2720939" y="6203758"/>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3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3" name="Shape 2913"/>
        <p:cNvGrpSpPr/>
        <p:nvPr/>
      </p:nvGrpSpPr>
      <p:grpSpPr>
        <a:xfrm>
          <a:off x="0" y="0"/>
          <a:ext cx="0" cy="0"/>
          <a:chOff x="0" y="0"/>
          <a:chExt cx="0" cy="0"/>
        </a:xfrm>
      </p:grpSpPr>
      <p:sp>
        <p:nvSpPr>
          <p:cNvPr id="2914" name="Google Shape;2914;p390"/>
          <p:cNvSpPr txBox="1"/>
          <p:nvPr>
            <p:ph type="title"/>
          </p:nvPr>
        </p:nvSpPr>
        <p:spPr>
          <a:xfrm>
            <a:off x="710974" y="522514"/>
            <a:ext cx="7886700" cy="960389"/>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6000"/>
              <a:buFont typeface="Calibri"/>
              <a:buNone/>
            </a:pPr>
            <a:r>
              <a:rPr b="1" lang="en-US" sz="4400">
                <a:solidFill>
                  <a:schemeClr val="accent1"/>
                </a:solidFill>
              </a:rPr>
              <a:t>CLOSING CEREMONY </a:t>
            </a:r>
            <a:endParaRPr sz="4400">
              <a:solidFill>
                <a:schemeClr val="accent1"/>
              </a:solidFill>
            </a:endParaRPr>
          </a:p>
        </p:txBody>
      </p:sp>
      <p:sp>
        <p:nvSpPr>
          <p:cNvPr id="2915" name="Google Shape;2915;p390"/>
          <p:cNvSpPr txBox="1"/>
          <p:nvPr>
            <p:ph idx="12" type="sldNum"/>
          </p:nvPr>
        </p:nvSpPr>
        <p:spPr>
          <a:xfrm>
            <a:off x="2885326" y="6220953"/>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pic>
        <p:nvPicPr>
          <p:cNvPr descr="Blue fireworks explosion in the sky" id="2916" name="Google Shape;2916;p390"/>
          <p:cNvPicPr preferRelativeResize="0"/>
          <p:nvPr/>
        </p:nvPicPr>
        <p:blipFill rotWithShape="1">
          <a:blip r:embed="rId3">
            <a:alphaModFix/>
          </a:blip>
          <a:srcRect b="0" l="0" r="0" t="0"/>
          <a:stretch/>
        </p:blipFill>
        <p:spPr>
          <a:xfrm>
            <a:off x="1545364" y="1584116"/>
            <a:ext cx="6292351" cy="419080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87"/>
          <p:cNvSpPr txBox="1"/>
          <p:nvPr>
            <p:ph type="title"/>
          </p:nvPr>
        </p:nvSpPr>
        <p:spPr>
          <a:xfrm>
            <a:off x="693506" y="552041"/>
            <a:ext cx="8306656"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Clinical applications </a:t>
            </a:r>
            <a:br>
              <a:rPr b="1" lang="en-US"/>
            </a:br>
            <a:r>
              <a:rPr b="1" lang="en-US"/>
              <a:t>for misoprostol</a:t>
            </a:r>
            <a:endParaRPr/>
          </a:p>
        </p:txBody>
      </p:sp>
      <p:sp>
        <p:nvSpPr>
          <p:cNvPr id="558" name="Google Shape;558;p87"/>
          <p:cNvSpPr txBox="1"/>
          <p:nvPr>
            <p:ph idx="1" type="body"/>
          </p:nvPr>
        </p:nvSpPr>
        <p:spPr>
          <a:xfrm>
            <a:off x="770562" y="1959795"/>
            <a:ext cx="8229600" cy="4525963"/>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n-US" sz="2800">
                <a:solidFill>
                  <a:schemeClr val="dk2"/>
                </a:solidFill>
              </a:rPr>
              <a:t>Treatment of incomplete or missed abortion</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Induced abortion</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Cervical preparation for vacuum aspiration and dilatation and evacuation</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Labor induction</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Postpartum hemorrhage prophylaxis and treatment</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Postabortion hemorrhage treatment</a:t>
            </a:r>
            <a:endParaRPr sz="2800">
              <a:solidFill>
                <a:schemeClr val="dk2"/>
              </a:solidFill>
            </a:endParaRPr>
          </a:p>
          <a:p>
            <a:pPr indent="0" lvl="0" marL="0" rtl="0" algn="l">
              <a:lnSpc>
                <a:spcPct val="90000"/>
              </a:lnSpc>
              <a:spcBef>
                <a:spcPts val="1000"/>
              </a:spcBef>
              <a:spcAft>
                <a:spcPts val="0"/>
              </a:spcAft>
              <a:buClr>
                <a:schemeClr val="dk1"/>
              </a:buClr>
              <a:buSzPts val="2800"/>
              <a:buNone/>
            </a:pPr>
            <a:r>
              <a:t/>
            </a:r>
            <a:endParaRPr sz="2800">
              <a:solidFill>
                <a:schemeClr val="dk2"/>
              </a:solidFill>
            </a:endParaRPr>
          </a:p>
        </p:txBody>
      </p:sp>
      <p:sp>
        <p:nvSpPr>
          <p:cNvPr id="559" name="Google Shape;559;p8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88"/>
          <p:cNvSpPr txBox="1"/>
          <p:nvPr>
            <p:ph type="title"/>
          </p:nvPr>
        </p:nvSpPr>
        <p:spPr>
          <a:xfrm>
            <a:off x="457200" y="593137"/>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3959"/>
              <a:buFont typeface="Calibri"/>
              <a:buNone/>
            </a:pPr>
            <a:r>
              <a:rPr b="1" lang="en-US" sz="3959"/>
              <a:t>Clinical applications for mifepristone (combined with misoprostol)</a:t>
            </a:r>
            <a:endParaRPr/>
          </a:p>
        </p:txBody>
      </p:sp>
      <p:sp>
        <p:nvSpPr>
          <p:cNvPr id="566" name="Google Shape;566;p88"/>
          <p:cNvSpPr txBox="1"/>
          <p:nvPr>
            <p:ph idx="1" type="body"/>
          </p:nvPr>
        </p:nvSpPr>
        <p:spPr>
          <a:xfrm>
            <a:off x="631861" y="2265451"/>
            <a:ext cx="8229600" cy="411242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n-US" sz="2800">
                <a:solidFill>
                  <a:schemeClr val="dk2"/>
                </a:solidFill>
              </a:rPr>
              <a:t>Induced abortion</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Treatment of missed abortion and intrauterine fetal death </a:t>
            </a:r>
            <a:endParaRPr sz="2800">
              <a:solidFill>
                <a:schemeClr val="dk2"/>
              </a:solidFill>
            </a:endParaRPr>
          </a:p>
          <a:p>
            <a:pPr indent="0" lvl="0" marL="0" rtl="0" algn="l">
              <a:lnSpc>
                <a:spcPct val="90000"/>
              </a:lnSpc>
              <a:spcBef>
                <a:spcPts val="1000"/>
              </a:spcBef>
              <a:spcAft>
                <a:spcPts val="0"/>
              </a:spcAft>
              <a:buClr>
                <a:schemeClr val="dk1"/>
              </a:buClr>
              <a:buSzPts val="2800"/>
              <a:buNone/>
            </a:pPr>
            <a:r>
              <a:t/>
            </a:r>
            <a:endParaRPr sz="2800">
              <a:solidFill>
                <a:srgbClr val="1F3864"/>
              </a:solidFill>
            </a:endParaRPr>
          </a:p>
          <a:p>
            <a:pPr indent="0" lvl="0" marL="0" rtl="0" algn="l">
              <a:lnSpc>
                <a:spcPct val="90000"/>
              </a:lnSpc>
              <a:spcBef>
                <a:spcPts val="1000"/>
              </a:spcBef>
              <a:spcAft>
                <a:spcPts val="0"/>
              </a:spcAft>
              <a:buClr>
                <a:schemeClr val="dk1"/>
              </a:buClr>
              <a:buSzPts val="2800"/>
              <a:buNone/>
            </a:pPr>
            <a:r>
              <a:t/>
            </a:r>
            <a:endParaRPr sz="2800"/>
          </a:p>
        </p:txBody>
      </p:sp>
      <p:sp>
        <p:nvSpPr>
          <p:cNvPr id="567" name="Google Shape;567;p8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89"/>
          <p:cNvSpPr txBox="1"/>
          <p:nvPr>
            <p:ph type="title"/>
          </p:nvPr>
        </p:nvSpPr>
        <p:spPr>
          <a:xfrm>
            <a:off x="800313" y="731046"/>
            <a:ext cx="7881349" cy="99417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3959"/>
              <a:buFont typeface="Calibri"/>
              <a:buNone/>
            </a:pPr>
            <a:r>
              <a:rPr b="1" lang="en-US"/>
              <a:t>Acceptability of medical methods for women</a:t>
            </a:r>
            <a:r>
              <a:rPr lang="en-US"/>
              <a:t> </a:t>
            </a:r>
            <a:endParaRPr/>
          </a:p>
        </p:txBody>
      </p:sp>
      <p:sp>
        <p:nvSpPr>
          <p:cNvPr id="574" name="Google Shape;574;p89"/>
          <p:cNvSpPr txBox="1"/>
          <p:nvPr>
            <p:ph idx="1" type="body"/>
          </p:nvPr>
        </p:nvSpPr>
        <p:spPr>
          <a:xfrm>
            <a:off x="899583" y="2000299"/>
            <a:ext cx="7987811" cy="411480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rgbClr val="1F3864"/>
              </a:buClr>
              <a:buSzPts val="2775"/>
              <a:buChar char="•"/>
            </a:pPr>
            <a:r>
              <a:rPr lang="en-US" sz="2800">
                <a:solidFill>
                  <a:schemeClr val="dk2"/>
                </a:solidFill>
              </a:rPr>
              <a:t>Mifepristone and misoprostol can often be taken at home or another preferred location, and the abortion process completed there.</a:t>
            </a:r>
            <a:endParaRPr sz="2800">
              <a:solidFill>
                <a:schemeClr val="dk2"/>
              </a:solidFill>
            </a:endParaRPr>
          </a:p>
          <a:p>
            <a:pPr indent="-228600" lvl="0" marL="228600" rtl="0" algn="l">
              <a:lnSpc>
                <a:spcPct val="80000"/>
              </a:lnSpc>
              <a:spcBef>
                <a:spcPts val="1000"/>
              </a:spcBef>
              <a:spcAft>
                <a:spcPts val="0"/>
              </a:spcAft>
              <a:buClr>
                <a:srgbClr val="1F3864"/>
              </a:buClr>
              <a:buSzPts val="2775"/>
              <a:buChar char="•"/>
            </a:pPr>
            <a:r>
              <a:rPr lang="en-US" sz="2800">
                <a:solidFill>
                  <a:schemeClr val="dk2"/>
                </a:solidFill>
              </a:rPr>
              <a:t>Some women perceive it as more private and natural than other methods.</a:t>
            </a:r>
            <a:endParaRPr sz="2800">
              <a:solidFill>
                <a:schemeClr val="dk2"/>
              </a:solidFill>
            </a:endParaRPr>
          </a:p>
          <a:p>
            <a:pPr indent="-228600" lvl="0" marL="228600" rtl="0" algn="l">
              <a:lnSpc>
                <a:spcPct val="80000"/>
              </a:lnSpc>
              <a:spcBef>
                <a:spcPts val="1000"/>
              </a:spcBef>
              <a:spcAft>
                <a:spcPts val="0"/>
              </a:spcAft>
              <a:buClr>
                <a:srgbClr val="1F3864"/>
              </a:buClr>
              <a:buSzPts val="2775"/>
              <a:buChar char="•"/>
            </a:pPr>
            <a:r>
              <a:rPr lang="en-US" sz="2800">
                <a:solidFill>
                  <a:schemeClr val="dk2"/>
                </a:solidFill>
              </a:rPr>
              <a:t>Some women prefer a non-surgical option for uterine evacuation.</a:t>
            </a:r>
            <a:endParaRPr sz="2800">
              <a:solidFill>
                <a:schemeClr val="dk2"/>
              </a:solidFill>
            </a:endParaRPr>
          </a:p>
          <a:p>
            <a:pPr indent="-228600" lvl="0" marL="228600" rtl="0" algn="l">
              <a:lnSpc>
                <a:spcPct val="80000"/>
              </a:lnSpc>
              <a:spcBef>
                <a:spcPts val="1000"/>
              </a:spcBef>
              <a:spcAft>
                <a:spcPts val="0"/>
              </a:spcAft>
              <a:buClr>
                <a:srgbClr val="1F3864"/>
              </a:buClr>
              <a:buSzPts val="2775"/>
              <a:buChar char="•"/>
            </a:pPr>
            <a:r>
              <a:rPr lang="en-US" sz="2800">
                <a:solidFill>
                  <a:schemeClr val="dk2"/>
                </a:solidFill>
              </a:rPr>
              <a:t>Studies indicate women’s and providers’ high satisfaction with medical methods in a variety of settings, including where resources are limited.</a:t>
            </a:r>
            <a:endParaRPr sz="2800">
              <a:solidFill>
                <a:schemeClr val="dk2"/>
              </a:solidFill>
            </a:endParaRPr>
          </a:p>
          <a:p>
            <a:pPr indent="-64135" lvl="0" marL="228600" rtl="0" algn="l">
              <a:lnSpc>
                <a:spcPct val="80000"/>
              </a:lnSpc>
              <a:spcBef>
                <a:spcPts val="1000"/>
              </a:spcBef>
              <a:spcAft>
                <a:spcPts val="0"/>
              </a:spcAft>
              <a:buClr>
                <a:schemeClr val="dk1"/>
              </a:buClr>
              <a:buSzPts val="2590"/>
              <a:buNone/>
            </a:pPr>
            <a:r>
              <a:t/>
            </a:r>
            <a:endParaRPr sz="2800"/>
          </a:p>
        </p:txBody>
      </p:sp>
      <p:sp>
        <p:nvSpPr>
          <p:cNvPr id="575" name="Google Shape;575;p8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90"/>
          <p:cNvSpPr txBox="1"/>
          <p:nvPr>
            <p:ph type="title"/>
          </p:nvPr>
        </p:nvSpPr>
        <p:spPr>
          <a:xfrm>
            <a:off x="285724" y="66505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4400"/>
              <a:buFont typeface="Calibri"/>
              <a:buNone/>
            </a:pPr>
            <a:r>
              <a:rPr b="1" lang="en-US"/>
              <a:t>Medical methods for induced abortion up to 12 weeks</a:t>
            </a:r>
            <a:endParaRPr/>
          </a:p>
        </p:txBody>
      </p:sp>
      <p:graphicFrame>
        <p:nvGraphicFramePr>
          <p:cNvPr id="582" name="Google Shape;582;p90"/>
          <p:cNvGraphicFramePr/>
          <p:nvPr/>
        </p:nvGraphicFramePr>
        <p:xfrm>
          <a:off x="628649" y="2262035"/>
          <a:ext cx="3000000" cy="3000000"/>
        </p:xfrm>
        <a:graphic>
          <a:graphicData uri="http://schemas.openxmlformats.org/drawingml/2006/table">
            <a:tbl>
              <a:tblPr firstRow="1">
                <a:noFill/>
                <a:tableStyleId>{E2CFE5F0-5EB6-40F0-AAEF-F140EEC0736C}</a:tableStyleId>
              </a:tblPr>
              <a:tblGrid>
                <a:gridCol w="3352800"/>
                <a:gridCol w="2495550"/>
                <a:gridCol w="2209800"/>
              </a:tblGrid>
              <a:tr h="891550">
                <a:tc>
                  <a:txBody>
                    <a:bodyPr/>
                    <a:lstStyle/>
                    <a:p>
                      <a:pPr indent="0" lvl="0" marL="0" marR="0" rtl="0" algn="l">
                        <a:lnSpc>
                          <a:spcPct val="100000"/>
                        </a:lnSpc>
                        <a:spcBef>
                          <a:spcPts val="0"/>
                        </a:spcBef>
                        <a:spcAft>
                          <a:spcPts val="0"/>
                        </a:spcAft>
                        <a:buClr>
                          <a:schemeClr val="dk1"/>
                        </a:buClr>
                        <a:buSzPts val="2700"/>
                        <a:buFont typeface="Calibri"/>
                        <a:buNone/>
                      </a:pPr>
                      <a:r>
                        <a:t/>
                      </a:r>
                      <a:endParaRPr sz="2700" u="none" cap="none" strike="noStrike"/>
                    </a:p>
                  </a:txBody>
                  <a:tcPr marT="34300" marB="34300" marR="68575" marL="68575">
                    <a:solidFill>
                      <a:srgbClr val="E7B5A6"/>
                    </a:solidFill>
                  </a:tcPr>
                </a:tc>
                <a:tc>
                  <a:txBody>
                    <a:bodyPr/>
                    <a:lstStyle/>
                    <a:p>
                      <a:pPr indent="0" lvl="0" marL="0" marR="0" rtl="0" algn="ctr">
                        <a:lnSpc>
                          <a:spcPct val="100000"/>
                        </a:lnSpc>
                        <a:spcBef>
                          <a:spcPts val="0"/>
                        </a:spcBef>
                        <a:spcAft>
                          <a:spcPts val="0"/>
                        </a:spcAft>
                        <a:buClr>
                          <a:schemeClr val="dk1"/>
                        </a:buClr>
                        <a:buSzPts val="2700"/>
                        <a:buFont typeface="Calibri"/>
                        <a:buNone/>
                      </a:pPr>
                      <a:r>
                        <a:rPr b="1" lang="en-US" sz="2700" u="none" cap="none" strike="noStrike"/>
                        <a:t>Mifepristone + Misoprostol</a:t>
                      </a:r>
                      <a:endParaRPr b="1" sz="1800" u="none" cap="none" strike="noStrike"/>
                    </a:p>
                  </a:txBody>
                  <a:tcPr marT="34300" marB="34300" marR="68575" marL="68575">
                    <a:solidFill>
                      <a:srgbClr val="E7B5A6"/>
                    </a:solidFill>
                  </a:tcPr>
                </a:tc>
                <a:tc>
                  <a:txBody>
                    <a:bodyPr/>
                    <a:lstStyle/>
                    <a:p>
                      <a:pPr indent="0" lvl="0" marL="0" marR="0" rtl="0" algn="ctr">
                        <a:lnSpc>
                          <a:spcPct val="100000"/>
                        </a:lnSpc>
                        <a:spcBef>
                          <a:spcPts val="0"/>
                        </a:spcBef>
                        <a:spcAft>
                          <a:spcPts val="0"/>
                        </a:spcAft>
                        <a:buClr>
                          <a:schemeClr val="dk1"/>
                        </a:buClr>
                        <a:buSzPts val="2700"/>
                        <a:buFont typeface="Calibri"/>
                        <a:buNone/>
                      </a:pPr>
                      <a:r>
                        <a:rPr b="1" lang="en-US" sz="2700" u="none" cap="none" strike="noStrike"/>
                        <a:t>Misoprostol Only</a:t>
                      </a:r>
                      <a:endParaRPr b="1" sz="1800" u="none" cap="none" strike="noStrike"/>
                    </a:p>
                  </a:txBody>
                  <a:tcPr marT="34300" marB="34300" marR="68575" marL="68575">
                    <a:solidFill>
                      <a:srgbClr val="E7B5A6"/>
                    </a:solidFill>
                  </a:tcPr>
                </a:tc>
              </a:tr>
              <a:tr h="717175">
                <a:tc>
                  <a:txBody>
                    <a:bodyPr/>
                    <a:lstStyle/>
                    <a:p>
                      <a:pPr indent="0" lvl="0" marL="0" marR="0" rtl="0" algn="l">
                        <a:lnSpc>
                          <a:spcPct val="100000"/>
                        </a:lnSpc>
                        <a:spcBef>
                          <a:spcPts val="0"/>
                        </a:spcBef>
                        <a:spcAft>
                          <a:spcPts val="0"/>
                        </a:spcAft>
                        <a:buClr>
                          <a:schemeClr val="dk1"/>
                        </a:buClr>
                        <a:buSzPts val="2700"/>
                        <a:buFont typeface="Calibri"/>
                        <a:buNone/>
                      </a:pPr>
                      <a:r>
                        <a:rPr lang="en-US" sz="2700" u="none" cap="none" strike="noStrike"/>
                        <a:t>Effectiveness Rate</a:t>
                      </a:r>
                      <a:endParaRPr sz="1800" u="none" cap="none" strike="noStrike"/>
                    </a:p>
                  </a:txBody>
                  <a:tcPr marT="34300" marB="34300" marR="68575" marL="68575" anchor="ctr">
                    <a:solidFill>
                      <a:srgbClr val="E6EFF8"/>
                    </a:solidFill>
                  </a:tcPr>
                </a:tc>
                <a:tc>
                  <a:txBody>
                    <a:bodyPr/>
                    <a:lstStyle/>
                    <a:p>
                      <a:pPr indent="0" lvl="0" marL="0" marR="0" rtl="0" algn="ctr">
                        <a:lnSpc>
                          <a:spcPct val="100000"/>
                        </a:lnSpc>
                        <a:spcBef>
                          <a:spcPts val="0"/>
                        </a:spcBef>
                        <a:spcAft>
                          <a:spcPts val="0"/>
                        </a:spcAft>
                        <a:buClr>
                          <a:schemeClr val="dk1"/>
                        </a:buClr>
                        <a:buSzPts val="2700"/>
                        <a:buFont typeface="Calibri"/>
                        <a:buNone/>
                      </a:pPr>
                      <a:r>
                        <a:rPr lang="en-US" sz="2700" u="none" cap="none" strike="noStrike"/>
                        <a:t>&gt;95%</a:t>
                      </a:r>
                      <a:endParaRPr sz="1800" u="none" cap="none" strike="noStrike"/>
                    </a:p>
                  </a:txBody>
                  <a:tcPr marT="34300" marB="34300" marR="68575" marL="68575" anchor="ctr">
                    <a:solidFill>
                      <a:srgbClr val="E6EFF8"/>
                    </a:solidFill>
                  </a:tcPr>
                </a:tc>
                <a:tc>
                  <a:txBody>
                    <a:bodyPr/>
                    <a:lstStyle/>
                    <a:p>
                      <a:pPr indent="0" lvl="0" marL="0" marR="0" rtl="0" algn="ctr">
                        <a:lnSpc>
                          <a:spcPct val="100000"/>
                        </a:lnSpc>
                        <a:spcBef>
                          <a:spcPts val="0"/>
                        </a:spcBef>
                        <a:spcAft>
                          <a:spcPts val="0"/>
                        </a:spcAft>
                        <a:buClr>
                          <a:schemeClr val="dk1"/>
                        </a:buClr>
                        <a:buSzPts val="2700"/>
                        <a:buFont typeface="Calibri"/>
                        <a:buNone/>
                      </a:pPr>
                      <a:r>
                        <a:rPr lang="en-US" sz="2700" u="none" cap="none" strike="noStrike"/>
                        <a:t>84-93%</a:t>
                      </a:r>
                      <a:endParaRPr sz="1800" u="none" cap="none" strike="noStrike"/>
                    </a:p>
                  </a:txBody>
                  <a:tcPr marT="34300" marB="34300" marR="68575" marL="68575" anchor="ctr">
                    <a:solidFill>
                      <a:srgbClr val="E6EFF8"/>
                    </a:solidFill>
                  </a:tcPr>
                </a:tc>
              </a:tr>
              <a:tr h="717175">
                <a:tc>
                  <a:txBody>
                    <a:bodyPr/>
                    <a:lstStyle/>
                    <a:p>
                      <a:pPr indent="0" lvl="0" marL="0" marR="0" rtl="0" algn="l">
                        <a:lnSpc>
                          <a:spcPct val="100000"/>
                        </a:lnSpc>
                        <a:spcBef>
                          <a:spcPts val="0"/>
                        </a:spcBef>
                        <a:spcAft>
                          <a:spcPts val="0"/>
                        </a:spcAft>
                        <a:buClr>
                          <a:schemeClr val="dk1"/>
                        </a:buClr>
                        <a:buSzPts val="2700"/>
                        <a:buFont typeface="Calibri"/>
                        <a:buNone/>
                      </a:pPr>
                      <a:r>
                        <a:rPr lang="en-US" sz="2700" u="none" cap="none" strike="noStrike"/>
                        <a:t>Ongoing Pregnancy Rate</a:t>
                      </a:r>
                      <a:endParaRPr sz="1800" u="none" cap="none" strike="noStrike"/>
                    </a:p>
                  </a:txBody>
                  <a:tcPr marT="34300" marB="34300" marR="68575" marL="68575" anchor="ctr">
                    <a:solidFill>
                      <a:schemeClr val="accent3"/>
                    </a:solidFill>
                  </a:tcPr>
                </a:tc>
                <a:tc>
                  <a:txBody>
                    <a:bodyPr/>
                    <a:lstStyle/>
                    <a:p>
                      <a:pPr indent="0" lvl="0" marL="0" marR="0" rtl="0" algn="ctr">
                        <a:lnSpc>
                          <a:spcPct val="100000"/>
                        </a:lnSpc>
                        <a:spcBef>
                          <a:spcPts val="0"/>
                        </a:spcBef>
                        <a:spcAft>
                          <a:spcPts val="0"/>
                        </a:spcAft>
                        <a:buClr>
                          <a:schemeClr val="dk1"/>
                        </a:buClr>
                        <a:buSzPts val="2700"/>
                        <a:buFont typeface="Calibri"/>
                        <a:buNone/>
                      </a:pPr>
                      <a:r>
                        <a:rPr lang="en-US" sz="2700" u="none" cap="none" strike="noStrike"/>
                        <a:t>&lt;2%</a:t>
                      </a:r>
                      <a:endParaRPr sz="1800" u="none" cap="none" strike="noStrike"/>
                    </a:p>
                  </a:txBody>
                  <a:tcPr marT="34300" marB="34300" marR="68575" marL="68575" anchor="ctr">
                    <a:solidFill>
                      <a:schemeClr val="accent3"/>
                    </a:solidFill>
                  </a:tcPr>
                </a:tc>
                <a:tc>
                  <a:txBody>
                    <a:bodyPr/>
                    <a:lstStyle/>
                    <a:p>
                      <a:pPr indent="0" lvl="0" marL="0" marR="0" rtl="0" algn="ctr">
                        <a:lnSpc>
                          <a:spcPct val="100000"/>
                        </a:lnSpc>
                        <a:spcBef>
                          <a:spcPts val="0"/>
                        </a:spcBef>
                        <a:spcAft>
                          <a:spcPts val="0"/>
                        </a:spcAft>
                        <a:buClr>
                          <a:schemeClr val="dk1"/>
                        </a:buClr>
                        <a:buSzPts val="2700"/>
                        <a:buFont typeface="Calibri"/>
                        <a:buNone/>
                      </a:pPr>
                      <a:r>
                        <a:rPr lang="en-US" sz="2700" u="none" cap="none" strike="noStrike"/>
                        <a:t>3-10%</a:t>
                      </a:r>
                      <a:endParaRPr sz="1800" u="none" cap="none" strike="noStrike"/>
                    </a:p>
                  </a:txBody>
                  <a:tcPr marT="34300" marB="34300" marR="68575" marL="68575" anchor="ctr">
                    <a:solidFill>
                      <a:schemeClr val="accent3"/>
                    </a:solidFill>
                  </a:tcPr>
                </a:tc>
              </a:tr>
              <a:tr h="717175">
                <a:tc>
                  <a:txBody>
                    <a:bodyPr/>
                    <a:lstStyle/>
                    <a:p>
                      <a:pPr indent="0" lvl="0" marL="0" marR="0" rtl="0" algn="l">
                        <a:lnSpc>
                          <a:spcPct val="100000"/>
                        </a:lnSpc>
                        <a:spcBef>
                          <a:spcPts val="0"/>
                        </a:spcBef>
                        <a:spcAft>
                          <a:spcPts val="0"/>
                        </a:spcAft>
                        <a:buClr>
                          <a:schemeClr val="dk1"/>
                        </a:buClr>
                        <a:buSzPts val="2700"/>
                        <a:buFont typeface="Calibri"/>
                        <a:buNone/>
                      </a:pPr>
                      <a:r>
                        <a:rPr lang="en-US" sz="2700" u="none" cap="none" strike="noStrike"/>
                        <a:t>Complication Rate</a:t>
                      </a:r>
                      <a:endParaRPr sz="1800" u="none" cap="none" strike="noStrike"/>
                    </a:p>
                  </a:txBody>
                  <a:tcPr marT="34300" marB="34300" marR="68575" marL="68575" anchor="ctr">
                    <a:solidFill>
                      <a:srgbClr val="E6EFF8"/>
                    </a:solidFill>
                  </a:tcPr>
                </a:tc>
                <a:tc>
                  <a:txBody>
                    <a:bodyPr/>
                    <a:lstStyle/>
                    <a:p>
                      <a:pPr indent="0" lvl="0" marL="0" marR="0" rtl="0" algn="ctr">
                        <a:lnSpc>
                          <a:spcPct val="100000"/>
                        </a:lnSpc>
                        <a:spcBef>
                          <a:spcPts val="0"/>
                        </a:spcBef>
                        <a:spcAft>
                          <a:spcPts val="0"/>
                        </a:spcAft>
                        <a:buClr>
                          <a:schemeClr val="dk1"/>
                        </a:buClr>
                        <a:buSzPts val="2700"/>
                        <a:buFont typeface="Calibri"/>
                        <a:buNone/>
                      </a:pPr>
                      <a:r>
                        <a:rPr lang="en-US" sz="2700" u="none" cap="none" strike="noStrike"/>
                        <a:t>&lt;1-3%</a:t>
                      </a:r>
                      <a:endParaRPr sz="1800" u="none" cap="none" strike="noStrike"/>
                    </a:p>
                  </a:txBody>
                  <a:tcPr marT="34300" marB="34300" marR="68575" marL="68575" anchor="ctr">
                    <a:solidFill>
                      <a:srgbClr val="E6EFF8"/>
                    </a:solidFill>
                  </a:tcPr>
                </a:tc>
                <a:tc>
                  <a:txBody>
                    <a:bodyPr/>
                    <a:lstStyle/>
                    <a:p>
                      <a:pPr indent="0" lvl="0" marL="0" marR="0" rtl="0" algn="ctr">
                        <a:lnSpc>
                          <a:spcPct val="100000"/>
                        </a:lnSpc>
                        <a:spcBef>
                          <a:spcPts val="0"/>
                        </a:spcBef>
                        <a:spcAft>
                          <a:spcPts val="0"/>
                        </a:spcAft>
                        <a:buClr>
                          <a:schemeClr val="dk1"/>
                        </a:buClr>
                        <a:buSzPts val="2700"/>
                        <a:buFont typeface="Calibri"/>
                        <a:buNone/>
                      </a:pPr>
                      <a:r>
                        <a:rPr lang="en-US" sz="2700" u="none" cap="none" strike="noStrike"/>
                        <a:t>1-4%</a:t>
                      </a:r>
                      <a:endParaRPr sz="1800" u="none" cap="none" strike="noStrike"/>
                    </a:p>
                  </a:txBody>
                  <a:tcPr marT="34300" marB="34300" marR="68575" marL="68575" anchor="ctr">
                    <a:solidFill>
                      <a:srgbClr val="E6EFF8"/>
                    </a:solidFill>
                  </a:tcPr>
                </a:tc>
              </a:tr>
            </a:tbl>
          </a:graphicData>
        </a:graphic>
      </p:graphicFrame>
      <p:sp>
        <p:nvSpPr>
          <p:cNvPr id="583" name="Google Shape;583;p9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91"/>
          <p:cNvSpPr txBox="1"/>
          <p:nvPr>
            <p:ph type="title"/>
          </p:nvPr>
        </p:nvSpPr>
        <p:spPr>
          <a:xfrm>
            <a:off x="442776" y="446377"/>
            <a:ext cx="8258447" cy="99417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000"/>
              <a:buFont typeface="Calibri"/>
              <a:buNone/>
            </a:pPr>
            <a:r>
              <a:rPr b="1" lang="en-US"/>
              <a:t>Medications for postabortion care</a:t>
            </a:r>
            <a:r>
              <a:rPr lang="en-US"/>
              <a:t> </a:t>
            </a:r>
            <a:endParaRPr/>
          </a:p>
        </p:txBody>
      </p:sp>
      <p:sp>
        <p:nvSpPr>
          <p:cNvPr id="590" name="Google Shape;590;p91"/>
          <p:cNvSpPr txBox="1"/>
          <p:nvPr>
            <p:ph idx="1" type="body"/>
          </p:nvPr>
        </p:nvSpPr>
        <p:spPr>
          <a:xfrm>
            <a:off x="1077799" y="1543290"/>
            <a:ext cx="7623424" cy="3976901"/>
          </a:xfrm>
          <a:prstGeom prst="rect">
            <a:avLst/>
          </a:prstGeom>
          <a:noFill/>
          <a:ln>
            <a:noFill/>
          </a:ln>
        </p:spPr>
        <p:txBody>
          <a:bodyPr anchorCtr="0" anchor="t" bIns="45700" lIns="91425" spcFirstLastPara="1" rIns="91425" wrap="square" tIns="45700">
            <a:noAutofit/>
          </a:bodyPr>
          <a:lstStyle/>
          <a:p>
            <a:pPr indent="0" lvl="1" marL="0" rtl="0" algn="l">
              <a:lnSpc>
                <a:spcPct val="70000"/>
              </a:lnSpc>
              <a:spcBef>
                <a:spcPts val="0"/>
              </a:spcBef>
              <a:spcAft>
                <a:spcPts val="0"/>
              </a:spcAft>
              <a:buClr>
                <a:srgbClr val="1F3864"/>
              </a:buClr>
              <a:buSzPts val="2590"/>
              <a:buNone/>
            </a:pPr>
            <a:r>
              <a:rPr b="1" lang="en-US" u="sng">
                <a:solidFill>
                  <a:schemeClr val="accent1"/>
                </a:solidFill>
              </a:rPr>
              <a:t>Misoprostol</a:t>
            </a:r>
            <a:endParaRPr b="1">
              <a:solidFill>
                <a:schemeClr val="accent1"/>
              </a:solidFill>
            </a:endParaRPr>
          </a:p>
          <a:p>
            <a:pPr indent="-457200" lvl="1" marL="457200" rtl="0" algn="l">
              <a:lnSpc>
                <a:spcPct val="70000"/>
              </a:lnSpc>
              <a:spcBef>
                <a:spcPts val="750"/>
              </a:spcBef>
              <a:spcAft>
                <a:spcPts val="0"/>
              </a:spcAft>
              <a:buClr>
                <a:srgbClr val="1F3864"/>
              </a:buClr>
              <a:buSzPts val="2590"/>
              <a:buChar char="•"/>
            </a:pPr>
            <a:r>
              <a:rPr lang="en-US">
                <a:solidFill>
                  <a:schemeClr val="dk2"/>
                </a:solidFill>
              </a:rPr>
              <a:t>Can be used alone to treat incomplete and missed abortion</a:t>
            </a:r>
            <a:endParaRPr>
              <a:solidFill>
                <a:schemeClr val="dk2"/>
              </a:solidFill>
            </a:endParaRPr>
          </a:p>
          <a:p>
            <a:pPr indent="-457200" lvl="1" marL="457200" rtl="0" algn="l">
              <a:lnSpc>
                <a:spcPct val="70000"/>
              </a:lnSpc>
              <a:spcBef>
                <a:spcPts val="750"/>
              </a:spcBef>
              <a:spcAft>
                <a:spcPts val="0"/>
              </a:spcAft>
              <a:buClr>
                <a:srgbClr val="1F3864"/>
              </a:buClr>
              <a:buSzPts val="2590"/>
              <a:buChar char="•"/>
            </a:pPr>
            <a:r>
              <a:rPr lang="en-US">
                <a:solidFill>
                  <a:schemeClr val="dk2"/>
                </a:solidFill>
              </a:rPr>
              <a:t>Effectiveness for incomplete abortion: 91-99%</a:t>
            </a:r>
            <a:endParaRPr>
              <a:solidFill>
                <a:schemeClr val="dk2"/>
              </a:solidFill>
            </a:endParaRPr>
          </a:p>
          <a:p>
            <a:pPr indent="-457200" lvl="1" marL="457200" rtl="0" algn="l">
              <a:lnSpc>
                <a:spcPct val="70000"/>
              </a:lnSpc>
              <a:spcBef>
                <a:spcPts val="750"/>
              </a:spcBef>
              <a:spcAft>
                <a:spcPts val="0"/>
              </a:spcAft>
              <a:buClr>
                <a:srgbClr val="1F3864"/>
              </a:buClr>
              <a:buSzPts val="2590"/>
              <a:buChar char="•"/>
            </a:pPr>
            <a:r>
              <a:rPr lang="en-US">
                <a:solidFill>
                  <a:schemeClr val="dk2"/>
                </a:solidFill>
              </a:rPr>
              <a:t>Effectiveness for </a:t>
            </a:r>
            <a:r>
              <a:rPr lang="en-US" u="sng">
                <a:solidFill>
                  <a:schemeClr val="dk2"/>
                </a:solidFill>
              </a:rPr>
              <a:t>repeated doses</a:t>
            </a:r>
            <a:r>
              <a:rPr lang="en-US">
                <a:solidFill>
                  <a:schemeClr val="dk2"/>
                </a:solidFill>
              </a:rPr>
              <a:t> for missed abortion: 76-93%</a:t>
            </a:r>
            <a:endParaRPr>
              <a:solidFill>
                <a:schemeClr val="dk2"/>
              </a:solidFill>
            </a:endParaRPr>
          </a:p>
          <a:p>
            <a:pPr indent="0" lvl="1" marL="0" rtl="0" algn="l">
              <a:lnSpc>
                <a:spcPct val="70000"/>
              </a:lnSpc>
              <a:spcBef>
                <a:spcPts val="750"/>
              </a:spcBef>
              <a:spcAft>
                <a:spcPts val="0"/>
              </a:spcAft>
              <a:buClr>
                <a:schemeClr val="dk1"/>
              </a:buClr>
              <a:buSzPts val="832"/>
              <a:buNone/>
            </a:pPr>
            <a:r>
              <a:t/>
            </a:r>
            <a:endParaRPr b="1" u="sng">
              <a:solidFill>
                <a:schemeClr val="dk2"/>
              </a:solidFill>
            </a:endParaRPr>
          </a:p>
          <a:p>
            <a:pPr indent="0" lvl="1" marL="0" rtl="0" algn="l">
              <a:lnSpc>
                <a:spcPct val="70000"/>
              </a:lnSpc>
              <a:spcBef>
                <a:spcPts val="750"/>
              </a:spcBef>
              <a:spcAft>
                <a:spcPts val="0"/>
              </a:spcAft>
              <a:buClr>
                <a:srgbClr val="1F3864"/>
              </a:buClr>
              <a:buSzPts val="2590"/>
              <a:buNone/>
            </a:pPr>
            <a:r>
              <a:rPr b="1" lang="en-US" u="sng">
                <a:solidFill>
                  <a:schemeClr val="accent1"/>
                </a:solidFill>
              </a:rPr>
              <a:t>Mifepristone</a:t>
            </a:r>
            <a:endParaRPr b="1">
              <a:solidFill>
                <a:schemeClr val="accent1"/>
              </a:solidFill>
            </a:endParaRPr>
          </a:p>
          <a:p>
            <a:pPr indent="-457200" lvl="1" marL="457200" rtl="0" algn="l">
              <a:lnSpc>
                <a:spcPct val="70000"/>
              </a:lnSpc>
              <a:spcBef>
                <a:spcPts val="750"/>
              </a:spcBef>
              <a:spcAft>
                <a:spcPts val="0"/>
              </a:spcAft>
              <a:buClr>
                <a:srgbClr val="1F3864"/>
              </a:buClr>
              <a:buSzPts val="2590"/>
              <a:buChar char="•"/>
            </a:pPr>
            <a:r>
              <a:rPr lang="en-US">
                <a:solidFill>
                  <a:schemeClr val="dk2"/>
                </a:solidFill>
              </a:rPr>
              <a:t>Can be combined with misoprostol to treat missed abortion </a:t>
            </a:r>
            <a:endParaRPr>
              <a:solidFill>
                <a:schemeClr val="dk2"/>
              </a:solidFill>
            </a:endParaRPr>
          </a:p>
          <a:p>
            <a:pPr indent="-457200" lvl="1" marL="457200" rtl="0" algn="l">
              <a:lnSpc>
                <a:spcPct val="70000"/>
              </a:lnSpc>
              <a:spcBef>
                <a:spcPts val="750"/>
              </a:spcBef>
              <a:spcAft>
                <a:spcPts val="0"/>
              </a:spcAft>
              <a:buClr>
                <a:srgbClr val="1F3864"/>
              </a:buClr>
              <a:buSzPts val="2590"/>
              <a:buChar char="•"/>
            </a:pPr>
            <a:r>
              <a:rPr lang="en-US">
                <a:solidFill>
                  <a:schemeClr val="dk2"/>
                </a:solidFill>
              </a:rPr>
              <a:t>Effectiveness with </a:t>
            </a:r>
            <a:r>
              <a:rPr lang="en-US" u="sng">
                <a:solidFill>
                  <a:schemeClr val="dk2"/>
                </a:solidFill>
              </a:rPr>
              <a:t>single dose</a:t>
            </a:r>
            <a:r>
              <a:rPr lang="en-US">
                <a:solidFill>
                  <a:schemeClr val="dk2"/>
                </a:solidFill>
              </a:rPr>
              <a:t> of misoprostol: 84-88%</a:t>
            </a:r>
            <a:endParaRPr>
              <a:solidFill>
                <a:schemeClr val="dk2"/>
              </a:solidFill>
            </a:endParaRPr>
          </a:p>
          <a:p>
            <a:pPr indent="-292735" lvl="1" marL="457200" rtl="0" algn="l">
              <a:lnSpc>
                <a:spcPct val="70000"/>
              </a:lnSpc>
              <a:spcBef>
                <a:spcPts val="750"/>
              </a:spcBef>
              <a:spcAft>
                <a:spcPts val="0"/>
              </a:spcAft>
              <a:buClr>
                <a:schemeClr val="dk1"/>
              </a:buClr>
              <a:buSzPts val="2590"/>
              <a:buNone/>
            </a:pPr>
            <a:r>
              <a:t/>
            </a:r>
            <a:endParaRPr>
              <a:solidFill>
                <a:srgbClr val="1F3864"/>
              </a:solidFill>
            </a:endParaRPr>
          </a:p>
          <a:p>
            <a:pPr indent="-133858" lvl="1" marL="257175" rtl="0" algn="l">
              <a:lnSpc>
                <a:spcPct val="70000"/>
              </a:lnSpc>
              <a:spcBef>
                <a:spcPts val="500"/>
              </a:spcBef>
              <a:spcAft>
                <a:spcPts val="0"/>
              </a:spcAft>
              <a:buClr>
                <a:schemeClr val="dk1"/>
              </a:buClr>
              <a:buSzPts val="1942"/>
              <a:buFont typeface="Arial"/>
              <a:buNone/>
            </a:pPr>
            <a:r>
              <a:t/>
            </a:r>
            <a:endParaRPr>
              <a:solidFill>
                <a:srgbClr val="1F3864"/>
              </a:solidFill>
            </a:endParaRPr>
          </a:p>
          <a:p>
            <a:pPr indent="-116204" lvl="1" marL="257175" rtl="0" algn="l">
              <a:lnSpc>
                <a:spcPct val="70000"/>
              </a:lnSpc>
              <a:spcBef>
                <a:spcPts val="500"/>
              </a:spcBef>
              <a:spcAft>
                <a:spcPts val="0"/>
              </a:spcAft>
              <a:buClr>
                <a:schemeClr val="dk1"/>
              </a:buClr>
              <a:buSzPts val="2220"/>
              <a:buFont typeface="Arial"/>
              <a:buNone/>
            </a:pPr>
            <a:r>
              <a:t/>
            </a:r>
            <a:endParaRPr>
              <a:solidFill>
                <a:srgbClr val="1F3864"/>
              </a:solidFill>
            </a:endParaRPr>
          </a:p>
          <a:p>
            <a:pPr indent="-133858" lvl="1" marL="257175" rtl="0" algn="l">
              <a:lnSpc>
                <a:spcPct val="70000"/>
              </a:lnSpc>
              <a:spcBef>
                <a:spcPts val="500"/>
              </a:spcBef>
              <a:spcAft>
                <a:spcPts val="0"/>
              </a:spcAft>
              <a:buClr>
                <a:schemeClr val="dk1"/>
              </a:buClr>
              <a:buSzPts val="1942"/>
              <a:buFont typeface="Arial"/>
              <a:buNone/>
            </a:pPr>
            <a:r>
              <a:t/>
            </a:r>
            <a:endParaRPr/>
          </a:p>
          <a:p>
            <a:pPr indent="-133858" lvl="1" marL="257175" rtl="0" algn="l">
              <a:lnSpc>
                <a:spcPct val="70000"/>
              </a:lnSpc>
              <a:spcBef>
                <a:spcPts val="500"/>
              </a:spcBef>
              <a:spcAft>
                <a:spcPts val="0"/>
              </a:spcAft>
              <a:buClr>
                <a:schemeClr val="dk1"/>
              </a:buClr>
              <a:buSzPts val="1942"/>
              <a:buFont typeface="Arial"/>
              <a:buNone/>
            </a:pPr>
            <a:r>
              <a:t/>
            </a:r>
            <a:endParaRPr/>
          </a:p>
          <a:p>
            <a:pPr indent="-133858" lvl="1" marL="257175" rtl="0" algn="l">
              <a:lnSpc>
                <a:spcPct val="70000"/>
              </a:lnSpc>
              <a:spcBef>
                <a:spcPts val="500"/>
              </a:spcBef>
              <a:spcAft>
                <a:spcPts val="0"/>
              </a:spcAft>
              <a:buClr>
                <a:schemeClr val="dk1"/>
              </a:buClr>
              <a:buSzPts val="1942"/>
              <a:buFont typeface="Arial"/>
              <a:buNone/>
            </a:pPr>
            <a:r>
              <a:t/>
            </a:r>
            <a:endParaRPr/>
          </a:p>
          <a:p>
            <a:pPr indent="-133858" lvl="1" marL="257175" rtl="0" algn="l">
              <a:lnSpc>
                <a:spcPct val="70000"/>
              </a:lnSpc>
              <a:spcBef>
                <a:spcPts val="500"/>
              </a:spcBef>
              <a:spcAft>
                <a:spcPts val="0"/>
              </a:spcAft>
              <a:buClr>
                <a:schemeClr val="dk1"/>
              </a:buClr>
              <a:buSzPts val="1942"/>
              <a:buFont typeface="Arial"/>
              <a:buNone/>
            </a:pPr>
            <a:r>
              <a:t/>
            </a:r>
            <a:endParaRPr/>
          </a:p>
          <a:p>
            <a:pPr indent="-64135" lvl="0" marL="228600" rtl="0" algn="l">
              <a:lnSpc>
                <a:spcPct val="70000"/>
              </a:lnSpc>
              <a:spcBef>
                <a:spcPts val="1000"/>
              </a:spcBef>
              <a:spcAft>
                <a:spcPts val="0"/>
              </a:spcAft>
              <a:buClr>
                <a:schemeClr val="dk1"/>
              </a:buClr>
              <a:buSzPts val="2590"/>
              <a:buNone/>
            </a:pPr>
            <a:r>
              <a:t/>
            </a:r>
            <a:endParaRPr sz="2800"/>
          </a:p>
        </p:txBody>
      </p:sp>
      <p:sp>
        <p:nvSpPr>
          <p:cNvPr id="591" name="Google Shape;591;p9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92"/>
          <p:cNvSpPr txBox="1"/>
          <p:nvPr>
            <p:ph type="title"/>
          </p:nvPr>
        </p:nvSpPr>
        <p:spPr>
          <a:xfrm>
            <a:off x="904126" y="272266"/>
            <a:ext cx="7685070" cy="117276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3959"/>
              <a:buFont typeface="Calibri"/>
              <a:buNone/>
            </a:pPr>
            <a:r>
              <a:rPr b="1" lang="en-US" sz="3959"/>
              <a:t>Value of mifepristone and/or misoprostol in crisis settings</a:t>
            </a:r>
            <a:r>
              <a:rPr lang="en-US" sz="3959"/>
              <a:t> </a:t>
            </a:r>
            <a:endParaRPr/>
          </a:p>
        </p:txBody>
      </p:sp>
      <p:sp>
        <p:nvSpPr>
          <p:cNvPr id="598" name="Google Shape;598;p92"/>
          <p:cNvSpPr txBox="1"/>
          <p:nvPr>
            <p:ph idx="1" type="body"/>
          </p:nvPr>
        </p:nvSpPr>
        <p:spPr>
          <a:xfrm>
            <a:off x="904126" y="1712072"/>
            <a:ext cx="7808359" cy="4740098"/>
          </a:xfrm>
          <a:prstGeom prst="rect">
            <a:avLst/>
          </a:prstGeom>
          <a:noFill/>
          <a:ln>
            <a:noFill/>
          </a:ln>
        </p:spPr>
        <p:txBody>
          <a:bodyPr anchorCtr="0" anchor="t" bIns="45700" lIns="91425" spcFirstLastPara="1" rIns="91425" wrap="square" tIns="45700">
            <a:noAutofit/>
          </a:bodyPr>
          <a:lstStyle/>
          <a:p>
            <a:pPr indent="0" lvl="1" marL="0" rtl="0" algn="l">
              <a:lnSpc>
                <a:spcPct val="70000"/>
              </a:lnSpc>
              <a:spcBef>
                <a:spcPts val="0"/>
              </a:spcBef>
              <a:spcAft>
                <a:spcPts val="0"/>
              </a:spcAft>
              <a:buClr>
                <a:srgbClr val="1F3864"/>
              </a:buClr>
              <a:buSzPts val="2550"/>
              <a:buNone/>
            </a:pPr>
            <a:r>
              <a:rPr b="1" lang="en-US" u="sng">
                <a:solidFill>
                  <a:schemeClr val="accent1"/>
                </a:solidFill>
              </a:rPr>
              <a:t>For both:</a:t>
            </a:r>
            <a:endParaRPr b="1">
              <a:solidFill>
                <a:schemeClr val="accent1"/>
              </a:solidFill>
            </a:endParaRPr>
          </a:p>
          <a:p>
            <a:pPr indent="-257175" lvl="1" marL="257175" rtl="0" algn="l">
              <a:lnSpc>
                <a:spcPct val="70000"/>
              </a:lnSpc>
              <a:spcBef>
                <a:spcPts val="500"/>
              </a:spcBef>
              <a:spcAft>
                <a:spcPts val="0"/>
              </a:spcAft>
              <a:buClr>
                <a:srgbClr val="1F3864"/>
              </a:buClr>
              <a:buSzPts val="2550"/>
              <a:buFont typeface="Arial"/>
              <a:buChar char="•"/>
            </a:pPr>
            <a:r>
              <a:rPr lang="en-US">
                <a:solidFill>
                  <a:schemeClr val="dk2"/>
                </a:solidFill>
              </a:rPr>
              <a:t>Can be provided on an outpatient basis and offered at the community level</a:t>
            </a:r>
            <a:endParaRPr>
              <a:solidFill>
                <a:schemeClr val="dk2"/>
              </a:solidFill>
            </a:endParaRPr>
          </a:p>
          <a:p>
            <a:pPr indent="-257175" lvl="1" marL="257175" rtl="0" algn="l">
              <a:lnSpc>
                <a:spcPct val="70000"/>
              </a:lnSpc>
              <a:spcBef>
                <a:spcPts val="500"/>
              </a:spcBef>
              <a:spcAft>
                <a:spcPts val="0"/>
              </a:spcAft>
              <a:buClr>
                <a:srgbClr val="1F3864"/>
              </a:buClr>
              <a:buSzPts val="2550"/>
              <a:buFont typeface="Arial"/>
              <a:buChar char="•"/>
            </a:pPr>
            <a:r>
              <a:rPr lang="en-US">
                <a:solidFill>
                  <a:schemeClr val="dk2"/>
                </a:solidFill>
              </a:rPr>
              <a:t>Can be used by other cadres of providers as safely and effectively as doctors</a:t>
            </a:r>
            <a:endParaRPr>
              <a:solidFill>
                <a:schemeClr val="dk2"/>
              </a:solidFill>
            </a:endParaRPr>
          </a:p>
          <a:p>
            <a:pPr indent="-257175" lvl="1" marL="257175" rtl="0" algn="l">
              <a:lnSpc>
                <a:spcPct val="70000"/>
              </a:lnSpc>
              <a:spcBef>
                <a:spcPts val="500"/>
              </a:spcBef>
              <a:spcAft>
                <a:spcPts val="0"/>
              </a:spcAft>
              <a:buClr>
                <a:srgbClr val="1F3864"/>
              </a:buClr>
              <a:buSzPts val="2550"/>
              <a:buFont typeface="Arial"/>
              <a:buChar char="•"/>
            </a:pPr>
            <a:r>
              <a:rPr lang="en-US">
                <a:solidFill>
                  <a:schemeClr val="dk2"/>
                </a:solidFill>
              </a:rPr>
              <a:t>Expand access to uterine evacuation where there are no providers trained in vacuum aspiration</a:t>
            </a:r>
            <a:endParaRPr>
              <a:solidFill>
                <a:schemeClr val="dk2"/>
              </a:solidFill>
            </a:endParaRPr>
          </a:p>
          <a:p>
            <a:pPr indent="-257175" lvl="1" marL="257175" rtl="0" algn="l">
              <a:lnSpc>
                <a:spcPct val="70000"/>
              </a:lnSpc>
              <a:spcBef>
                <a:spcPts val="500"/>
              </a:spcBef>
              <a:spcAft>
                <a:spcPts val="0"/>
              </a:spcAft>
              <a:buClr>
                <a:srgbClr val="1F3864"/>
              </a:buClr>
              <a:buSzPts val="2550"/>
              <a:buFont typeface="Arial"/>
              <a:buChar char="•"/>
            </a:pPr>
            <a:r>
              <a:rPr lang="en-US">
                <a:solidFill>
                  <a:schemeClr val="dk2"/>
                </a:solidFill>
              </a:rPr>
              <a:t>Simple to administer; does not require specialized equipment, facilities, or staffing</a:t>
            </a:r>
            <a:endParaRPr>
              <a:solidFill>
                <a:schemeClr val="dk2"/>
              </a:solidFill>
            </a:endParaRPr>
          </a:p>
          <a:p>
            <a:pPr indent="0" lvl="1" marL="0" rtl="0" algn="l">
              <a:lnSpc>
                <a:spcPct val="70000"/>
              </a:lnSpc>
              <a:spcBef>
                <a:spcPts val="500"/>
              </a:spcBef>
              <a:spcAft>
                <a:spcPts val="0"/>
              </a:spcAft>
              <a:buClr>
                <a:schemeClr val="dk1"/>
              </a:buClr>
              <a:buSzPts val="850"/>
              <a:buNone/>
            </a:pPr>
            <a:r>
              <a:t/>
            </a:r>
            <a:endParaRPr u="sng">
              <a:solidFill>
                <a:schemeClr val="dk2"/>
              </a:solidFill>
            </a:endParaRPr>
          </a:p>
          <a:p>
            <a:pPr indent="0" lvl="1" marL="0" rtl="0" algn="l">
              <a:lnSpc>
                <a:spcPct val="70000"/>
              </a:lnSpc>
              <a:spcBef>
                <a:spcPts val="500"/>
              </a:spcBef>
              <a:spcAft>
                <a:spcPts val="0"/>
              </a:spcAft>
              <a:buClr>
                <a:srgbClr val="1F3864"/>
              </a:buClr>
              <a:buSzPts val="2550"/>
              <a:buNone/>
            </a:pPr>
            <a:r>
              <a:rPr b="1" lang="en-US" u="sng">
                <a:solidFill>
                  <a:schemeClr val="accent1"/>
                </a:solidFill>
              </a:rPr>
              <a:t>For misoprostol only:</a:t>
            </a:r>
            <a:endParaRPr b="1">
              <a:solidFill>
                <a:schemeClr val="accent1"/>
              </a:solidFill>
            </a:endParaRPr>
          </a:p>
          <a:p>
            <a:pPr indent="-342900" lvl="3" marL="1200150" rtl="0" algn="l">
              <a:lnSpc>
                <a:spcPct val="70000"/>
              </a:lnSpc>
              <a:spcBef>
                <a:spcPts val="500"/>
              </a:spcBef>
              <a:spcAft>
                <a:spcPts val="0"/>
              </a:spcAft>
              <a:buClr>
                <a:srgbClr val="1F3864"/>
              </a:buClr>
              <a:buSzPts val="2550"/>
              <a:buFont typeface="Arial"/>
              <a:buChar char="•"/>
            </a:pPr>
            <a:r>
              <a:rPr lang="en-US" sz="2800">
                <a:solidFill>
                  <a:schemeClr val="dk2"/>
                </a:solidFill>
              </a:rPr>
              <a:t>Inexpensive</a:t>
            </a:r>
            <a:endParaRPr sz="2800">
              <a:solidFill>
                <a:schemeClr val="dk2"/>
              </a:solidFill>
            </a:endParaRPr>
          </a:p>
          <a:p>
            <a:pPr indent="-342900" lvl="3" marL="1200150" rtl="0" algn="l">
              <a:lnSpc>
                <a:spcPct val="70000"/>
              </a:lnSpc>
              <a:spcBef>
                <a:spcPts val="500"/>
              </a:spcBef>
              <a:spcAft>
                <a:spcPts val="0"/>
              </a:spcAft>
              <a:buClr>
                <a:srgbClr val="1F3864"/>
              </a:buClr>
              <a:buSzPts val="2550"/>
              <a:buFont typeface="Arial"/>
              <a:buChar char="•"/>
            </a:pPr>
            <a:r>
              <a:rPr lang="en-US" sz="2800">
                <a:solidFill>
                  <a:schemeClr val="dk2"/>
                </a:solidFill>
              </a:rPr>
              <a:t>Widely available</a:t>
            </a:r>
            <a:endParaRPr sz="2800">
              <a:solidFill>
                <a:schemeClr val="dk2"/>
              </a:solidFill>
            </a:endParaRPr>
          </a:p>
          <a:p>
            <a:pPr indent="-342900" lvl="3" marL="1200150" rtl="0" algn="l">
              <a:lnSpc>
                <a:spcPct val="70000"/>
              </a:lnSpc>
              <a:spcBef>
                <a:spcPts val="500"/>
              </a:spcBef>
              <a:spcAft>
                <a:spcPts val="0"/>
              </a:spcAft>
              <a:buClr>
                <a:srgbClr val="1F3864"/>
              </a:buClr>
              <a:buSzPts val="2550"/>
              <a:buFont typeface="Arial"/>
              <a:buChar char="•"/>
            </a:pPr>
            <a:r>
              <a:rPr lang="en-US" sz="2800">
                <a:solidFill>
                  <a:schemeClr val="dk2"/>
                </a:solidFill>
              </a:rPr>
              <a:t>Stable at room temperature</a:t>
            </a:r>
            <a:endParaRPr sz="2800">
              <a:solidFill>
                <a:schemeClr val="dk2"/>
              </a:solidFill>
            </a:endParaRPr>
          </a:p>
          <a:p>
            <a:pPr indent="-143827" lvl="1" marL="257175" rtl="0" algn="l">
              <a:lnSpc>
                <a:spcPct val="70000"/>
              </a:lnSpc>
              <a:spcBef>
                <a:spcPts val="500"/>
              </a:spcBef>
              <a:spcAft>
                <a:spcPts val="0"/>
              </a:spcAft>
              <a:buClr>
                <a:schemeClr val="dk1"/>
              </a:buClr>
              <a:buSzPts val="1785"/>
              <a:buFont typeface="Arial"/>
              <a:buNone/>
            </a:pPr>
            <a:r>
              <a:t/>
            </a:r>
            <a:endParaRPr>
              <a:solidFill>
                <a:srgbClr val="1F3864"/>
              </a:solidFill>
            </a:endParaRPr>
          </a:p>
          <a:p>
            <a:pPr indent="-143827" lvl="1" marL="257175" rtl="0" algn="l">
              <a:lnSpc>
                <a:spcPct val="70000"/>
              </a:lnSpc>
              <a:spcBef>
                <a:spcPts val="500"/>
              </a:spcBef>
              <a:spcAft>
                <a:spcPts val="0"/>
              </a:spcAft>
              <a:buClr>
                <a:schemeClr val="dk1"/>
              </a:buClr>
              <a:buSzPts val="1785"/>
              <a:buFont typeface="Arial"/>
              <a:buNone/>
            </a:pPr>
            <a:r>
              <a:t/>
            </a:r>
            <a:endParaRPr>
              <a:solidFill>
                <a:srgbClr val="1F3864"/>
              </a:solidFill>
            </a:endParaRPr>
          </a:p>
          <a:p>
            <a:pPr indent="-143827" lvl="1" marL="257175" rtl="0" algn="l">
              <a:lnSpc>
                <a:spcPct val="70000"/>
              </a:lnSpc>
              <a:spcBef>
                <a:spcPts val="500"/>
              </a:spcBef>
              <a:spcAft>
                <a:spcPts val="0"/>
              </a:spcAft>
              <a:buClr>
                <a:schemeClr val="dk1"/>
              </a:buClr>
              <a:buSzPts val="1785"/>
              <a:buFont typeface="Arial"/>
              <a:buNone/>
            </a:pPr>
            <a:r>
              <a:t/>
            </a:r>
            <a:endParaRPr/>
          </a:p>
          <a:p>
            <a:pPr indent="-143827" lvl="1" marL="257175" rtl="0" algn="l">
              <a:lnSpc>
                <a:spcPct val="70000"/>
              </a:lnSpc>
              <a:spcBef>
                <a:spcPts val="500"/>
              </a:spcBef>
              <a:spcAft>
                <a:spcPts val="0"/>
              </a:spcAft>
              <a:buClr>
                <a:schemeClr val="dk1"/>
              </a:buClr>
              <a:buSzPts val="1785"/>
              <a:buFont typeface="Arial"/>
              <a:buNone/>
            </a:pPr>
            <a:r>
              <a:t/>
            </a:r>
            <a:endParaRPr/>
          </a:p>
          <a:p>
            <a:pPr indent="-143827" lvl="1" marL="257175" rtl="0" algn="l">
              <a:lnSpc>
                <a:spcPct val="70000"/>
              </a:lnSpc>
              <a:spcBef>
                <a:spcPts val="500"/>
              </a:spcBef>
              <a:spcAft>
                <a:spcPts val="0"/>
              </a:spcAft>
              <a:buClr>
                <a:schemeClr val="dk1"/>
              </a:buClr>
              <a:buSzPts val="1785"/>
              <a:buFont typeface="Arial"/>
              <a:buNone/>
            </a:pPr>
            <a:r>
              <a:t/>
            </a:r>
            <a:endParaRPr/>
          </a:p>
          <a:p>
            <a:pPr indent="-143827" lvl="1" marL="257175" rtl="0" algn="l">
              <a:lnSpc>
                <a:spcPct val="70000"/>
              </a:lnSpc>
              <a:spcBef>
                <a:spcPts val="500"/>
              </a:spcBef>
              <a:spcAft>
                <a:spcPts val="0"/>
              </a:spcAft>
              <a:buClr>
                <a:schemeClr val="dk1"/>
              </a:buClr>
              <a:buSzPts val="1785"/>
              <a:buFont typeface="Arial"/>
              <a:buNone/>
            </a:pPr>
            <a:r>
              <a:t/>
            </a:r>
            <a:endParaRPr/>
          </a:p>
          <a:p>
            <a:pPr indent="-77470" lvl="0" marL="228600" rtl="0" algn="l">
              <a:lnSpc>
                <a:spcPct val="70000"/>
              </a:lnSpc>
              <a:spcBef>
                <a:spcPts val="1000"/>
              </a:spcBef>
              <a:spcAft>
                <a:spcPts val="0"/>
              </a:spcAft>
              <a:buClr>
                <a:schemeClr val="dk1"/>
              </a:buClr>
              <a:buSzPts val="2380"/>
              <a:buNone/>
            </a:pPr>
            <a:r>
              <a:t/>
            </a:r>
            <a:endParaRPr sz="2800"/>
          </a:p>
        </p:txBody>
      </p:sp>
      <p:sp>
        <p:nvSpPr>
          <p:cNvPr id="599" name="Google Shape;599;p9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57"/>
          <p:cNvSpPr txBox="1"/>
          <p:nvPr>
            <p:ph idx="1" type="body"/>
          </p:nvPr>
        </p:nvSpPr>
        <p:spPr>
          <a:xfrm>
            <a:off x="628649" y="1284872"/>
            <a:ext cx="8034903" cy="463616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F3864"/>
              </a:buClr>
              <a:buSzPts val="2590"/>
              <a:buNone/>
            </a:pPr>
            <a:r>
              <a:rPr lang="en-US" sz="2500">
                <a:solidFill>
                  <a:schemeClr val="dk2"/>
                </a:solidFill>
              </a:rPr>
              <a:t>At the end of this workshop, participants will be able to:</a:t>
            </a:r>
            <a:endParaRPr sz="2500"/>
          </a:p>
          <a:p>
            <a:pPr indent="-228600" lvl="1" marL="685800" rtl="0" algn="l">
              <a:lnSpc>
                <a:spcPct val="90000"/>
              </a:lnSpc>
              <a:spcBef>
                <a:spcPts val="500"/>
              </a:spcBef>
              <a:spcAft>
                <a:spcPts val="0"/>
              </a:spcAft>
              <a:buClr>
                <a:srgbClr val="1F3864"/>
              </a:buClr>
              <a:buSzPts val="2590"/>
              <a:buChar char="•"/>
            </a:pPr>
            <a:r>
              <a:rPr lang="en-US" sz="2500">
                <a:solidFill>
                  <a:schemeClr val="dk2"/>
                </a:solidFill>
              </a:rPr>
              <a:t>Explain why uterine evacuation is an essential part of reproductive health services in crisis settings</a:t>
            </a:r>
            <a:endParaRPr sz="2500"/>
          </a:p>
          <a:p>
            <a:pPr indent="-228600" lvl="1" marL="685800" rtl="0" algn="l">
              <a:lnSpc>
                <a:spcPct val="90000"/>
              </a:lnSpc>
              <a:spcBef>
                <a:spcPts val="500"/>
              </a:spcBef>
              <a:spcAft>
                <a:spcPts val="0"/>
              </a:spcAft>
              <a:buClr>
                <a:srgbClr val="1F3864"/>
              </a:buClr>
              <a:buSzPts val="2590"/>
              <a:buChar char="•"/>
            </a:pPr>
            <a:r>
              <a:rPr lang="en-US" sz="2500">
                <a:solidFill>
                  <a:schemeClr val="dk2"/>
                </a:solidFill>
              </a:rPr>
              <a:t>Counsel women seeking abortions in crisis settings</a:t>
            </a:r>
            <a:endParaRPr sz="2500"/>
          </a:p>
          <a:p>
            <a:pPr indent="-228600" lvl="1" marL="685800" rtl="0" algn="l">
              <a:lnSpc>
                <a:spcPct val="90000"/>
              </a:lnSpc>
              <a:spcBef>
                <a:spcPts val="500"/>
              </a:spcBef>
              <a:spcAft>
                <a:spcPts val="0"/>
              </a:spcAft>
              <a:buClr>
                <a:srgbClr val="1F3864"/>
              </a:buClr>
              <a:buSzPts val="2590"/>
              <a:buChar char="•"/>
            </a:pPr>
            <a:r>
              <a:rPr lang="en-US" sz="2500">
                <a:solidFill>
                  <a:schemeClr val="dk2"/>
                </a:solidFill>
              </a:rPr>
              <a:t>Provide uterine evacuation for women in crisis settings using medications and/or manual vacuum aspiration (MVA)</a:t>
            </a:r>
            <a:endParaRPr sz="2500"/>
          </a:p>
          <a:p>
            <a:pPr indent="-228600" lvl="1" marL="685800" rtl="0" algn="l">
              <a:lnSpc>
                <a:spcPct val="90000"/>
              </a:lnSpc>
              <a:spcBef>
                <a:spcPts val="500"/>
              </a:spcBef>
              <a:spcAft>
                <a:spcPts val="0"/>
              </a:spcAft>
              <a:buClr>
                <a:srgbClr val="1F3864"/>
              </a:buClr>
              <a:buSzPts val="2590"/>
              <a:buChar char="•"/>
            </a:pPr>
            <a:r>
              <a:rPr lang="en-US" sz="2500">
                <a:solidFill>
                  <a:schemeClr val="dk2"/>
                </a:solidFill>
              </a:rPr>
              <a:t>Recognize and manage women who develop complications from uterine evacuation with medications or MVA</a:t>
            </a:r>
            <a:endParaRPr sz="2500"/>
          </a:p>
          <a:p>
            <a:pPr indent="-228600" lvl="1" marL="685800" rtl="0" algn="l">
              <a:lnSpc>
                <a:spcPct val="90000"/>
              </a:lnSpc>
              <a:spcBef>
                <a:spcPts val="500"/>
              </a:spcBef>
              <a:spcAft>
                <a:spcPts val="0"/>
              </a:spcAft>
              <a:buClr>
                <a:srgbClr val="1F3864"/>
              </a:buClr>
              <a:buSzPts val="2590"/>
              <a:buChar char="•"/>
            </a:pPr>
            <a:r>
              <a:rPr lang="en-US" sz="2500">
                <a:solidFill>
                  <a:schemeClr val="dk2"/>
                </a:solidFill>
              </a:rPr>
              <a:t>Integrate uterine evacuation with medications and MVA into their present reproductive health services and organize and monitor the services</a:t>
            </a:r>
            <a:endParaRPr sz="2500"/>
          </a:p>
        </p:txBody>
      </p:sp>
      <p:sp>
        <p:nvSpPr>
          <p:cNvPr id="324" name="Google Shape;324;p57"/>
          <p:cNvSpPr txBox="1"/>
          <p:nvPr>
            <p:ph type="title"/>
          </p:nvPr>
        </p:nvSpPr>
        <p:spPr>
          <a:xfrm>
            <a:off x="628649" y="102184"/>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COURSE OBJECTIVES</a:t>
            </a:r>
            <a:endParaRPr/>
          </a:p>
        </p:txBody>
      </p:sp>
      <p:sp>
        <p:nvSpPr>
          <p:cNvPr id="325" name="Google Shape;325;p5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93"/>
          <p:cNvSpPr txBox="1"/>
          <p:nvPr>
            <p:ph type="title"/>
          </p:nvPr>
        </p:nvSpPr>
        <p:spPr>
          <a:xfrm>
            <a:off x="1276350" y="1790700"/>
            <a:ext cx="6421041" cy="2238703"/>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5400"/>
              <a:buFont typeface="Calibri"/>
              <a:buNone/>
            </a:pPr>
            <a:r>
              <a:rPr b="1" lang="en-US" sz="4400">
                <a:solidFill>
                  <a:schemeClr val="accent1"/>
                </a:solidFill>
              </a:rPr>
              <a:t>POSSIBLE COMPLICATIONS</a:t>
            </a:r>
            <a:br>
              <a:rPr b="1" lang="en-US" sz="4400">
                <a:solidFill>
                  <a:schemeClr val="accent1"/>
                </a:solidFill>
              </a:rPr>
            </a:br>
            <a:r>
              <a:rPr b="1" lang="en-US" sz="4400">
                <a:solidFill>
                  <a:schemeClr val="accent1"/>
                </a:solidFill>
              </a:rPr>
              <a:t>OF MEDICAL METHODS</a:t>
            </a:r>
            <a:endParaRPr sz="4400">
              <a:solidFill>
                <a:schemeClr val="accent1"/>
              </a:solidFill>
            </a:endParaRPr>
          </a:p>
        </p:txBody>
      </p:sp>
      <p:sp>
        <p:nvSpPr>
          <p:cNvPr id="606" name="Google Shape;606;p93"/>
          <p:cNvSpPr txBox="1"/>
          <p:nvPr>
            <p:ph idx="12" type="sldNum"/>
          </p:nvPr>
        </p:nvSpPr>
        <p:spPr>
          <a:xfrm>
            <a:off x="2741487" y="6173787"/>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94"/>
          <p:cNvSpPr txBox="1"/>
          <p:nvPr>
            <p:ph type="title"/>
          </p:nvPr>
        </p:nvSpPr>
        <p:spPr>
          <a:xfrm>
            <a:off x="457200" y="136550"/>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400"/>
              <a:buNone/>
            </a:pPr>
            <a:r>
              <a:rPr lang="en-US"/>
              <a:t>Procedure Choice</a:t>
            </a:r>
            <a:endParaRPr/>
          </a:p>
        </p:txBody>
      </p:sp>
      <p:sp>
        <p:nvSpPr>
          <p:cNvPr id="613" name="Google Shape;613;p94"/>
          <p:cNvSpPr txBox="1"/>
          <p:nvPr>
            <p:ph idx="1" type="body"/>
          </p:nvPr>
        </p:nvSpPr>
        <p:spPr>
          <a:xfrm>
            <a:off x="812800" y="1316038"/>
            <a:ext cx="8056880" cy="4938712"/>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115000"/>
              </a:lnSpc>
              <a:spcBef>
                <a:spcPts val="700"/>
              </a:spcBef>
              <a:spcAft>
                <a:spcPts val="0"/>
              </a:spcAft>
              <a:buClr>
                <a:schemeClr val="dk1"/>
              </a:buClr>
              <a:buSzPct val="26190"/>
              <a:buFont typeface="Arial"/>
              <a:buNone/>
            </a:pPr>
            <a:r>
              <a:rPr lang="en-US" sz="3600">
                <a:solidFill>
                  <a:schemeClr val="dk2"/>
                </a:solidFill>
                <a:latin typeface="Arial"/>
                <a:ea typeface="Arial"/>
                <a:cs typeface="Arial"/>
                <a:sym typeface="Arial"/>
              </a:rPr>
              <a:t>•Differences between methods</a:t>
            </a:r>
            <a:endParaRPr sz="3600">
              <a:solidFill>
                <a:schemeClr val="dk2"/>
              </a:solidFill>
              <a:latin typeface="Arial"/>
              <a:ea typeface="Arial"/>
              <a:cs typeface="Arial"/>
              <a:sym typeface="Arial"/>
            </a:endParaRPr>
          </a:p>
          <a:p>
            <a:pPr indent="0" lvl="0" marL="0" rtl="0" algn="l">
              <a:lnSpc>
                <a:spcPct val="115000"/>
              </a:lnSpc>
              <a:spcBef>
                <a:spcPts val="700"/>
              </a:spcBef>
              <a:spcAft>
                <a:spcPts val="0"/>
              </a:spcAft>
              <a:buClr>
                <a:schemeClr val="dk1"/>
              </a:buClr>
              <a:buSzPct val="26190"/>
              <a:buFont typeface="Arial"/>
              <a:buNone/>
            </a:pPr>
            <a:r>
              <a:rPr lang="en-US" sz="3600">
                <a:solidFill>
                  <a:schemeClr val="dk2"/>
                </a:solidFill>
                <a:latin typeface="Arial"/>
                <a:ea typeface="Arial"/>
                <a:cs typeface="Arial"/>
                <a:sym typeface="Arial"/>
              </a:rPr>
              <a:t>•What will be done during and after the procedure</a:t>
            </a:r>
            <a:endParaRPr sz="3600">
              <a:solidFill>
                <a:schemeClr val="dk2"/>
              </a:solidFill>
              <a:latin typeface="Arial"/>
              <a:ea typeface="Arial"/>
              <a:cs typeface="Arial"/>
              <a:sym typeface="Arial"/>
            </a:endParaRPr>
          </a:p>
          <a:p>
            <a:pPr indent="0" lvl="0" marL="0" rtl="0" algn="l">
              <a:lnSpc>
                <a:spcPct val="115000"/>
              </a:lnSpc>
              <a:spcBef>
                <a:spcPts val="700"/>
              </a:spcBef>
              <a:spcAft>
                <a:spcPts val="0"/>
              </a:spcAft>
              <a:buClr>
                <a:schemeClr val="dk1"/>
              </a:buClr>
              <a:buSzPct val="26190"/>
              <a:buFont typeface="Arial"/>
              <a:buNone/>
            </a:pPr>
            <a:r>
              <a:rPr lang="en-US" sz="3600">
                <a:solidFill>
                  <a:schemeClr val="dk2"/>
                </a:solidFill>
                <a:latin typeface="Arial"/>
                <a:ea typeface="Arial"/>
                <a:cs typeface="Arial"/>
                <a:sym typeface="Arial"/>
              </a:rPr>
              <a:t>•What she is likely to experience</a:t>
            </a:r>
            <a:endParaRPr sz="3600">
              <a:solidFill>
                <a:schemeClr val="dk2"/>
              </a:solidFill>
              <a:latin typeface="Arial"/>
              <a:ea typeface="Arial"/>
              <a:cs typeface="Arial"/>
              <a:sym typeface="Arial"/>
            </a:endParaRPr>
          </a:p>
          <a:p>
            <a:pPr indent="0" lvl="0" marL="0" rtl="0" algn="l">
              <a:lnSpc>
                <a:spcPct val="115000"/>
              </a:lnSpc>
              <a:spcBef>
                <a:spcPts val="700"/>
              </a:spcBef>
              <a:spcAft>
                <a:spcPts val="0"/>
              </a:spcAft>
              <a:buClr>
                <a:schemeClr val="dk1"/>
              </a:buClr>
              <a:buSzPct val="26190"/>
              <a:buFont typeface="Arial"/>
              <a:buNone/>
            </a:pPr>
            <a:r>
              <a:rPr lang="en-US" sz="3600">
                <a:solidFill>
                  <a:schemeClr val="dk2"/>
                </a:solidFill>
                <a:latin typeface="Arial"/>
                <a:ea typeface="Arial"/>
                <a:cs typeface="Arial"/>
                <a:sym typeface="Arial"/>
              </a:rPr>
              <a:t>•How long it will take</a:t>
            </a:r>
            <a:endParaRPr sz="3600">
              <a:solidFill>
                <a:schemeClr val="dk2"/>
              </a:solidFill>
              <a:latin typeface="Arial"/>
              <a:ea typeface="Arial"/>
              <a:cs typeface="Arial"/>
              <a:sym typeface="Arial"/>
            </a:endParaRPr>
          </a:p>
          <a:p>
            <a:pPr indent="0" lvl="0" marL="0" rtl="0" algn="l">
              <a:lnSpc>
                <a:spcPct val="115000"/>
              </a:lnSpc>
              <a:spcBef>
                <a:spcPts val="700"/>
              </a:spcBef>
              <a:spcAft>
                <a:spcPts val="0"/>
              </a:spcAft>
              <a:buClr>
                <a:schemeClr val="dk1"/>
              </a:buClr>
              <a:buSzPct val="26190"/>
              <a:buFont typeface="Arial"/>
              <a:buNone/>
            </a:pPr>
            <a:r>
              <a:rPr lang="en-US" sz="3600">
                <a:solidFill>
                  <a:schemeClr val="dk2"/>
                </a:solidFill>
                <a:latin typeface="Arial"/>
                <a:ea typeface="Arial"/>
                <a:cs typeface="Arial"/>
                <a:sym typeface="Arial"/>
              </a:rPr>
              <a:t>•Which pain management options she can choose</a:t>
            </a:r>
            <a:endParaRPr sz="3600">
              <a:solidFill>
                <a:schemeClr val="dk2"/>
              </a:solidFill>
              <a:latin typeface="Arial"/>
              <a:ea typeface="Arial"/>
              <a:cs typeface="Arial"/>
              <a:sym typeface="Arial"/>
            </a:endParaRPr>
          </a:p>
          <a:p>
            <a:pPr indent="0" lvl="0" marL="0" rtl="0" algn="l">
              <a:lnSpc>
                <a:spcPct val="115000"/>
              </a:lnSpc>
              <a:spcBef>
                <a:spcPts val="700"/>
              </a:spcBef>
              <a:spcAft>
                <a:spcPts val="0"/>
              </a:spcAft>
              <a:buClr>
                <a:schemeClr val="dk1"/>
              </a:buClr>
              <a:buSzPct val="26190"/>
              <a:buFont typeface="Arial"/>
              <a:buNone/>
            </a:pPr>
            <a:r>
              <a:rPr lang="en-US" sz="3600">
                <a:solidFill>
                  <a:schemeClr val="dk2"/>
                </a:solidFill>
                <a:latin typeface="Arial"/>
                <a:ea typeface="Arial"/>
                <a:cs typeface="Arial"/>
                <a:sym typeface="Arial"/>
              </a:rPr>
              <a:t>•Expected effects, side effects, risks and potential complications</a:t>
            </a:r>
            <a:endParaRPr sz="3600">
              <a:solidFill>
                <a:schemeClr val="dk2"/>
              </a:solidFill>
              <a:latin typeface="Arial"/>
              <a:ea typeface="Arial"/>
              <a:cs typeface="Arial"/>
              <a:sym typeface="Arial"/>
            </a:endParaRPr>
          </a:p>
          <a:p>
            <a:pPr indent="0" lvl="0" marL="0" rtl="0" algn="l">
              <a:lnSpc>
                <a:spcPct val="115000"/>
              </a:lnSpc>
              <a:spcBef>
                <a:spcPts val="700"/>
              </a:spcBef>
              <a:spcAft>
                <a:spcPts val="0"/>
              </a:spcAft>
              <a:buClr>
                <a:schemeClr val="dk1"/>
              </a:buClr>
              <a:buSzPct val="26190"/>
              <a:buFont typeface="Arial"/>
              <a:buNone/>
            </a:pPr>
            <a:r>
              <a:rPr lang="en-US" sz="3600">
                <a:solidFill>
                  <a:schemeClr val="dk2"/>
                </a:solidFill>
                <a:latin typeface="Arial"/>
                <a:ea typeface="Arial"/>
                <a:cs typeface="Arial"/>
                <a:sym typeface="Arial"/>
              </a:rPr>
              <a:t>•Aftercare and follow up, if needed</a:t>
            </a:r>
            <a:endParaRPr sz="3600">
              <a:solidFill>
                <a:schemeClr val="dk2"/>
              </a:solidFill>
              <a:latin typeface="Arial"/>
              <a:ea typeface="Arial"/>
              <a:cs typeface="Arial"/>
              <a:sym typeface="Arial"/>
            </a:endParaRPr>
          </a:p>
          <a:p>
            <a:pPr indent="0" lvl="0" marL="0" rtl="0" algn="l">
              <a:lnSpc>
                <a:spcPct val="100000"/>
              </a:lnSpc>
              <a:spcBef>
                <a:spcPts val="360"/>
              </a:spcBef>
              <a:spcAft>
                <a:spcPts val="0"/>
              </a:spcAft>
              <a:buSzPct val="72580"/>
              <a:buNone/>
            </a:pPr>
            <a:r>
              <a:t/>
            </a:r>
            <a:endParaRPr/>
          </a:p>
        </p:txBody>
      </p:sp>
      <p:sp>
        <p:nvSpPr>
          <p:cNvPr id="614" name="Google Shape;614;p9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95"/>
          <p:cNvSpPr txBox="1"/>
          <p:nvPr>
            <p:ph type="title"/>
          </p:nvPr>
        </p:nvSpPr>
        <p:spPr>
          <a:xfrm>
            <a:off x="647338" y="685800"/>
            <a:ext cx="7868012" cy="126801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3959"/>
              <a:buFont typeface="Calibri"/>
              <a:buNone/>
            </a:pPr>
            <a:r>
              <a:rPr b="1" lang="en-US"/>
              <a:t>Factors in choosing a </a:t>
            </a:r>
            <a:br>
              <a:rPr b="1" lang="en-US"/>
            </a:br>
            <a:r>
              <a:rPr b="1" lang="en-US"/>
              <a:t>uterine evacuation method </a:t>
            </a:r>
            <a:endParaRPr/>
          </a:p>
        </p:txBody>
      </p:sp>
      <p:sp>
        <p:nvSpPr>
          <p:cNvPr id="621" name="Google Shape;621;p95"/>
          <p:cNvSpPr txBox="1"/>
          <p:nvPr>
            <p:ph idx="1" type="body"/>
          </p:nvPr>
        </p:nvSpPr>
        <p:spPr>
          <a:xfrm>
            <a:off x="819364" y="2364840"/>
            <a:ext cx="78867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n-US" sz="2800">
                <a:solidFill>
                  <a:schemeClr val="dk2"/>
                </a:solidFill>
              </a:rPr>
              <a:t>Staff skills</a:t>
            </a:r>
            <a:endParaRPr b="1"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Equipment, supplies, and medications available</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The woman’s clinical condition</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The woman’s personal preference</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Choice of contraceptive method</a:t>
            </a:r>
            <a:endParaRPr sz="2800">
              <a:solidFill>
                <a:schemeClr val="dk2"/>
              </a:solidFill>
            </a:endParaRPr>
          </a:p>
          <a:p>
            <a:pPr indent="-50800" lvl="0" marL="228600" rtl="0" algn="l">
              <a:lnSpc>
                <a:spcPct val="90000"/>
              </a:lnSpc>
              <a:spcBef>
                <a:spcPts val="1000"/>
              </a:spcBef>
              <a:spcAft>
                <a:spcPts val="0"/>
              </a:spcAft>
              <a:buClr>
                <a:schemeClr val="dk1"/>
              </a:buClr>
              <a:buSzPts val="2800"/>
              <a:buNone/>
            </a:pPr>
            <a:r>
              <a:t/>
            </a:r>
            <a:endParaRPr sz="2800"/>
          </a:p>
        </p:txBody>
      </p:sp>
      <p:sp>
        <p:nvSpPr>
          <p:cNvPr id="622" name="Google Shape;622;p9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96"/>
          <p:cNvSpPr txBox="1"/>
          <p:nvPr>
            <p:ph type="title"/>
          </p:nvPr>
        </p:nvSpPr>
        <p:spPr>
          <a:xfrm>
            <a:off x="628650" y="575838"/>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Discussing contraception and uterine evacuation together</a:t>
            </a:r>
            <a:endParaRPr/>
          </a:p>
        </p:txBody>
      </p:sp>
      <p:sp>
        <p:nvSpPr>
          <p:cNvPr id="629" name="Google Shape;629;p96"/>
          <p:cNvSpPr txBox="1"/>
          <p:nvPr>
            <p:ph idx="1" type="body"/>
          </p:nvPr>
        </p:nvSpPr>
        <p:spPr>
          <a:xfrm>
            <a:off x="800100" y="2060905"/>
            <a:ext cx="7778821"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n-US" sz="2800">
                <a:solidFill>
                  <a:schemeClr val="dk2"/>
                </a:solidFill>
              </a:rPr>
              <a:t>Many women seeking uterine evacuation are motivated to prevent or delay a next pregnancy.</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Discuss contraceptive and uterine evacuation options at the same time.</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Most methods can be used immediately.</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The uterine evacuation method has implications for whether and how certain contraceptive methods can be provided.</a:t>
            </a:r>
            <a:endParaRPr sz="2800">
              <a:solidFill>
                <a:schemeClr val="dk2"/>
              </a:solidFill>
            </a:endParaRPr>
          </a:p>
        </p:txBody>
      </p:sp>
      <p:sp>
        <p:nvSpPr>
          <p:cNvPr id="630" name="Google Shape;630;p9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97"/>
          <p:cNvSpPr txBox="1"/>
          <p:nvPr>
            <p:ph type="title"/>
          </p:nvPr>
        </p:nvSpPr>
        <p:spPr>
          <a:xfrm>
            <a:off x="1276350" y="2407149"/>
            <a:ext cx="6421041" cy="2238703"/>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5400"/>
              <a:buFont typeface="Calibri"/>
              <a:buNone/>
            </a:pPr>
            <a:r>
              <a:rPr b="1" lang="en-US" sz="4400">
                <a:solidFill>
                  <a:schemeClr val="accent1"/>
                </a:solidFill>
              </a:rPr>
              <a:t>UTERINE EVACUATION METHOD OPTIONS COUNSELING: CASE STUDIES</a:t>
            </a:r>
            <a:endParaRPr sz="4400">
              <a:solidFill>
                <a:schemeClr val="accent1"/>
              </a:solidFill>
            </a:endParaRPr>
          </a:p>
        </p:txBody>
      </p:sp>
      <p:sp>
        <p:nvSpPr>
          <p:cNvPr id="637" name="Google Shape;637;p97"/>
          <p:cNvSpPr txBox="1"/>
          <p:nvPr>
            <p:ph idx="12" type="sldNum"/>
          </p:nvPr>
        </p:nvSpPr>
        <p:spPr>
          <a:xfrm>
            <a:off x="2538205" y="6173787"/>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98"/>
          <p:cNvSpPr txBox="1"/>
          <p:nvPr>
            <p:ph type="title"/>
          </p:nvPr>
        </p:nvSpPr>
        <p:spPr>
          <a:xfrm>
            <a:off x="1276350" y="1790700"/>
            <a:ext cx="6421041" cy="2238703"/>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6000"/>
              <a:buFont typeface="Calibri"/>
              <a:buNone/>
            </a:pPr>
            <a:r>
              <a:rPr b="1" lang="en-US" sz="4400">
                <a:solidFill>
                  <a:schemeClr val="accent1"/>
                </a:solidFill>
              </a:rPr>
              <a:t>POSTABORTION CONTRACEPTION</a:t>
            </a:r>
            <a:endParaRPr sz="4400">
              <a:solidFill>
                <a:schemeClr val="accent1"/>
              </a:solidFill>
            </a:endParaRPr>
          </a:p>
        </p:txBody>
      </p:sp>
      <p:sp>
        <p:nvSpPr>
          <p:cNvPr id="644" name="Google Shape;644;p98"/>
          <p:cNvSpPr txBox="1"/>
          <p:nvPr>
            <p:ph idx="12" type="sldNum"/>
          </p:nvPr>
        </p:nvSpPr>
        <p:spPr>
          <a:xfrm>
            <a:off x="2607923" y="6173787"/>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99"/>
          <p:cNvSpPr txBox="1"/>
          <p:nvPr>
            <p:ph type="title"/>
          </p:nvPr>
        </p:nvSpPr>
        <p:spPr>
          <a:xfrm>
            <a:off x="662041" y="444479"/>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Avoid assumptions</a:t>
            </a:r>
            <a:endParaRPr/>
          </a:p>
        </p:txBody>
      </p:sp>
      <p:sp>
        <p:nvSpPr>
          <p:cNvPr id="651" name="Google Shape;651;p99"/>
          <p:cNvSpPr txBox="1"/>
          <p:nvPr>
            <p:ph idx="1" type="body"/>
          </p:nvPr>
        </p:nvSpPr>
        <p:spPr>
          <a:xfrm>
            <a:off x="995309" y="1582464"/>
            <a:ext cx="7563064"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rgbClr val="1F3864"/>
              </a:buClr>
              <a:buSzPts val="2800"/>
              <a:buChar char="•"/>
            </a:pPr>
            <a:r>
              <a:rPr lang="en-US" sz="2800">
                <a:solidFill>
                  <a:schemeClr val="dk2"/>
                </a:solidFill>
              </a:rPr>
              <a:t>Women seek abortion-related care for many different reasons</a:t>
            </a:r>
            <a:endParaRPr sz="2800">
              <a:solidFill>
                <a:schemeClr val="dk2"/>
              </a:solidFill>
            </a:endParaRPr>
          </a:p>
          <a:p>
            <a:pPr indent="-228600" lvl="0" marL="228600" rtl="0" algn="l">
              <a:lnSpc>
                <a:spcPct val="80000"/>
              </a:lnSpc>
              <a:spcBef>
                <a:spcPts val="1000"/>
              </a:spcBef>
              <a:spcAft>
                <a:spcPts val="0"/>
              </a:spcAft>
              <a:buClr>
                <a:srgbClr val="1F3864"/>
              </a:buClr>
              <a:buSzPts val="2800"/>
              <a:buChar char="•"/>
            </a:pPr>
            <a:r>
              <a:rPr lang="en-US" sz="2800">
                <a:solidFill>
                  <a:schemeClr val="dk2"/>
                </a:solidFill>
              </a:rPr>
              <a:t>Providers should not make assumptions about women’s reasons for seeking abortion or postabortion care, whether the pregnancy was wanted, or their desires for future pregnancies</a:t>
            </a:r>
            <a:endParaRPr sz="2800">
              <a:solidFill>
                <a:schemeClr val="dk2"/>
              </a:solidFill>
            </a:endParaRPr>
          </a:p>
          <a:p>
            <a:pPr indent="-228600" lvl="0" marL="228600" rtl="0" algn="l">
              <a:lnSpc>
                <a:spcPct val="80000"/>
              </a:lnSpc>
              <a:spcBef>
                <a:spcPts val="1000"/>
              </a:spcBef>
              <a:spcAft>
                <a:spcPts val="0"/>
              </a:spcAft>
              <a:buClr>
                <a:srgbClr val="1F3864"/>
              </a:buClr>
              <a:buSzPts val="2800"/>
              <a:buChar char="•"/>
            </a:pPr>
            <a:r>
              <a:rPr lang="en-US" sz="2800">
                <a:solidFill>
                  <a:schemeClr val="dk2"/>
                </a:solidFill>
              </a:rPr>
              <a:t>Some women want to be pregnant but are terminating the current pregnancy for medical or other reasons</a:t>
            </a:r>
            <a:endParaRPr sz="2800">
              <a:solidFill>
                <a:schemeClr val="dk2"/>
              </a:solidFill>
            </a:endParaRPr>
          </a:p>
          <a:p>
            <a:pPr indent="-228600" lvl="0" marL="228600" rtl="0" algn="l">
              <a:lnSpc>
                <a:spcPct val="80000"/>
              </a:lnSpc>
              <a:spcBef>
                <a:spcPts val="1000"/>
              </a:spcBef>
              <a:spcAft>
                <a:spcPts val="0"/>
              </a:spcAft>
              <a:buClr>
                <a:srgbClr val="1F3864"/>
              </a:buClr>
              <a:buSzPts val="2800"/>
              <a:buChar char="•"/>
            </a:pPr>
            <a:r>
              <a:rPr lang="en-US" sz="2800">
                <a:solidFill>
                  <a:schemeClr val="dk2"/>
                </a:solidFill>
              </a:rPr>
              <a:t>Women who have had an abortion may want to become pregnant again right away</a:t>
            </a:r>
            <a:endParaRPr sz="2800">
              <a:solidFill>
                <a:schemeClr val="dk2"/>
              </a:solidFill>
            </a:endParaRPr>
          </a:p>
          <a:p>
            <a:pPr indent="-50800" lvl="0" marL="228600" rtl="0" algn="l">
              <a:lnSpc>
                <a:spcPct val="80000"/>
              </a:lnSpc>
              <a:spcBef>
                <a:spcPts val="1000"/>
              </a:spcBef>
              <a:spcAft>
                <a:spcPts val="0"/>
              </a:spcAft>
              <a:buClr>
                <a:schemeClr val="dk1"/>
              </a:buClr>
              <a:buSzPts val="2800"/>
              <a:buNone/>
            </a:pPr>
            <a:r>
              <a:t/>
            </a:r>
            <a:endParaRPr sz="2800"/>
          </a:p>
        </p:txBody>
      </p:sp>
      <p:sp>
        <p:nvSpPr>
          <p:cNvPr id="652" name="Google Shape;652;p9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100"/>
          <p:cNvSpPr txBox="1"/>
          <p:nvPr>
            <p:ph type="title"/>
          </p:nvPr>
        </p:nvSpPr>
        <p:spPr>
          <a:xfrm>
            <a:off x="525909" y="1797086"/>
            <a:ext cx="78867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4400"/>
              <a:buFont typeface="Calibri"/>
              <a:buNone/>
            </a:pPr>
            <a:r>
              <a:rPr b="1" lang="en-US">
                <a:solidFill>
                  <a:schemeClr val="accent1"/>
                </a:solidFill>
              </a:rPr>
              <a:t>Return to fertility</a:t>
            </a:r>
            <a:endParaRPr>
              <a:solidFill>
                <a:schemeClr val="accent1"/>
              </a:solidFill>
            </a:endParaRPr>
          </a:p>
        </p:txBody>
      </p:sp>
      <p:sp>
        <p:nvSpPr>
          <p:cNvPr id="659" name="Google Shape;659;p100"/>
          <p:cNvSpPr txBox="1"/>
          <p:nvPr>
            <p:ph idx="1" type="body"/>
          </p:nvPr>
        </p:nvSpPr>
        <p:spPr>
          <a:xfrm>
            <a:off x="731391" y="1663822"/>
            <a:ext cx="7886700" cy="1325563"/>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4000"/>
              <a:buNone/>
            </a:pPr>
            <a:r>
              <a:t/>
            </a:r>
            <a:endParaRPr i="1" sz="4000">
              <a:solidFill>
                <a:schemeClr val="accent1"/>
              </a:solidFill>
            </a:endParaRPr>
          </a:p>
          <a:p>
            <a:pPr indent="0" lvl="0" marL="0" rtl="0" algn="ctr">
              <a:lnSpc>
                <a:spcPct val="90000"/>
              </a:lnSpc>
              <a:spcBef>
                <a:spcPts val="1000"/>
              </a:spcBef>
              <a:spcAft>
                <a:spcPts val="0"/>
              </a:spcAft>
              <a:buClr>
                <a:schemeClr val="dk1"/>
              </a:buClr>
              <a:buSzPts val="4000"/>
              <a:buNone/>
            </a:pPr>
            <a:r>
              <a:t/>
            </a:r>
            <a:endParaRPr i="1" sz="4000">
              <a:solidFill>
                <a:schemeClr val="accent1"/>
              </a:solidFill>
            </a:endParaRPr>
          </a:p>
          <a:p>
            <a:pPr indent="0" lvl="0" marL="0" rtl="0" algn="ctr">
              <a:lnSpc>
                <a:spcPct val="90000"/>
              </a:lnSpc>
              <a:spcBef>
                <a:spcPts val="1000"/>
              </a:spcBef>
              <a:spcAft>
                <a:spcPts val="0"/>
              </a:spcAft>
              <a:buClr>
                <a:srgbClr val="1F3864"/>
              </a:buClr>
              <a:buSzPts val="4000"/>
              <a:buNone/>
            </a:pPr>
            <a:r>
              <a:rPr i="1" lang="en-US" sz="4000">
                <a:solidFill>
                  <a:schemeClr val="accent1"/>
                </a:solidFill>
              </a:rPr>
              <a:t>How soon after a uterine evacuation can ovulation take place?</a:t>
            </a:r>
            <a:endParaRPr>
              <a:solidFill>
                <a:schemeClr val="accent1"/>
              </a:solidFill>
            </a:endParaRPr>
          </a:p>
          <a:p>
            <a:pPr indent="0" lvl="0" marL="228600" rtl="0" algn="l">
              <a:lnSpc>
                <a:spcPct val="90000"/>
              </a:lnSpc>
              <a:spcBef>
                <a:spcPts val="1000"/>
              </a:spcBef>
              <a:spcAft>
                <a:spcPts val="0"/>
              </a:spcAft>
              <a:buClr>
                <a:schemeClr val="dk1"/>
              </a:buClr>
              <a:buSzPts val="4000"/>
              <a:buNone/>
            </a:pPr>
            <a:r>
              <a:t/>
            </a:r>
            <a:endParaRPr i="1" sz="4000">
              <a:solidFill>
                <a:schemeClr val="accent1"/>
              </a:solidFill>
            </a:endParaRPr>
          </a:p>
        </p:txBody>
      </p:sp>
      <p:sp>
        <p:nvSpPr>
          <p:cNvPr id="660" name="Google Shape;660;p100"/>
          <p:cNvSpPr txBox="1"/>
          <p:nvPr>
            <p:ph idx="12" type="sldNum"/>
          </p:nvPr>
        </p:nvSpPr>
        <p:spPr>
          <a:xfrm>
            <a:off x="2638746" y="6191963"/>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101"/>
          <p:cNvSpPr txBox="1"/>
          <p:nvPr>
            <p:ph type="title"/>
          </p:nvPr>
        </p:nvSpPr>
        <p:spPr>
          <a:xfrm>
            <a:off x="457200" y="743396"/>
            <a:ext cx="8399124"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3959"/>
              <a:buFont typeface="Calibri"/>
              <a:buNone/>
            </a:pPr>
            <a:r>
              <a:rPr b="1" lang="en-US"/>
              <a:t>Medical eligibility for contraceptive methods after uterine evacuation</a:t>
            </a:r>
            <a:endParaRPr/>
          </a:p>
        </p:txBody>
      </p:sp>
      <p:sp>
        <p:nvSpPr>
          <p:cNvPr id="667" name="Google Shape;667;p101"/>
          <p:cNvSpPr txBox="1"/>
          <p:nvPr>
            <p:ph idx="1" type="body"/>
          </p:nvPr>
        </p:nvSpPr>
        <p:spPr>
          <a:xfrm>
            <a:off x="665252" y="2430351"/>
            <a:ext cx="7813496" cy="3777409"/>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n-US" sz="2800">
                <a:solidFill>
                  <a:schemeClr val="dk2"/>
                </a:solidFill>
              </a:rPr>
              <a:t>If there are no severe complications, all modern methods can be used immediately following a uterine evacuation, including by young women</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Screen for any medical precautions for particular methods</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All methods require adequate counseling and informed consent</a:t>
            </a:r>
            <a:endParaRPr sz="2800">
              <a:solidFill>
                <a:schemeClr val="dk2"/>
              </a:solidFill>
            </a:endParaRPr>
          </a:p>
        </p:txBody>
      </p:sp>
      <p:sp>
        <p:nvSpPr>
          <p:cNvPr id="668" name="Google Shape;668;p10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10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Uncomplicated uterine evacuation </a:t>
            </a:r>
            <a:endParaRPr/>
          </a:p>
        </p:txBody>
      </p:sp>
      <p:sp>
        <p:nvSpPr>
          <p:cNvPr id="675" name="Google Shape;675;p102"/>
          <p:cNvSpPr txBox="1"/>
          <p:nvPr>
            <p:ph idx="1" type="body"/>
          </p:nvPr>
        </p:nvSpPr>
        <p:spPr>
          <a:xfrm>
            <a:off x="770562" y="1539874"/>
            <a:ext cx="7633699" cy="4537075"/>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n-US" sz="2800">
                <a:solidFill>
                  <a:schemeClr val="dk2"/>
                </a:solidFill>
              </a:rPr>
              <a:t>Vacuum aspiration or facility-based expulsion after medical methods: </a:t>
            </a:r>
            <a:endParaRPr sz="2800">
              <a:solidFill>
                <a:schemeClr val="dk2"/>
              </a:solidFill>
            </a:endParaRPr>
          </a:p>
          <a:p>
            <a:pPr indent="-228600" lvl="1" marL="685800" rtl="0" algn="l">
              <a:lnSpc>
                <a:spcPct val="90000"/>
              </a:lnSpc>
              <a:spcBef>
                <a:spcPts val="500"/>
              </a:spcBef>
              <a:spcAft>
                <a:spcPts val="0"/>
              </a:spcAft>
              <a:buClr>
                <a:srgbClr val="1F3864"/>
              </a:buClr>
              <a:buSzPts val="2400"/>
              <a:buChar char="•"/>
            </a:pPr>
            <a:r>
              <a:rPr lang="en-US">
                <a:solidFill>
                  <a:schemeClr val="dk2"/>
                </a:solidFill>
              </a:rPr>
              <a:t>All modern contraceptive methods can be used immediately</a:t>
            </a:r>
            <a:endParaRPr>
              <a:solidFill>
                <a:schemeClr val="dk2"/>
              </a:solidFill>
            </a:endParaRPr>
          </a:p>
          <a:p>
            <a:pPr indent="-76200" lvl="0" marL="228600" rtl="0" algn="l">
              <a:lnSpc>
                <a:spcPct val="90000"/>
              </a:lnSpc>
              <a:spcBef>
                <a:spcPts val="1000"/>
              </a:spcBef>
              <a:spcAft>
                <a:spcPts val="0"/>
              </a:spcAft>
              <a:buClr>
                <a:schemeClr val="dk1"/>
              </a:buClr>
              <a:buSzPts val="2400"/>
              <a:buNone/>
            </a:pPr>
            <a:r>
              <a:t/>
            </a:r>
            <a:endParaRPr sz="14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Medical methods with expulsion outside a facility:</a:t>
            </a:r>
            <a:endParaRPr sz="2800">
              <a:solidFill>
                <a:schemeClr val="dk2"/>
              </a:solidFill>
            </a:endParaRPr>
          </a:p>
          <a:p>
            <a:pPr indent="-228600" lvl="1" marL="685800" rtl="0" algn="l">
              <a:lnSpc>
                <a:spcPct val="90000"/>
              </a:lnSpc>
              <a:spcBef>
                <a:spcPts val="500"/>
              </a:spcBef>
              <a:spcAft>
                <a:spcPts val="0"/>
              </a:spcAft>
              <a:buClr>
                <a:srgbClr val="1F3864"/>
              </a:buClr>
              <a:buSzPts val="2400"/>
              <a:buChar char="•"/>
            </a:pPr>
            <a:r>
              <a:rPr lang="en-US">
                <a:solidFill>
                  <a:schemeClr val="dk2"/>
                </a:solidFill>
              </a:rPr>
              <a:t>IUDs/Sterilization when it is reasonably certain the woman is no longer pregnant</a:t>
            </a:r>
            <a:endParaRPr>
              <a:solidFill>
                <a:schemeClr val="dk2"/>
              </a:solidFill>
            </a:endParaRPr>
          </a:p>
          <a:p>
            <a:pPr indent="-228600" lvl="1" marL="685800" rtl="0" algn="l">
              <a:lnSpc>
                <a:spcPct val="90000"/>
              </a:lnSpc>
              <a:spcBef>
                <a:spcPts val="500"/>
              </a:spcBef>
              <a:spcAft>
                <a:spcPts val="0"/>
              </a:spcAft>
              <a:buClr>
                <a:srgbClr val="1F3864"/>
              </a:buClr>
              <a:buSzPts val="2400"/>
              <a:buChar char="•"/>
            </a:pPr>
            <a:r>
              <a:rPr lang="en-US">
                <a:solidFill>
                  <a:schemeClr val="dk2"/>
                </a:solidFill>
              </a:rPr>
              <a:t>All other modern methods (including pills, injectables and implants) can be initiated with medications</a:t>
            </a:r>
            <a:endParaRPr>
              <a:solidFill>
                <a:schemeClr val="dk2"/>
              </a:solidFill>
            </a:endParaRPr>
          </a:p>
          <a:p>
            <a:pPr indent="-50800" lvl="0" marL="228600" rtl="0" algn="l">
              <a:lnSpc>
                <a:spcPct val="90000"/>
              </a:lnSpc>
              <a:spcBef>
                <a:spcPts val="1000"/>
              </a:spcBef>
              <a:spcAft>
                <a:spcPts val="0"/>
              </a:spcAft>
              <a:buClr>
                <a:schemeClr val="dk1"/>
              </a:buClr>
              <a:buSzPts val="2800"/>
              <a:buNone/>
            </a:pPr>
            <a:r>
              <a:t/>
            </a:r>
            <a:endParaRPr sz="2800">
              <a:solidFill>
                <a:srgbClr val="1F3864"/>
              </a:solidFill>
            </a:endParaRPr>
          </a:p>
        </p:txBody>
      </p:sp>
      <p:sp>
        <p:nvSpPr>
          <p:cNvPr id="676" name="Google Shape;676;p10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58"/>
          <p:cNvSpPr txBox="1"/>
          <p:nvPr>
            <p:ph type="title"/>
          </p:nvPr>
        </p:nvSpPr>
        <p:spPr>
          <a:xfrm>
            <a:off x="1610916" y="2123714"/>
            <a:ext cx="5915025" cy="1604665"/>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0E4D3B"/>
              </a:buClr>
              <a:buSzPts val="4400"/>
              <a:buFont typeface="Cambria"/>
              <a:buNone/>
            </a:pPr>
            <a:r>
              <a:rPr b="1" lang="en-US" sz="4400">
                <a:solidFill>
                  <a:schemeClr val="accent1"/>
                </a:solidFill>
              </a:rPr>
              <a:t>KNOWLEDGE PRE-TEST</a:t>
            </a:r>
            <a:endParaRPr/>
          </a:p>
        </p:txBody>
      </p:sp>
      <p:sp>
        <p:nvSpPr>
          <p:cNvPr id="332" name="Google Shape;332;p58"/>
          <p:cNvSpPr txBox="1"/>
          <p:nvPr>
            <p:ph idx="12" type="sldNum"/>
          </p:nvPr>
        </p:nvSpPr>
        <p:spPr>
          <a:xfrm>
            <a:off x="3003550" y="623388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103"/>
          <p:cNvSpPr txBox="1"/>
          <p:nvPr>
            <p:ph type="title"/>
          </p:nvPr>
        </p:nvSpPr>
        <p:spPr>
          <a:xfrm>
            <a:off x="621102" y="870818"/>
            <a:ext cx="8187547"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Uncomplicated vacuum aspiration </a:t>
            </a:r>
            <a:endParaRPr/>
          </a:p>
        </p:txBody>
      </p:sp>
      <p:sp>
        <p:nvSpPr>
          <p:cNvPr id="682" name="Google Shape;682;p103"/>
          <p:cNvSpPr txBox="1"/>
          <p:nvPr>
            <p:ph idx="1" type="body"/>
          </p:nvPr>
        </p:nvSpPr>
        <p:spPr>
          <a:xfrm>
            <a:off x="983411" y="2737705"/>
            <a:ext cx="7177178" cy="3744314"/>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sz="2800">
                <a:solidFill>
                  <a:schemeClr val="dk2"/>
                </a:solidFill>
              </a:rPr>
              <a:t>All modern contraceptive methods can be used immediately</a:t>
            </a:r>
            <a:endParaRPr sz="2800">
              <a:solidFill>
                <a:schemeClr val="dk2"/>
              </a:solidFill>
            </a:endParaRPr>
          </a:p>
        </p:txBody>
      </p:sp>
      <p:sp>
        <p:nvSpPr>
          <p:cNvPr id="683" name="Google Shape;683;p10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p104"/>
          <p:cNvSpPr txBox="1"/>
          <p:nvPr>
            <p:ph type="title"/>
          </p:nvPr>
        </p:nvSpPr>
        <p:spPr>
          <a:xfrm>
            <a:off x="766673" y="681037"/>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Vacuum aspiration with complications: Infection </a:t>
            </a:r>
            <a:endParaRPr/>
          </a:p>
        </p:txBody>
      </p:sp>
      <p:sp>
        <p:nvSpPr>
          <p:cNvPr id="690" name="Google Shape;690;p104"/>
          <p:cNvSpPr txBox="1"/>
          <p:nvPr>
            <p:ph idx="1" type="body"/>
          </p:nvPr>
        </p:nvSpPr>
        <p:spPr>
          <a:xfrm>
            <a:off x="719766" y="2691442"/>
            <a:ext cx="7704467" cy="3916842"/>
          </a:xfrm>
          <a:prstGeom prst="rect">
            <a:avLst/>
          </a:prstGeom>
          <a:noFill/>
          <a:ln>
            <a:noFill/>
          </a:ln>
        </p:spPr>
        <p:txBody>
          <a:bodyPr anchorCtr="0" anchor="t" bIns="45700" lIns="91425" spcFirstLastPara="1" rIns="91425" wrap="square" tIns="45700">
            <a:noAutofit/>
          </a:bodyPr>
          <a:lstStyle/>
          <a:p>
            <a:pPr indent="-228600" lvl="0" marL="685800" rtl="0" algn="l">
              <a:lnSpc>
                <a:spcPct val="90000"/>
              </a:lnSpc>
              <a:spcBef>
                <a:spcPts val="600"/>
              </a:spcBef>
              <a:spcAft>
                <a:spcPts val="0"/>
              </a:spcAft>
              <a:buClr>
                <a:schemeClr val="dk1"/>
              </a:buClr>
              <a:buSzPts val="2800"/>
              <a:buChar char="•"/>
            </a:pPr>
            <a:r>
              <a:rPr lang="en-US" sz="2800">
                <a:solidFill>
                  <a:schemeClr val="dk2"/>
                </a:solidFill>
              </a:rPr>
              <a:t>IUD/IUS, sterilization appropriate when infection has been resolved</a:t>
            </a:r>
            <a:endParaRPr sz="2800">
              <a:solidFill>
                <a:schemeClr val="dk2"/>
              </a:solidFill>
            </a:endParaRPr>
          </a:p>
          <a:p>
            <a:pPr indent="-228600" lvl="0" marL="685800" rtl="0" algn="l">
              <a:lnSpc>
                <a:spcPct val="90000"/>
              </a:lnSpc>
              <a:spcBef>
                <a:spcPts val="1200"/>
              </a:spcBef>
              <a:spcAft>
                <a:spcPts val="600"/>
              </a:spcAft>
              <a:buClr>
                <a:schemeClr val="dk1"/>
              </a:buClr>
              <a:buSzPts val="2800"/>
              <a:buChar char="•"/>
            </a:pPr>
            <a:r>
              <a:rPr lang="en-US" sz="2800">
                <a:solidFill>
                  <a:schemeClr val="dk2"/>
                </a:solidFill>
              </a:rPr>
              <a:t>Avoid intercourse until the infection has been resolved</a:t>
            </a:r>
            <a:endParaRPr sz="2800">
              <a:solidFill>
                <a:schemeClr val="dk2"/>
              </a:solidFill>
            </a:endParaRPr>
          </a:p>
        </p:txBody>
      </p:sp>
      <p:sp>
        <p:nvSpPr>
          <p:cNvPr id="691" name="Google Shape;691;p10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105"/>
          <p:cNvSpPr txBox="1"/>
          <p:nvPr>
            <p:ph type="title"/>
          </p:nvPr>
        </p:nvSpPr>
        <p:spPr>
          <a:xfrm>
            <a:off x="628650" y="77020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Vacuum aspiration with complications: Genital injury </a:t>
            </a:r>
            <a:endParaRPr/>
          </a:p>
        </p:txBody>
      </p:sp>
      <p:sp>
        <p:nvSpPr>
          <p:cNvPr id="697" name="Google Shape;697;p105"/>
          <p:cNvSpPr txBox="1"/>
          <p:nvPr>
            <p:ph idx="1" type="body"/>
          </p:nvPr>
        </p:nvSpPr>
        <p:spPr>
          <a:xfrm>
            <a:off x="628650" y="2311879"/>
            <a:ext cx="7886700" cy="3985854"/>
          </a:xfrm>
          <a:prstGeom prst="rect">
            <a:avLst/>
          </a:prstGeom>
          <a:noFill/>
          <a:ln>
            <a:noFill/>
          </a:ln>
        </p:spPr>
        <p:txBody>
          <a:bodyPr anchorCtr="0" anchor="t" bIns="45700" lIns="91425" spcFirstLastPara="1" rIns="91425" wrap="square" tIns="45700">
            <a:noAutofit/>
          </a:bodyPr>
          <a:lstStyle/>
          <a:p>
            <a:pPr indent="-228600" lvl="0" marL="685800" rtl="0" algn="l">
              <a:lnSpc>
                <a:spcPct val="90000"/>
              </a:lnSpc>
              <a:spcBef>
                <a:spcPts val="600"/>
              </a:spcBef>
              <a:spcAft>
                <a:spcPts val="0"/>
              </a:spcAft>
              <a:buClr>
                <a:schemeClr val="dk1"/>
              </a:buClr>
              <a:buSzPts val="2800"/>
              <a:buChar char="•"/>
            </a:pPr>
            <a:r>
              <a:rPr lang="en-US" sz="2800">
                <a:solidFill>
                  <a:schemeClr val="dk2"/>
                </a:solidFill>
              </a:rPr>
              <a:t>Spermicides, female barrier methods may be restricted</a:t>
            </a:r>
            <a:endParaRPr sz="2800">
              <a:solidFill>
                <a:schemeClr val="dk2"/>
              </a:solidFill>
            </a:endParaRPr>
          </a:p>
          <a:p>
            <a:pPr indent="-228600" lvl="0" marL="685800" rtl="0" algn="l">
              <a:lnSpc>
                <a:spcPct val="90000"/>
              </a:lnSpc>
              <a:spcBef>
                <a:spcPts val="1200"/>
              </a:spcBef>
              <a:spcAft>
                <a:spcPts val="600"/>
              </a:spcAft>
              <a:buClr>
                <a:schemeClr val="dk1"/>
              </a:buClr>
              <a:buSzPts val="2800"/>
              <a:buChar char="•"/>
            </a:pPr>
            <a:r>
              <a:rPr lang="en-US" sz="2800">
                <a:solidFill>
                  <a:schemeClr val="dk2"/>
                </a:solidFill>
              </a:rPr>
              <a:t>Provider must decide whether her condition rules out a particular method </a:t>
            </a:r>
            <a:endParaRPr sz="2800">
              <a:solidFill>
                <a:schemeClr val="dk2"/>
              </a:solidFill>
            </a:endParaRPr>
          </a:p>
        </p:txBody>
      </p:sp>
      <p:sp>
        <p:nvSpPr>
          <p:cNvPr id="698" name="Google Shape;698;p10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p106"/>
          <p:cNvSpPr txBox="1"/>
          <p:nvPr>
            <p:ph type="title"/>
          </p:nvPr>
        </p:nvSpPr>
        <p:spPr>
          <a:xfrm>
            <a:off x="628650" y="681038"/>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mbria"/>
              <a:buNone/>
            </a:pPr>
            <a:r>
              <a:rPr lang="en-US" sz="4000"/>
              <a:t>Vacuum aspiration with complications: Excessive blood loss </a:t>
            </a:r>
            <a:endParaRPr sz="4000"/>
          </a:p>
        </p:txBody>
      </p:sp>
      <p:sp>
        <p:nvSpPr>
          <p:cNvPr id="704" name="Google Shape;704;p106"/>
          <p:cNvSpPr txBox="1"/>
          <p:nvPr>
            <p:ph idx="1" type="body"/>
          </p:nvPr>
        </p:nvSpPr>
        <p:spPr>
          <a:xfrm>
            <a:off x="875042" y="2691442"/>
            <a:ext cx="7393916" cy="348552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sz="2800">
                <a:solidFill>
                  <a:schemeClr val="dk2"/>
                </a:solidFill>
              </a:rPr>
              <a:t>Delay sterilization if the woman is too anemic </a:t>
            </a:r>
            <a:endParaRPr sz="2800">
              <a:solidFill>
                <a:schemeClr val="dk2"/>
              </a:solidFill>
            </a:endParaRPr>
          </a:p>
        </p:txBody>
      </p:sp>
      <p:sp>
        <p:nvSpPr>
          <p:cNvPr id="705" name="Google Shape;705;p10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107"/>
          <p:cNvSpPr txBox="1"/>
          <p:nvPr>
            <p:ph type="title"/>
          </p:nvPr>
        </p:nvSpPr>
        <p:spPr>
          <a:xfrm>
            <a:off x="559942" y="654782"/>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Long-acting reversible contraceptives (LARC) </a:t>
            </a:r>
            <a:endParaRPr/>
          </a:p>
        </p:txBody>
      </p:sp>
      <p:sp>
        <p:nvSpPr>
          <p:cNvPr id="712" name="Google Shape;712;p107"/>
          <p:cNvSpPr txBox="1"/>
          <p:nvPr>
            <p:ph idx="1" type="body"/>
          </p:nvPr>
        </p:nvSpPr>
        <p:spPr>
          <a:xfrm>
            <a:off x="750013" y="2178125"/>
            <a:ext cx="7726167" cy="4525963"/>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n-US" sz="2800">
                <a:solidFill>
                  <a:schemeClr val="dk2"/>
                </a:solidFill>
              </a:rPr>
              <a:t>LARC includes IUDs and implants</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For both young and adult women, LARC are more effective and have higher user satisfaction than short acting methods</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LARC are continued longer than pills or injectables</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LARC do not require a resupply of contraceptive commodities</a:t>
            </a:r>
            <a:endParaRPr sz="2800">
              <a:solidFill>
                <a:schemeClr val="dk2"/>
              </a:solidFill>
            </a:endParaRPr>
          </a:p>
        </p:txBody>
      </p:sp>
      <p:sp>
        <p:nvSpPr>
          <p:cNvPr id="713" name="Google Shape;713;p10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108"/>
          <p:cNvSpPr txBox="1"/>
          <p:nvPr>
            <p:ph type="title"/>
          </p:nvPr>
        </p:nvSpPr>
        <p:spPr>
          <a:xfrm>
            <a:off x="811658" y="716426"/>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Integrating LARC into </a:t>
            </a:r>
            <a:br>
              <a:rPr b="1" lang="en-US"/>
            </a:br>
            <a:r>
              <a:rPr b="1" lang="en-US"/>
              <a:t>abortion-related services </a:t>
            </a:r>
            <a:endParaRPr/>
          </a:p>
        </p:txBody>
      </p:sp>
      <p:sp>
        <p:nvSpPr>
          <p:cNvPr id="720" name="Google Shape;720;p108"/>
          <p:cNvSpPr txBox="1"/>
          <p:nvPr>
            <p:ph idx="1" type="body"/>
          </p:nvPr>
        </p:nvSpPr>
        <p:spPr>
          <a:xfrm>
            <a:off x="811658" y="2206376"/>
            <a:ext cx="7448764" cy="4525963"/>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n-US" sz="2800">
                <a:solidFill>
                  <a:schemeClr val="dk2"/>
                </a:solidFill>
              </a:rPr>
              <a:t>Offering LARC enhances women’s access to effective contraception</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Women of all ages should be offered LARC as an option</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Providers should insert women’s chosen method as soon as possible</a:t>
            </a:r>
            <a:endParaRPr sz="2800">
              <a:solidFill>
                <a:schemeClr val="dk2"/>
              </a:solidFill>
            </a:endParaRPr>
          </a:p>
        </p:txBody>
      </p:sp>
      <p:sp>
        <p:nvSpPr>
          <p:cNvPr id="721" name="Google Shape;721;p10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pic>
        <p:nvPicPr>
          <p:cNvPr descr="supplyemergcontrapills" id="727" name="Google Shape;727;p109"/>
          <p:cNvPicPr preferRelativeResize="0"/>
          <p:nvPr>
            <p:ph idx="1" type="body"/>
          </p:nvPr>
        </p:nvPicPr>
        <p:blipFill rotWithShape="1">
          <a:blip r:embed="rId3">
            <a:alphaModFix/>
          </a:blip>
          <a:srcRect b="0" l="0" r="0" t="0"/>
          <a:stretch/>
        </p:blipFill>
        <p:spPr>
          <a:xfrm>
            <a:off x="1454345" y="1354238"/>
            <a:ext cx="6609359" cy="5184675"/>
          </a:xfrm>
          <a:prstGeom prst="rect">
            <a:avLst/>
          </a:prstGeom>
          <a:noFill/>
          <a:ln>
            <a:noFill/>
          </a:ln>
        </p:spPr>
      </p:pic>
      <p:sp>
        <p:nvSpPr>
          <p:cNvPr id="728" name="Google Shape;728;p109"/>
          <p:cNvSpPr txBox="1"/>
          <p:nvPr>
            <p:ph type="title"/>
          </p:nvPr>
        </p:nvSpPr>
        <p:spPr>
          <a:xfrm>
            <a:off x="628650" y="174057"/>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000"/>
              <a:buFont typeface="Cambria"/>
              <a:buNone/>
            </a:pPr>
            <a:r>
              <a:rPr b="1" lang="en-US"/>
              <a:t>Supply EC pills </a:t>
            </a:r>
            <a:endParaRPr/>
          </a:p>
        </p:txBody>
      </p:sp>
      <p:sp>
        <p:nvSpPr>
          <p:cNvPr id="729" name="Google Shape;729;p10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110"/>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lang="en-US"/>
              <a:t>Privacy, confidentiality, and informed choice</a:t>
            </a:r>
            <a:endParaRPr/>
          </a:p>
        </p:txBody>
      </p:sp>
      <p:sp>
        <p:nvSpPr>
          <p:cNvPr id="736" name="Google Shape;736;p110"/>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Autofit/>
          </a:bodyPr>
          <a:lstStyle/>
          <a:p>
            <a:pPr indent="-228600" lvl="0" marL="685800" rtl="0" algn="l">
              <a:lnSpc>
                <a:spcPct val="90000"/>
              </a:lnSpc>
              <a:spcBef>
                <a:spcPts val="600"/>
              </a:spcBef>
              <a:spcAft>
                <a:spcPts val="0"/>
              </a:spcAft>
              <a:buClr>
                <a:schemeClr val="dk1"/>
              </a:buClr>
              <a:buSzPts val="2800"/>
              <a:buChar char="•"/>
            </a:pPr>
            <a:r>
              <a:rPr lang="en-US" sz="2800">
                <a:solidFill>
                  <a:schemeClr val="dk2"/>
                </a:solidFill>
              </a:rPr>
              <a:t>Privacy and confidentiality are essential in the abortion-related care setting</a:t>
            </a:r>
            <a:endParaRPr sz="2800">
              <a:solidFill>
                <a:schemeClr val="dk2"/>
              </a:solidFill>
            </a:endParaRPr>
          </a:p>
          <a:p>
            <a:pPr indent="-228600" lvl="0" marL="685800" rtl="0" algn="l">
              <a:lnSpc>
                <a:spcPct val="90000"/>
              </a:lnSpc>
              <a:spcBef>
                <a:spcPts val="1200"/>
              </a:spcBef>
              <a:spcAft>
                <a:spcPts val="0"/>
              </a:spcAft>
              <a:buClr>
                <a:schemeClr val="dk1"/>
              </a:buClr>
              <a:buSzPts val="2800"/>
              <a:buChar char="•"/>
            </a:pPr>
            <a:r>
              <a:rPr lang="en-US" sz="2800">
                <a:solidFill>
                  <a:schemeClr val="dk2"/>
                </a:solidFill>
              </a:rPr>
              <a:t>The woman should be counseled in an area where no one else can see and hear to ensure confidentiality</a:t>
            </a:r>
            <a:endParaRPr sz="2800">
              <a:solidFill>
                <a:schemeClr val="dk2"/>
              </a:solidFill>
            </a:endParaRPr>
          </a:p>
          <a:p>
            <a:pPr indent="-228600" lvl="0" marL="685800" rtl="0" algn="l">
              <a:lnSpc>
                <a:spcPct val="90000"/>
              </a:lnSpc>
              <a:spcBef>
                <a:spcPts val="1200"/>
              </a:spcBef>
              <a:spcAft>
                <a:spcPts val="600"/>
              </a:spcAft>
              <a:buClr>
                <a:schemeClr val="dk1"/>
              </a:buClr>
              <a:buSzPts val="2800"/>
              <a:buChar char="•"/>
            </a:pPr>
            <a:r>
              <a:rPr lang="en-US" sz="2800">
                <a:solidFill>
                  <a:schemeClr val="dk2"/>
                </a:solidFill>
              </a:rPr>
              <a:t>Providers should follow professional protocols that protect confidentiality</a:t>
            </a:r>
            <a:endParaRPr sz="2800">
              <a:solidFill>
                <a:schemeClr val="dk2"/>
              </a:solidFill>
            </a:endParaRPr>
          </a:p>
        </p:txBody>
      </p:sp>
      <p:sp>
        <p:nvSpPr>
          <p:cNvPr id="737" name="Google Shape;737;p11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1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4400"/>
              <a:buFont typeface="Calibri"/>
              <a:buNone/>
            </a:pPr>
            <a:r>
              <a:rPr b="1" lang="en-US"/>
              <a:t>Ask if she would like her partner to be with her </a:t>
            </a:r>
            <a:endParaRPr/>
          </a:p>
        </p:txBody>
      </p:sp>
      <p:pic>
        <p:nvPicPr>
          <p:cNvPr descr="askifshewouldlike" id="744" name="Google Shape;744;p111"/>
          <p:cNvPicPr preferRelativeResize="0"/>
          <p:nvPr>
            <p:ph idx="1" type="body"/>
          </p:nvPr>
        </p:nvPicPr>
        <p:blipFill rotWithShape="1">
          <a:blip r:embed="rId3">
            <a:alphaModFix/>
          </a:blip>
          <a:srcRect b="0" l="0" r="0" t="0"/>
          <a:stretch/>
        </p:blipFill>
        <p:spPr>
          <a:xfrm>
            <a:off x="1290372" y="1551007"/>
            <a:ext cx="6867345" cy="4930031"/>
          </a:xfrm>
          <a:prstGeom prst="rect">
            <a:avLst/>
          </a:prstGeom>
          <a:noFill/>
          <a:ln>
            <a:noFill/>
          </a:ln>
        </p:spPr>
      </p:pic>
      <p:sp>
        <p:nvSpPr>
          <p:cNvPr id="745" name="Google Shape;745;p1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112"/>
          <p:cNvSpPr txBox="1"/>
          <p:nvPr>
            <p:ph type="title"/>
          </p:nvPr>
        </p:nvSpPr>
        <p:spPr>
          <a:xfrm>
            <a:off x="793037" y="461170"/>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Informed choice means </a:t>
            </a:r>
            <a:endParaRPr/>
          </a:p>
        </p:txBody>
      </p:sp>
      <p:sp>
        <p:nvSpPr>
          <p:cNvPr id="752" name="Google Shape;752;p112"/>
          <p:cNvSpPr txBox="1"/>
          <p:nvPr>
            <p:ph idx="1" type="body"/>
          </p:nvPr>
        </p:nvSpPr>
        <p:spPr>
          <a:xfrm>
            <a:off x="955496" y="1598566"/>
            <a:ext cx="7233008"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n-US" sz="2800">
                <a:solidFill>
                  <a:schemeClr val="dk2"/>
                </a:solidFill>
              </a:rPr>
              <a:t>Choosing a method voluntarily, without coercion or pressure</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Choosing from a wide range of methods</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Understanding the benefits and risks of each method</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Informed consent is obtained prior to method provision</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Informed consent is particularly important for permanent methods such as sterilization</a:t>
            </a:r>
            <a:endParaRPr sz="2800">
              <a:solidFill>
                <a:schemeClr val="dk2"/>
              </a:solidFill>
            </a:endParaRPr>
          </a:p>
        </p:txBody>
      </p:sp>
      <p:sp>
        <p:nvSpPr>
          <p:cNvPr id="753" name="Google Shape;753;p1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59"/>
          <p:cNvSpPr txBox="1"/>
          <p:nvPr>
            <p:ph type="ctrTitle"/>
          </p:nvPr>
        </p:nvSpPr>
        <p:spPr>
          <a:xfrm>
            <a:off x="777240" y="271145"/>
            <a:ext cx="7772400" cy="1470025"/>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4400"/>
              <a:buNone/>
            </a:pPr>
            <a:r>
              <a:rPr lang="en-US">
                <a:solidFill>
                  <a:schemeClr val="dk2"/>
                </a:solidFill>
              </a:rPr>
              <a:t>UNIT 2: </a:t>
            </a:r>
            <a:r>
              <a:rPr lang="en-US">
                <a:solidFill>
                  <a:schemeClr val="accent1"/>
                </a:solidFill>
              </a:rPr>
              <a:t>UTERINE EVACUATION IN CRISIS SETTINGS</a:t>
            </a:r>
            <a:endParaRPr/>
          </a:p>
        </p:txBody>
      </p:sp>
      <p:sp>
        <p:nvSpPr>
          <p:cNvPr id="339" name="Google Shape;339;p59"/>
          <p:cNvSpPr txBox="1"/>
          <p:nvPr>
            <p:ph idx="12" type="sldNum"/>
          </p:nvPr>
        </p:nvSpPr>
        <p:spPr>
          <a:xfrm>
            <a:off x="4377690" y="6285230"/>
            <a:ext cx="571500" cy="3016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A close-up of a logo&#10;&#10;Description automatically generated with medium confidence" id="340" name="Google Shape;340;p59"/>
          <p:cNvPicPr preferRelativeResize="0"/>
          <p:nvPr/>
        </p:nvPicPr>
        <p:blipFill rotWithShape="1">
          <a:blip r:embed="rId3">
            <a:alphaModFix/>
          </a:blip>
          <a:srcRect b="0" l="0" r="0" t="0"/>
          <a:stretch/>
        </p:blipFill>
        <p:spPr>
          <a:xfrm>
            <a:off x="7556938" y="5823145"/>
            <a:ext cx="1202370" cy="597591"/>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113"/>
          <p:cNvSpPr txBox="1"/>
          <p:nvPr>
            <p:ph type="title"/>
          </p:nvPr>
        </p:nvSpPr>
        <p:spPr>
          <a:xfrm>
            <a:off x="623888" y="1886782"/>
            <a:ext cx="7886700" cy="235426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6000"/>
              <a:buFont typeface="Calibri"/>
              <a:buNone/>
            </a:pPr>
            <a:r>
              <a:rPr b="1" lang="en-US" sz="4400">
                <a:solidFill>
                  <a:schemeClr val="accent1"/>
                </a:solidFill>
              </a:rPr>
              <a:t>SPECIAL CONSIDERATIONS:</a:t>
            </a:r>
            <a:br>
              <a:rPr b="1" lang="en-US" sz="4400">
                <a:solidFill>
                  <a:schemeClr val="accent1"/>
                </a:solidFill>
              </a:rPr>
            </a:br>
            <a:r>
              <a:rPr b="1" lang="en-US" sz="4400">
                <a:solidFill>
                  <a:schemeClr val="accent1"/>
                </a:solidFill>
              </a:rPr>
              <a:t>WOMEN IN REFUGEE AND DISPLACED SETTINGS</a:t>
            </a:r>
            <a:endParaRPr sz="4400">
              <a:solidFill>
                <a:schemeClr val="accent1"/>
              </a:solidFill>
            </a:endParaRPr>
          </a:p>
        </p:txBody>
      </p:sp>
      <p:sp>
        <p:nvSpPr>
          <p:cNvPr id="760" name="Google Shape;760;p113"/>
          <p:cNvSpPr txBox="1"/>
          <p:nvPr>
            <p:ph idx="12" type="sldNum"/>
          </p:nvPr>
        </p:nvSpPr>
        <p:spPr>
          <a:xfrm>
            <a:off x="2659294" y="6352997"/>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114"/>
          <p:cNvSpPr txBox="1"/>
          <p:nvPr>
            <p:ph type="title"/>
          </p:nvPr>
        </p:nvSpPr>
        <p:spPr>
          <a:xfrm>
            <a:off x="823859" y="945996"/>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3959"/>
              <a:buFont typeface="Calibri"/>
              <a:buNone/>
            </a:pPr>
            <a:r>
              <a:rPr b="1" lang="en-US"/>
              <a:t>Contraceptive methods: </a:t>
            </a:r>
            <a:br>
              <a:rPr b="1" lang="en-US"/>
            </a:br>
            <a:r>
              <a:rPr b="1" lang="en-US"/>
              <a:t>Special considerations</a:t>
            </a:r>
            <a:br>
              <a:rPr lang="en-US" sz="3959"/>
            </a:br>
            <a:endParaRPr sz="3959"/>
          </a:p>
        </p:txBody>
      </p:sp>
      <p:sp>
        <p:nvSpPr>
          <p:cNvPr id="767" name="Google Shape;767;p114"/>
          <p:cNvSpPr txBox="1"/>
          <p:nvPr>
            <p:ph idx="1" type="body"/>
          </p:nvPr>
        </p:nvSpPr>
        <p:spPr>
          <a:xfrm>
            <a:off x="1049891" y="2410773"/>
            <a:ext cx="78867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n-US" sz="2800">
                <a:solidFill>
                  <a:schemeClr val="dk2"/>
                </a:solidFill>
              </a:rPr>
              <a:t>High levels of sexual violence</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Possible limited contraceptive method mix</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Increased risk of exposure to STIs/HIV</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Importance of EC </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Vulnerability of women, particularly adolescents </a:t>
            </a:r>
            <a:endParaRPr sz="2800">
              <a:solidFill>
                <a:schemeClr val="dk2"/>
              </a:solidFill>
            </a:endParaRPr>
          </a:p>
        </p:txBody>
      </p:sp>
      <p:sp>
        <p:nvSpPr>
          <p:cNvPr id="768" name="Google Shape;768;p1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115"/>
          <p:cNvSpPr txBox="1"/>
          <p:nvPr>
            <p:ph type="title"/>
          </p:nvPr>
        </p:nvSpPr>
        <p:spPr>
          <a:xfrm>
            <a:off x="623887" y="1658182"/>
            <a:ext cx="8045327" cy="235426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5400"/>
              <a:buFont typeface="Calibri"/>
              <a:buNone/>
            </a:pPr>
            <a:r>
              <a:rPr b="1" lang="en-US" sz="4400">
                <a:solidFill>
                  <a:schemeClr val="accent1"/>
                </a:solidFill>
              </a:rPr>
              <a:t>OTHER SPECIAL CONSIDERATIONS: CASE STUDIES</a:t>
            </a:r>
            <a:endParaRPr sz="4400">
              <a:solidFill>
                <a:schemeClr val="accent1"/>
              </a:solidFill>
            </a:endParaRPr>
          </a:p>
        </p:txBody>
      </p:sp>
      <p:sp>
        <p:nvSpPr>
          <p:cNvPr id="775" name="Google Shape;775;p115"/>
          <p:cNvSpPr txBox="1"/>
          <p:nvPr>
            <p:ph idx="12" type="sldNum"/>
          </p:nvPr>
        </p:nvSpPr>
        <p:spPr>
          <a:xfrm>
            <a:off x="2690116" y="6203758"/>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116"/>
          <p:cNvSpPr txBox="1"/>
          <p:nvPr>
            <p:ph type="title"/>
          </p:nvPr>
        </p:nvSpPr>
        <p:spPr>
          <a:xfrm>
            <a:off x="457200" y="685604"/>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4400"/>
              <a:buFont typeface="Calibri"/>
              <a:buNone/>
            </a:pPr>
            <a:r>
              <a:rPr b="1" lang="en-US">
                <a:solidFill>
                  <a:schemeClr val="accent1"/>
                </a:solidFill>
              </a:rPr>
              <a:t>Case Study 1: Violence</a:t>
            </a:r>
            <a:endParaRPr>
              <a:solidFill>
                <a:schemeClr val="accent1"/>
              </a:solidFill>
            </a:endParaRPr>
          </a:p>
        </p:txBody>
      </p:sp>
      <p:sp>
        <p:nvSpPr>
          <p:cNvPr id="782" name="Google Shape;782;p116"/>
          <p:cNvSpPr txBox="1"/>
          <p:nvPr>
            <p:ph idx="1" type="body"/>
          </p:nvPr>
        </p:nvSpPr>
        <p:spPr>
          <a:xfrm>
            <a:off x="601038" y="2332037"/>
            <a:ext cx="8085762" cy="452596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F3864"/>
              </a:buClr>
              <a:buSzPts val="2800"/>
              <a:buNone/>
            </a:pPr>
            <a:r>
              <a:rPr lang="en-US">
                <a:solidFill>
                  <a:schemeClr val="dk2"/>
                </a:solidFill>
              </a:rPr>
              <a:t>A 22-year-old married mother of one discloses that she is frequently beaten by her husband. The last beating occurred while she was pregnant. She has come to the facility with a lot of vaginal bleeding and cramping. She is afraid to discuss contraception with her husband.</a:t>
            </a:r>
            <a:endParaRPr>
              <a:solidFill>
                <a:schemeClr val="dk2"/>
              </a:solidFill>
            </a:endParaRPr>
          </a:p>
        </p:txBody>
      </p:sp>
      <p:sp>
        <p:nvSpPr>
          <p:cNvPr id="783" name="Google Shape;783;p1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117"/>
          <p:cNvSpPr txBox="1"/>
          <p:nvPr>
            <p:ph type="title"/>
          </p:nvPr>
        </p:nvSpPr>
        <p:spPr>
          <a:xfrm>
            <a:off x="457200" y="44929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4400"/>
              <a:buFont typeface="Calibri"/>
              <a:buNone/>
            </a:pPr>
            <a:r>
              <a:rPr b="1" lang="en-US">
                <a:solidFill>
                  <a:schemeClr val="accent1"/>
                </a:solidFill>
              </a:rPr>
              <a:t>Case Study 2: HIV</a:t>
            </a:r>
            <a:endParaRPr>
              <a:solidFill>
                <a:schemeClr val="accent1"/>
              </a:solidFill>
            </a:endParaRPr>
          </a:p>
        </p:txBody>
      </p:sp>
      <p:sp>
        <p:nvSpPr>
          <p:cNvPr id="790" name="Google Shape;790;p117"/>
          <p:cNvSpPr txBox="1"/>
          <p:nvPr>
            <p:ph idx="1" type="body"/>
          </p:nvPr>
        </p:nvSpPr>
        <p:spPr>
          <a:xfrm>
            <a:off x="760288" y="2106005"/>
            <a:ext cx="7839182" cy="452596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F3864"/>
              </a:buClr>
              <a:buSzPts val="2800"/>
              <a:buNone/>
            </a:pPr>
            <a:r>
              <a:rPr lang="en-US">
                <a:solidFill>
                  <a:schemeClr val="dk2"/>
                </a:solidFill>
              </a:rPr>
              <a:t>A 28-year-old mother of two comes into the clinic extremely sick and learns that she is HIV-positive. Her only sexual partner has been her husband. She wants to prevent another pregnancy until she receives treatment for HIV and is feeling better.</a:t>
            </a:r>
            <a:endParaRPr>
              <a:solidFill>
                <a:schemeClr val="dk2"/>
              </a:solidFill>
            </a:endParaRPr>
          </a:p>
        </p:txBody>
      </p:sp>
      <p:sp>
        <p:nvSpPr>
          <p:cNvPr id="791" name="Google Shape;791;p1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1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4400"/>
              <a:buFont typeface="Calibri"/>
              <a:buNone/>
            </a:pPr>
            <a:r>
              <a:rPr b="1" lang="en-US"/>
              <a:t>Condoms for both females </a:t>
            </a:r>
            <a:br>
              <a:rPr b="1" lang="en-US"/>
            </a:br>
            <a:r>
              <a:rPr b="1" lang="en-US"/>
              <a:t>and males</a:t>
            </a:r>
            <a:endParaRPr/>
          </a:p>
        </p:txBody>
      </p:sp>
      <p:pic>
        <p:nvPicPr>
          <p:cNvPr descr="condoms4menwomen" id="798" name="Google Shape;798;p118"/>
          <p:cNvPicPr preferRelativeResize="0"/>
          <p:nvPr>
            <p:ph idx="1" type="body"/>
          </p:nvPr>
        </p:nvPicPr>
        <p:blipFill rotWithShape="1">
          <a:blip r:embed="rId3">
            <a:alphaModFix/>
          </a:blip>
          <a:srcRect b="0" l="0" r="0" t="0"/>
          <a:stretch/>
        </p:blipFill>
        <p:spPr>
          <a:xfrm>
            <a:off x="2117001" y="1384542"/>
            <a:ext cx="4909997" cy="5198820"/>
          </a:xfrm>
          <a:prstGeom prst="rect">
            <a:avLst/>
          </a:prstGeom>
          <a:noFill/>
          <a:ln>
            <a:noFill/>
          </a:ln>
        </p:spPr>
      </p:pic>
      <p:sp>
        <p:nvSpPr>
          <p:cNvPr id="799" name="Google Shape;799;p1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11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4400"/>
              <a:buFont typeface="Calibri"/>
              <a:buNone/>
            </a:pPr>
            <a:r>
              <a:rPr b="1" lang="en-US">
                <a:solidFill>
                  <a:schemeClr val="accent1"/>
                </a:solidFill>
              </a:rPr>
              <a:t>Case Study 3: Young Women</a:t>
            </a:r>
            <a:endParaRPr>
              <a:solidFill>
                <a:schemeClr val="accent1"/>
              </a:solidFill>
            </a:endParaRPr>
          </a:p>
        </p:txBody>
      </p:sp>
      <p:sp>
        <p:nvSpPr>
          <p:cNvPr id="806" name="Google Shape;806;p119"/>
          <p:cNvSpPr txBox="1"/>
          <p:nvPr>
            <p:ph idx="1" type="body"/>
          </p:nvPr>
        </p:nvSpPr>
        <p:spPr>
          <a:xfrm>
            <a:off x="616448" y="1528281"/>
            <a:ext cx="8070351" cy="452596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F3864"/>
              </a:buClr>
              <a:buSzPts val="2800"/>
              <a:buNone/>
            </a:pPr>
            <a:r>
              <a:rPr lang="en-US">
                <a:solidFill>
                  <a:schemeClr val="dk2"/>
                </a:solidFill>
              </a:rPr>
              <a:t>A 16-year-old woman is sexually active with her boyfriend. They use withdrawal because she does not feel comfortable asking him to use condoms. She wants to use something more effective but is afraid her family might be upset if they see her taking birth control pills. She has tried to get injectables in the past, but has been denied by a nurse at the health center because she is not married.</a:t>
            </a:r>
            <a:endParaRPr>
              <a:solidFill>
                <a:schemeClr val="dk2"/>
              </a:solidFill>
            </a:endParaRPr>
          </a:p>
        </p:txBody>
      </p:sp>
      <p:sp>
        <p:nvSpPr>
          <p:cNvPr id="807" name="Google Shape;807;p1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120"/>
          <p:cNvSpPr txBox="1"/>
          <p:nvPr>
            <p:ph type="title"/>
          </p:nvPr>
        </p:nvSpPr>
        <p:spPr>
          <a:xfrm>
            <a:off x="1610916" y="2100887"/>
            <a:ext cx="5915025" cy="1765695"/>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6000"/>
              <a:buFont typeface="Calibri"/>
              <a:buNone/>
            </a:pPr>
            <a:r>
              <a:rPr b="1" lang="en-US" sz="4400">
                <a:solidFill>
                  <a:schemeClr val="accent1"/>
                </a:solidFill>
              </a:rPr>
              <a:t>INFORMED CONSENT</a:t>
            </a:r>
            <a:endParaRPr sz="4400">
              <a:solidFill>
                <a:schemeClr val="accent1"/>
              </a:solidFill>
            </a:endParaRPr>
          </a:p>
        </p:txBody>
      </p:sp>
      <p:sp>
        <p:nvSpPr>
          <p:cNvPr id="814" name="Google Shape;814;p120"/>
          <p:cNvSpPr txBox="1"/>
          <p:nvPr>
            <p:ph idx="12" type="sldNum"/>
          </p:nvPr>
        </p:nvSpPr>
        <p:spPr>
          <a:xfrm>
            <a:off x="2690116" y="6231227"/>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121"/>
          <p:cNvSpPr txBox="1"/>
          <p:nvPr>
            <p:ph type="title"/>
          </p:nvPr>
        </p:nvSpPr>
        <p:spPr>
          <a:xfrm>
            <a:off x="462337" y="731046"/>
            <a:ext cx="8096036" cy="994172"/>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4400"/>
              <a:buFont typeface="Calibri"/>
              <a:buNone/>
            </a:pPr>
            <a:r>
              <a:rPr b="1" lang="en-US"/>
              <a:t>Obtain informed consent</a:t>
            </a:r>
            <a:r>
              <a:rPr lang="en-US"/>
              <a:t> </a:t>
            </a:r>
            <a:endParaRPr/>
          </a:p>
        </p:txBody>
      </p:sp>
      <p:pic>
        <p:nvPicPr>
          <p:cNvPr descr="Drawing of a woman in a headscarf helping a young woman fill out a form. " id="821" name="Google Shape;821;p121"/>
          <p:cNvPicPr preferRelativeResize="0"/>
          <p:nvPr/>
        </p:nvPicPr>
        <p:blipFill rotWithShape="1">
          <a:blip r:embed="rId3">
            <a:alphaModFix/>
          </a:blip>
          <a:srcRect b="8628" l="25217" r="23168" t="11941"/>
          <a:stretch/>
        </p:blipFill>
        <p:spPr>
          <a:xfrm>
            <a:off x="1611086" y="1732122"/>
            <a:ext cx="5758543" cy="4989353"/>
          </a:xfrm>
          <a:prstGeom prst="rect">
            <a:avLst/>
          </a:prstGeom>
          <a:noFill/>
          <a:ln>
            <a:noFill/>
          </a:ln>
        </p:spPr>
      </p:pic>
      <p:sp>
        <p:nvSpPr>
          <p:cNvPr id="822" name="Google Shape;822;p1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sp>
        <p:nvSpPr>
          <p:cNvPr id="828" name="Google Shape;828;p122"/>
          <p:cNvSpPr txBox="1"/>
          <p:nvPr>
            <p:ph type="title"/>
          </p:nvPr>
        </p:nvSpPr>
        <p:spPr>
          <a:xfrm>
            <a:off x="852488" y="483396"/>
            <a:ext cx="5915025" cy="99417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Procedure choice</a:t>
            </a:r>
            <a:r>
              <a:rPr lang="en-US"/>
              <a:t> </a:t>
            </a:r>
            <a:endParaRPr/>
          </a:p>
        </p:txBody>
      </p:sp>
      <p:sp>
        <p:nvSpPr>
          <p:cNvPr id="829" name="Google Shape;829;p122"/>
          <p:cNvSpPr txBox="1"/>
          <p:nvPr>
            <p:ph idx="1" type="body"/>
          </p:nvPr>
        </p:nvSpPr>
        <p:spPr>
          <a:xfrm>
            <a:off x="955496" y="1580310"/>
            <a:ext cx="7530958" cy="4351732"/>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rgbClr val="1F3864"/>
              </a:buClr>
              <a:buSzPts val="2800"/>
              <a:buChar char="•"/>
            </a:pPr>
            <a:r>
              <a:rPr lang="en-US" sz="2800">
                <a:solidFill>
                  <a:schemeClr val="dk2"/>
                </a:solidFill>
              </a:rPr>
              <a:t>What are the differences between methods</a:t>
            </a:r>
            <a:endParaRPr sz="2800">
              <a:solidFill>
                <a:schemeClr val="dk2"/>
              </a:solidFill>
            </a:endParaRPr>
          </a:p>
          <a:p>
            <a:pPr indent="-228600" lvl="0" marL="228600" rtl="0" algn="l">
              <a:lnSpc>
                <a:spcPct val="80000"/>
              </a:lnSpc>
              <a:spcBef>
                <a:spcPts val="1000"/>
              </a:spcBef>
              <a:spcAft>
                <a:spcPts val="0"/>
              </a:spcAft>
              <a:buClr>
                <a:srgbClr val="1F3864"/>
              </a:buClr>
              <a:buSzPts val="2800"/>
              <a:buChar char="•"/>
            </a:pPr>
            <a:r>
              <a:rPr lang="en-US" sz="2800">
                <a:solidFill>
                  <a:schemeClr val="dk2"/>
                </a:solidFill>
              </a:rPr>
              <a:t>What will be done during and after the procedure</a:t>
            </a:r>
            <a:endParaRPr sz="2800">
              <a:solidFill>
                <a:schemeClr val="dk2"/>
              </a:solidFill>
            </a:endParaRPr>
          </a:p>
          <a:p>
            <a:pPr indent="-228600" lvl="0" marL="228600" rtl="0" algn="l">
              <a:lnSpc>
                <a:spcPct val="80000"/>
              </a:lnSpc>
              <a:spcBef>
                <a:spcPts val="1000"/>
              </a:spcBef>
              <a:spcAft>
                <a:spcPts val="0"/>
              </a:spcAft>
              <a:buClr>
                <a:srgbClr val="1F3864"/>
              </a:buClr>
              <a:buSzPts val="2800"/>
              <a:buChar char="•"/>
            </a:pPr>
            <a:r>
              <a:rPr lang="en-US" sz="2800">
                <a:solidFill>
                  <a:schemeClr val="dk2"/>
                </a:solidFill>
              </a:rPr>
              <a:t>What is she likely to experience</a:t>
            </a:r>
            <a:endParaRPr sz="2800">
              <a:solidFill>
                <a:schemeClr val="dk2"/>
              </a:solidFill>
            </a:endParaRPr>
          </a:p>
          <a:p>
            <a:pPr indent="-228600" lvl="0" marL="228600" rtl="0" algn="l">
              <a:lnSpc>
                <a:spcPct val="80000"/>
              </a:lnSpc>
              <a:spcBef>
                <a:spcPts val="1000"/>
              </a:spcBef>
              <a:spcAft>
                <a:spcPts val="0"/>
              </a:spcAft>
              <a:buClr>
                <a:srgbClr val="1F3864"/>
              </a:buClr>
              <a:buSzPts val="2800"/>
              <a:buChar char="•"/>
            </a:pPr>
            <a:r>
              <a:rPr lang="en-US" sz="2800">
                <a:solidFill>
                  <a:schemeClr val="dk2"/>
                </a:solidFill>
              </a:rPr>
              <a:t>How long it will take</a:t>
            </a:r>
            <a:endParaRPr sz="2800">
              <a:solidFill>
                <a:schemeClr val="dk2"/>
              </a:solidFill>
            </a:endParaRPr>
          </a:p>
          <a:p>
            <a:pPr indent="-228600" lvl="0" marL="228600" rtl="0" algn="l">
              <a:lnSpc>
                <a:spcPct val="80000"/>
              </a:lnSpc>
              <a:spcBef>
                <a:spcPts val="1000"/>
              </a:spcBef>
              <a:spcAft>
                <a:spcPts val="0"/>
              </a:spcAft>
              <a:buClr>
                <a:srgbClr val="1F3864"/>
              </a:buClr>
              <a:buSzPts val="2800"/>
              <a:buChar char="•"/>
            </a:pPr>
            <a:r>
              <a:rPr lang="en-US" sz="2800">
                <a:solidFill>
                  <a:schemeClr val="dk2"/>
                </a:solidFill>
              </a:rPr>
              <a:t>Which pain management options she can choose</a:t>
            </a:r>
            <a:endParaRPr sz="2800">
              <a:solidFill>
                <a:schemeClr val="dk2"/>
              </a:solidFill>
            </a:endParaRPr>
          </a:p>
          <a:p>
            <a:pPr indent="-228600" lvl="0" marL="228600" rtl="0" algn="l">
              <a:lnSpc>
                <a:spcPct val="80000"/>
              </a:lnSpc>
              <a:spcBef>
                <a:spcPts val="1000"/>
              </a:spcBef>
              <a:spcAft>
                <a:spcPts val="0"/>
              </a:spcAft>
              <a:buClr>
                <a:srgbClr val="1F3864"/>
              </a:buClr>
              <a:buSzPts val="2800"/>
              <a:buChar char="•"/>
            </a:pPr>
            <a:r>
              <a:rPr lang="en-US" sz="2800">
                <a:solidFill>
                  <a:schemeClr val="dk2"/>
                </a:solidFill>
              </a:rPr>
              <a:t>What are the expected effects, side effects, risks, and potential complications</a:t>
            </a:r>
            <a:endParaRPr sz="2800">
              <a:solidFill>
                <a:schemeClr val="dk2"/>
              </a:solidFill>
            </a:endParaRPr>
          </a:p>
          <a:p>
            <a:pPr indent="-228600" lvl="0" marL="228600" rtl="0" algn="l">
              <a:lnSpc>
                <a:spcPct val="80000"/>
              </a:lnSpc>
              <a:spcBef>
                <a:spcPts val="1000"/>
              </a:spcBef>
              <a:spcAft>
                <a:spcPts val="0"/>
              </a:spcAft>
              <a:buClr>
                <a:srgbClr val="1F3864"/>
              </a:buClr>
              <a:buSzPts val="2800"/>
              <a:buChar char="•"/>
            </a:pPr>
            <a:r>
              <a:rPr lang="en-US" sz="2800">
                <a:solidFill>
                  <a:schemeClr val="dk2"/>
                </a:solidFill>
              </a:rPr>
              <a:t>Explain aftercare and follow up, if needed</a:t>
            </a:r>
            <a:endParaRPr sz="2800">
              <a:solidFill>
                <a:schemeClr val="dk2"/>
              </a:solidFill>
            </a:endParaRPr>
          </a:p>
        </p:txBody>
      </p:sp>
      <p:sp>
        <p:nvSpPr>
          <p:cNvPr id="830" name="Google Shape;830;p1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60"/>
          <p:cNvSpPr txBox="1"/>
          <p:nvPr>
            <p:ph idx="1" type="body"/>
          </p:nvPr>
        </p:nvSpPr>
        <p:spPr>
          <a:xfrm>
            <a:off x="914400" y="1643650"/>
            <a:ext cx="7600950" cy="4351338"/>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600"/>
              </a:spcBef>
              <a:spcAft>
                <a:spcPts val="0"/>
              </a:spcAft>
              <a:buClr>
                <a:schemeClr val="dk1"/>
              </a:buClr>
              <a:buSzPts val="2800"/>
              <a:buNone/>
            </a:pPr>
            <a:r>
              <a:rPr lang="en-US" sz="2800">
                <a:solidFill>
                  <a:schemeClr val="dk2"/>
                </a:solidFill>
              </a:rPr>
              <a:t>By the end of this unit, participants will be able to:</a:t>
            </a:r>
            <a:endParaRPr b="1" sz="2800">
              <a:solidFill>
                <a:schemeClr val="dk2"/>
              </a:solidFill>
            </a:endParaRPr>
          </a:p>
          <a:p>
            <a:pPr indent="-228600" lvl="0" marL="228600" rtl="0" algn="l">
              <a:lnSpc>
                <a:spcPct val="80000"/>
              </a:lnSpc>
              <a:spcBef>
                <a:spcPts val="600"/>
              </a:spcBef>
              <a:spcAft>
                <a:spcPts val="0"/>
              </a:spcAft>
              <a:buClr>
                <a:schemeClr val="dk1"/>
              </a:buClr>
              <a:buSzPts val="2800"/>
              <a:buFont typeface="Noto Sans Symbols"/>
              <a:buChar char="✔"/>
            </a:pPr>
            <a:r>
              <a:rPr lang="en-US" sz="2800">
                <a:solidFill>
                  <a:schemeClr val="dk2"/>
                </a:solidFill>
              </a:rPr>
              <a:t>Explain why uterine evacuation is an essential part of reproductive health services in crisis settings</a:t>
            </a:r>
            <a:endParaRPr sz="2800">
              <a:solidFill>
                <a:schemeClr val="dk2"/>
              </a:solidFill>
            </a:endParaRPr>
          </a:p>
          <a:p>
            <a:pPr indent="-228600" lvl="0" marL="228600" rtl="0" algn="l">
              <a:lnSpc>
                <a:spcPct val="80000"/>
              </a:lnSpc>
              <a:spcBef>
                <a:spcPts val="1000"/>
              </a:spcBef>
              <a:spcAft>
                <a:spcPts val="0"/>
              </a:spcAft>
              <a:buClr>
                <a:schemeClr val="dk1"/>
              </a:buClr>
              <a:buSzPts val="2800"/>
              <a:buFont typeface="Noto Sans Symbols"/>
              <a:buChar char="✔"/>
            </a:pPr>
            <a:r>
              <a:rPr lang="en-US" sz="2800">
                <a:solidFill>
                  <a:schemeClr val="dk2"/>
                </a:solidFill>
              </a:rPr>
              <a:t>Articulate their own comfort levels discussing, advocating and providing uterine evacuation services</a:t>
            </a:r>
            <a:endParaRPr sz="2800">
              <a:solidFill>
                <a:schemeClr val="dk2"/>
              </a:solidFill>
            </a:endParaRPr>
          </a:p>
          <a:p>
            <a:pPr indent="-228600" lvl="0" marL="228600" rtl="0" algn="l">
              <a:lnSpc>
                <a:spcPct val="80000"/>
              </a:lnSpc>
              <a:spcBef>
                <a:spcPts val="1000"/>
              </a:spcBef>
              <a:spcAft>
                <a:spcPts val="0"/>
              </a:spcAft>
              <a:buClr>
                <a:schemeClr val="dk1"/>
              </a:buClr>
              <a:buSzPts val="2800"/>
              <a:buFont typeface="Noto Sans Symbols"/>
              <a:buChar char="✔"/>
            </a:pPr>
            <a:r>
              <a:rPr lang="en-US" sz="2800">
                <a:solidFill>
                  <a:schemeClr val="dk2"/>
                </a:solidFill>
              </a:rPr>
              <a:t>Explain what the current abortion law is in their setting and how it relates to what and how services are provided</a:t>
            </a:r>
            <a:endParaRPr sz="2800">
              <a:solidFill>
                <a:schemeClr val="dk2"/>
              </a:solidFill>
            </a:endParaRPr>
          </a:p>
          <a:p>
            <a:pPr indent="-50800" lvl="0" marL="228600" rtl="0" algn="l">
              <a:lnSpc>
                <a:spcPct val="80000"/>
              </a:lnSpc>
              <a:spcBef>
                <a:spcPts val="1000"/>
              </a:spcBef>
              <a:spcAft>
                <a:spcPts val="0"/>
              </a:spcAft>
              <a:buClr>
                <a:schemeClr val="dk1"/>
              </a:buClr>
              <a:buSzPts val="2800"/>
              <a:buFont typeface="Noto Sans Symbols"/>
              <a:buNone/>
            </a:pPr>
            <a:r>
              <a:t/>
            </a:r>
            <a:endParaRPr sz="2800"/>
          </a:p>
        </p:txBody>
      </p:sp>
      <p:sp>
        <p:nvSpPr>
          <p:cNvPr id="347" name="Google Shape;347;p60"/>
          <p:cNvSpPr txBox="1"/>
          <p:nvPr>
            <p:ph type="title"/>
          </p:nvPr>
        </p:nvSpPr>
        <p:spPr>
          <a:xfrm>
            <a:off x="914400" y="418289"/>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b="1" lang="en-US"/>
              <a:t>Unit 2 objectives</a:t>
            </a:r>
            <a:endParaRPr/>
          </a:p>
        </p:txBody>
      </p:sp>
      <p:sp>
        <p:nvSpPr>
          <p:cNvPr id="348" name="Google Shape;348;p6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123"/>
          <p:cNvSpPr txBox="1"/>
          <p:nvPr>
            <p:ph type="ctrTitle"/>
          </p:nvPr>
        </p:nvSpPr>
        <p:spPr>
          <a:xfrm>
            <a:off x="777240" y="271145"/>
            <a:ext cx="7772400" cy="1470025"/>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4400"/>
              <a:buNone/>
            </a:pPr>
            <a:r>
              <a:rPr lang="en-US">
                <a:solidFill>
                  <a:schemeClr val="dk2"/>
                </a:solidFill>
              </a:rPr>
              <a:t>UNIT 4: </a:t>
            </a:r>
            <a:r>
              <a:rPr lang="en-US">
                <a:solidFill>
                  <a:schemeClr val="accent1"/>
                </a:solidFill>
              </a:rPr>
              <a:t>CLINICAL ASSESSMENT AND ELIGIBILITY </a:t>
            </a:r>
            <a:endParaRPr/>
          </a:p>
        </p:txBody>
      </p:sp>
      <p:sp>
        <p:nvSpPr>
          <p:cNvPr id="837" name="Google Shape;837;p1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r>
              <a:rPr lang="en-US"/>
              <a:t>70</a:t>
            </a:r>
            <a:endParaRPr/>
          </a:p>
        </p:txBody>
      </p:sp>
      <p:pic>
        <p:nvPicPr>
          <p:cNvPr descr="A close-up of a logo&#10;&#10;Description automatically generated with medium confidence" id="838" name="Google Shape;838;p123"/>
          <p:cNvPicPr preferRelativeResize="0"/>
          <p:nvPr/>
        </p:nvPicPr>
        <p:blipFill rotWithShape="1">
          <a:blip r:embed="rId3">
            <a:alphaModFix/>
          </a:blip>
          <a:srcRect b="0" l="0" r="0" t="0"/>
          <a:stretch/>
        </p:blipFill>
        <p:spPr>
          <a:xfrm>
            <a:off x="7556938" y="5823145"/>
            <a:ext cx="1202370" cy="597591"/>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id="843" name="Google Shape;843;p124"/>
          <p:cNvSpPr txBox="1"/>
          <p:nvPr>
            <p:ph idx="1" type="body"/>
          </p:nvPr>
        </p:nvSpPr>
        <p:spPr>
          <a:xfrm>
            <a:off x="861125" y="1520208"/>
            <a:ext cx="7886700" cy="4351338"/>
          </a:xfrm>
          <a:prstGeom prst="rect">
            <a:avLst/>
          </a:prstGeom>
          <a:noFill/>
          <a:ln>
            <a:noFill/>
          </a:ln>
        </p:spPr>
        <p:txBody>
          <a:bodyPr anchorCtr="0" anchor="t" bIns="45700" lIns="91425" spcFirstLastPara="1" rIns="91425" wrap="square" tIns="45700">
            <a:noAutofit/>
          </a:bodyPr>
          <a:lstStyle/>
          <a:p>
            <a:pPr indent="0" lvl="0" marL="0" rtl="0" algn="l">
              <a:lnSpc>
                <a:spcPct val="70000"/>
              </a:lnSpc>
              <a:spcBef>
                <a:spcPts val="0"/>
              </a:spcBef>
              <a:spcAft>
                <a:spcPts val="0"/>
              </a:spcAft>
              <a:buClr>
                <a:schemeClr val="dk1"/>
              </a:buClr>
              <a:buSzPts val="2590"/>
              <a:buNone/>
            </a:pPr>
            <a:r>
              <a:rPr lang="en-US" sz="2800">
                <a:solidFill>
                  <a:schemeClr val="dk2"/>
                </a:solidFill>
                <a:latin typeface="Calibri"/>
                <a:ea typeface="Calibri"/>
                <a:cs typeface="Calibri"/>
                <a:sym typeface="Calibri"/>
              </a:rPr>
              <a:t>By the end of this unit, participants will be able to:</a:t>
            </a:r>
            <a:endParaRPr sz="2800">
              <a:solidFill>
                <a:schemeClr val="dk2"/>
              </a:solidFill>
              <a:latin typeface="Calibri"/>
              <a:ea typeface="Calibri"/>
              <a:cs typeface="Calibri"/>
              <a:sym typeface="Calibri"/>
            </a:endParaRPr>
          </a:p>
          <a:p>
            <a:pPr indent="0" lvl="0" marL="0" rtl="0" algn="l">
              <a:lnSpc>
                <a:spcPct val="70000"/>
              </a:lnSpc>
              <a:spcBef>
                <a:spcPts val="1000"/>
              </a:spcBef>
              <a:spcAft>
                <a:spcPts val="0"/>
              </a:spcAft>
              <a:buClr>
                <a:schemeClr val="dk1"/>
              </a:buClr>
              <a:buSzPts val="2590"/>
              <a:buNone/>
            </a:pPr>
            <a:r>
              <a:t/>
            </a:r>
            <a:endParaRPr sz="2800">
              <a:solidFill>
                <a:schemeClr val="dk2"/>
              </a:solidFill>
            </a:endParaRPr>
          </a:p>
          <a:p>
            <a:pPr indent="-228600" lvl="0" marL="685800" rtl="0" algn="l">
              <a:lnSpc>
                <a:spcPct val="70000"/>
              </a:lnSpc>
              <a:spcBef>
                <a:spcPts val="600"/>
              </a:spcBef>
              <a:spcAft>
                <a:spcPts val="0"/>
              </a:spcAft>
              <a:buClr>
                <a:schemeClr val="dk1"/>
              </a:buClr>
              <a:buSzPts val="2590"/>
              <a:buFont typeface="Noto Sans Symbols"/>
              <a:buChar char="✔"/>
            </a:pPr>
            <a:r>
              <a:rPr lang="en-US" sz="2800">
                <a:solidFill>
                  <a:schemeClr val="dk2"/>
                </a:solidFill>
              </a:rPr>
              <a:t>Describe how to conduct a clinical assessment before uterine evacuation with medicines and/or MVA, including for postabortion care</a:t>
            </a:r>
            <a:endParaRPr/>
          </a:p>
          <a:p>
            <a:pPr indent="-228600" lvl="0" marL="685800" rtl="0" algn="l">
              <a:lnSpc>
                <a:spcPct val="70000"/>
              </a:lnSpc>
              <a:spcBef>
                <a:spcPts val="1200"/>
              </a:spcBef>
              <a:spcAft>
                <a:spcPts val="600"/>
              </a:spcAft>
              <a:buClr>
                <a:schemeClr val="dk1"/>
              </a:buClr>
              <a:buSzPts val="2590"/>
              <a:buFont typeface="Noto Sans Symbols"/>
              <a:buChar char="✔"/>
            </a:pPr>
            <a:r>
              <a:rPr lang="en-US" sz="2800">
                <a:solidFill>
                  <a:schemeClr val="dk2"/>
                </a:solidFill>
              </a:rPr>
              <a:t>Discuss medical eligibility, contraindications and precautions for uterine evacuation with medicines and/or MVA </a:t>
            </a:r>
            <a:endParaRPr/>
          </a:p>
        </p:txBody>
      </p:sp>
      <p:sp>
        <p:nvSpPr>
          <p:cNvPr id="844" name="Google Shape;844;p124"/>
          <p:cNvSpPr txBox="1"/>
          <p:nvPr>
            <p:ph type="title"/>
          </p:nvPr>
        </p:nvSpPr>
        <p:spPr>
          <a:xfrm>
            <a:off x="861125" y="323672"/>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mbria"/>
              <a:buNone/>
            </a:pPr>
            <a:r>
              <a:rPr b="1" lang="en-US"/>
              <a:t>Unit 4 objectives</a:t>
            </a:r>
            <a:endParaRPr/>
          </a:p>
        </p:txBody>
      </p:sp>
      <p:sp>
        <p:nvSpPr>
          <p:cNvPr id="845" name="Google Shape;845;p12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sp>
        <p:nvSpPr>
          <p:cNvPr id="851" name="Google Shape;851;p125"/>
          <p:cNvSpPr txBox="1"/>
          <p:nvPr>
            <p:ph type="title"/>
          </p:nvPr>
        </p:nvSpPr>
        <p:spPr>
          <a:xfrm>
            <a:off x="807484" y="788347"/>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Clinical assessment </a:t>
            </a:r>
            <a:endParaRPr/>
          </a:p>
        </p:txBody>
      </p:sp>
      <p:sp>
        <p:nvSpPr>
          <p:cNvPr id="852" name="Google Shape;852;p125"/>
          <p:cNvSpPr txBox="1"/>
          <p:nvPr>
            <p:ph idx="1" type="body"/>
          </p:nvPr>
        </p:nvSpPr>
        <p:spPr>
          <a:xfrm>
            <a:off x="971871" y="2270369"/>
            <a:ext cx="7200258" cy="3799284"/>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n-US" sz="2800">
                <a:solidFill>
                  <a:schemeClr val="dk2"/>
                </a:solidFill>
              </a:rPr>
              <a:t>History</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Physical examination</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Collection of specimens and ordering of any lab tests, if needed</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Ultrasound only if needed</a:t>
            </a:r>
            <a:endParaRPr sz="2800">
              <a:solidFill>
                <a:schemeClr val="dk2"/>
              </a:solidFill>
            </a:endParaRPr>
          </a:p>
        </p:txBody>
      </p:sp>
      <p:sp>
        <p:nvSpPr>
          <p:cNvPr id="853" name="Google Shape;853;p1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126"/>
          <p:cNvSpPr txBox="1"/>
          <p:nvPr>
            <p:ph type="title"/>
          </p:nvPr>
        </p:nvSpPr>
        <p:spPr>
          <a:xfrm>
            <a:off x="628650" y="323850"/>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Clinical history </a:t>
            </a:r>
            <a:endParaRPr/>
          </a:p>
        </p:txBody>
      </p:sp>
      <p:sp>
        <p:nvSpPr>
          <p:cNvPr id="859" name="Google Shape;859;p126"/>
          <p:cNvSpPr txBox="1"/>
          <p:nvPr>
            <p:ph idx="1" type="body"/>
          </p:nvPr>
        </p:nvSpPr>
        <p:spPr>
          <a:xfrm>
            <a:off x="933450" y="1557125"/>
            <a:ext cx="7620000" cy="4271961"/>
          </a:xfrm>
          <a:prstGeom prst="rect">
            <a:avLst/>
          </a:prstGeom>
          <a:noFill/>
          <a:ln>
            <a:noFill/>
          </a:ln>
        </p:spPr>
        <p:txBody>
          <a:bodyPr anchorCtr="0" anchor="t" bIns="45700" lIns="91425" spcFirstLastPara="1" rIns="91425" wrap="square" tIns="45700">
            <a:noAutofit/>
          </a:bodyPr>
          <a:lstStyle/>
          <a:p>
            <a:pPr indent="-228600" lvl="0" marL="228600" rtl="0" algn="l">
              <a:lnSpc>
                <a:spcPct val="70000"/>
              </a:lnSpc>
              <a:spcBef>
                <a:spcPts val="0"/>
              </a:spcBef>
              <a:spcAft>
                <a:spcPts val="0"/>
              </a:spcAft>
              <a:buClr>
                <a:srgbClr val="1F3864"/>
              </a:buClr>
              <a:buSzPts val="2590"/>
              <a:buChar char="•"/>
            </a:pPr>
            <a:r>
              <a:rPr lang="en-US" sz="2800">
                <a:solidFill>
                  <a:schemeClr val="dk2"/>
                </a:solidFill>
              </a:rPr>
              <a:t>Reason for visit</a:t>
            </a:r>
            <a:endParaRPr sz="2800">
              <a:solidFill>
                <a:schemeClr val="dk2"/>
              </a:solidFill>
            </a:endParaRPr>
          </a:p>
          <a:p>
            <a:pPr indent="-228600" lvl="0" marL="228600" rtl="0" algn="l">
              <a:lnSpc>
                <a:spcPct val="70000"/>
              </a:lnSpc>
              <a:spcBef>
                <a:spcPts val="1000"/>
              </a:spcBef>
              <a:spcAft>
                <a:spcPts val="0"/>
              </a:spcAft>
              <a:buClr>
                <a:srgbClr val="1F3864"/>
              </a:buClr>
              <a:buSzPts val="2590"/>
              <a:buChar char="•"/>
            </a:pPr>
            <a:r>
              <a:rPr lang="en-US" sz="2800">
                <a:solidFill>
                  <a:schemeClr val="dk2"/>
                </a:solidFill>
              </a:rPr>
              <a:t>First day of last menstrual period (LMP)</a:t>
            </a:r>
            <a:endParaRPr sz="2800">
              <a:solidFill>
                <a:schemeClr val="dk2"/>
              </a:solidFill>
            </a:endParaRPr>
          </a:p>
          <a:p>
            <a:pPr indent="-228600" lvl="0" marL="228600" rtl="0" algn="l">
              <a:lnSpc>
                <a:spcPct val="70000"/>
              </a:lnSpc>
              <a:spcBef>
                <a:spcPts val="1000"/>
              </a:spcBef>
              <a:spcAft>
                <a:spcPts val="0"/>
              </a:spcAft>
              <a:buClr>
                <a:srgbClr val="1F3864"/>
              </a:buClr>
              <a:buSzPts val="2590"/>
              <a:buChar char="•"/>
            </a:pPr>
            <a:r>
              <a:rPr lang="en-US" sz="2800">
                <a:solidFill>
                  <a:schemeClr val="dk2"/>
                </a:solidFill>
              </a:rPr>
              <a:t>Signs and symptoms of pregnancy</a:t>
            </a:r>
            <a:endParaRPr sz="2800">
              <a:solidFill>
                <a:schemeClr val="dk2"/>
              </a:solidFill>
            </a:endParaRPr>
          </a:p>
          <a:p>
            <a:pPr indent="-228600" lvl="0" marL="228600" rtl="0" algn="l">
              <a:lnSpc>
                <a:spcPct val="70000"/>
              </a:lnSpc>
              <a:spcBef>
                <a:spcPts val="1000"/>
              </a:spcBef>
              <a:spcAft>
                <a:spcPts val="0"/>
              </a:spcAft>
              <a:buClr>
                <a:srgbClr val="1F3864"/>
              </a:buClr>
              <a:buSzPts val="2590"/>
              <a:buChar char="•"/>
            </a:pPr>
            <a:r>
              <a:rPr lang="en-US" sz="2800">
                <a:solidFill>
                  <a:schemeClr val="dk2"/>
                </a:solidFill>
              </a:rPr>
              <a:t>Any pregnancy tests or ultrasounds performed and the results</a:t>
            </a:r>
            <a:endParaRPr sz="2800">
              <a:solidFill>
                <a:schemeClr val="dk2"/>
              </a:solidFill>
            </a:endParaRPr>
          </a:p>
          <a:p>
            <a:pPr indent="-228600" lvl="0" marL="228600" rtl="0" algn="l">
              <a:lnSpc>
                <a:spcPct val="70000"/>
              </a:lnSpc>
              <a:spcBef>
                <a:spcPts val="1000"/>
              </a:spcBef>
              <a:spcAft>
                <a:spcPts val="0"/>
              </a:spcAft>
              <a:buClr>
                <a:srgbClr val="1F3864"/>
              </a:buClr>
              <a:buSzPts val="2590"/>
              <a:buChar char="•"/>
            </a:pPr>
            <a:r>
              <a:rPr lang="en-US" sz="2800">
                <a:solidFill>
                  <a:schemeClr val="dk2"/>
                </a:solidFill>
              </a:rPr>
              <a:t>Any bleeding, spotting, or pain</a:t>
            </a:r>
            <a:endParaRPr sz="2800">
              <a:solidFill>
                <a:schemeClr val="dk2"/>
              </a:solidFill>
            </a:endParaRPr>
          </a:p>
          <a:p>
            <a:pPr indent="-228600" lvl="0" marL="228600" rtl="0" algn="l">
              <a:lnSpc>
                <a:spcPct val="70000"/>
              </a:lnSpc>
              <a:spcBef>
                <a:spcPts val="1000"/>
              </a:spcBef>
              <a:spcAft>
                <a:spcPts val="0"/>
              </a:spcAft>
              <a:buClr>
                <a:srgbClr val="1F3864"/>
              </a:buClr>
              <a:buSzPts val="2590"/>
              <a:buChar char="•"/>
            </a:pPr>
            <a:r>
              <a:rPr lang="en-US" sz="2800">
                <a:solidFill>
                  <a:schemeClr val="dk2"/>
                </a:solidFill>
              </a:rPr>
              <a:t>Obstetric and gynecologic history</a:t>
            </a:r>
            <a:endParaRPr sz="2800">
              <a:solidFill>
                <a:schemeClr val="dk2"/>
              </a:solidFill>
            </a:endParaRPr>
          </a:p>
          <a:p>
            <a:pPr indent="-228600" lvl="0" marL="228600" rtl="0" algn="l">
              <a:lnSpc>
                <a:spcPct val="70000"/>
              </a:lnSpc>
              <a:spcBef>
                <a:spcPts val="1000"/>
              </a:spcBef>
              <a:spcAft>
                <a:spcPts val="0"/>
              </a:spcAft>
              <a:buClr>
                <a:srgbClr val="1F3864"/>
              </a:buClr>
              <a:buSzPts val="2590"/>
              <a:buChar char="•"/>
            </a:pPr>
            <a:r>
              <a:rPr lang="en-US" sz="2800">
                <a:solidFill>
                  <a:schemeClr val="dk2"/>
                </a:solidFill>
              </a:rPr>
              <a:t>Other medical or surgical history</a:t>
            </a:r>
            <a:endParaRPr sz="2800">
              <a:solidFill>
                <a:schemeClr val="dk2"/>
              </a:solidFill>
            </a:endParaRPr>
          </a:p>
          <a:p>
            <a:pPr indent="-228600" lvl="0" marL="228600" rtl="0" algn="l">
              <a:lnSpc>
                <a:spcPct val="70000"/>
              </a:lnSpc>
              <a:spcBef>
                <a:spcPts val="1000"/>
              </a:spcBef>
              <a:spcAft>
                <a:spcPts val="0"/>
              </a:spcAft>
              <a:buClr>
                <a:srgbClr val="1F3864"/>
              </a:buClr>
              <a:buSzPts val="2590"/>
              <a:buChar char="•"/>
            </a:pPr>
            <a:r>
              <a:rPr lang="en-US" sz="2800">
                <a:solidFill>
                  <a:schemeClr val="dk2"/>
                </a:solidFill>
              </a:rPr>
              <a:t>Use of any medications, known drug allergies</a:t>
            </a:r>
            <a:endParaRPr sz="2800">
              <a:solidFill>
                <a:schemeClr val="dk2"/>
              </a:solidFill>
            </a:endParaRPr>
          </a:p>
          <a:p>
            <a:pPr indent="-228600" lvl="0" marL="228600" rtl="0" algn="l">
              <a:lnSpc>
                <a:spcPct val="70000"/>
              </a:lnSpc>
              <a:spcBef>
                <a:spcPts val="1000"/>
              </a:spcBef>
              <a:spcAft>
                <a:spcPts val="0"/>
              </a:spcAft>
              <a:buClr>
                <a:srgbClr val="1F3864"/>
              </a:buClr>
              <a:buSzPts val="2590"/>
              <a:buChar char="•"/>
            </a:pPr>
            <a:r>
              <a:rPr lang="en-US" sz="2800">
                <a:solidFill>
                  <a:schemeClr val="dk2"/>
                </a:solidFill>
              </a:rPr>
              <a:t>Other relevant history</a:t>
            </a:r>
            <a:endParaRPr sz="2800">
              <a:solidFill>
                <a:schemeClr val="dk2"/>
              </a:solidFill>
            </a:endParaRPr>
          </a:p>
        </p:txBody>
      </p:sp>
      <p:sp>
        <p:nvSpPr>
          <p:cNvPr id="860" name="Google Shape;860;p1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127"/>
          <p:cNvSpPr txBox="1"/>
          <p:nvPr>
            <p:ph type="title"/>
          </p:nvPr>
        </p:nvSpPr>
        <p:spPr>
          <a:xfrm>
            <a:off x="755151" y="726701"/>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Physical examination </a:t>
            </a:r>
            <a:endParaRPr/>
          </a:p>
        </p:txBody>
      </p:sp>
      <p:sp>
        <p:nvSpPr>
          <p:cNvPr id="867" name="Google Shape;867;p127"/>
          <p:cNvSpPr txBox="1"/>
          <p:nvPr>
            <p:ph idx="1" type="body"/>
          </p:nvPr>
        </p:nvSpPr>
        <p:spPr>
          <a:xfrm>
            <a:off x="958922" y="2222865"/>
            <a:ext cx="7600950" cy="3263504"/>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n-US" sz="2800">
                <a:solidFill>
                  <a:srgbClr val="1F3864"/>
                </a:solidFill>
              </a:rPr>
              <a:t>Vital signs</a:t>
            </a:r>
            <a:endParaRPr sz="2800"/>
          </a:p>
          <a:p>
            <a:pPr indent="-228600" lvl="0" marL="228600" rtl="0" algn="l">
              <a:lnSpc>
                <a:spcPct val="90000"/>
              </a:lnSpc>
              <a:spcBef>
                <a:spcPts val="1000"/>
              </a:spcBef>
              <a:spcAft>
                <a:spcPts val="0"/>
              </a:spcAft>
              <a:buClr>
                <a:srgbClr val="1F3864"/>
              </a:buClr>
              <a:buSzPts val="2800"/>
              <a:buChar char="•"/>
            </a:pPr>
            <a:r>
              <a:rPr lang="en-US" sz="2800">
                <a:solidFill>
                  <a:srgbClr val="1F3864"/>
                </a:solidFill>
              </a:rPr>
              <a:t>General health status</a:t>
            </a:r>
            <a:endParaRPr sz="2800"/>
          </a:p>
          <a:p>
            <a:pPr indent="-228600" lvl="0" marL="228600" rtl="0" algn="l">
              <a:lnSpc>
                <a:spcPct val="90000"/>
              </a:lnSpc>
              <a:spcBef>
                <a:spcPts val="1000"/>
              </a:spcBef>
              <a:spcAft>
                <a:spcPts val="0"/>
              </a:spcAft>
              <a:buClr>
                <a:srgbClr val="1F3864"/>
              </a:buClr>
              <a:buSzPts val="2800"/>
              <a:buChar char="•"/>
            </a:pPr>
            <a:r>
              <a:rPr lang="en-US" sz="2800">
                <a:solidFill>
                  <a:srgbClr val="1F3864"/>
                </a:solidFill>
              </a:rPr>
              <a:t>Pelvic examination: bimanual and speculum examination</a:t>
            </a:r>
            <a:endParaRPr sz="2800"/>
          </a:p>
          <a:p>
            <a:pPr indent="-228600" lvl="0" marL="228600" rtl="0" algn="l">
              <a:lnSpc>
                <a:spcPct val="90000"/>
              </a:lnSpc>
              <a:spcBef>
                <a:spcPts val="1000"/>
              </a:spcBef>
              <a:spcAft>
                <a:spcPts val="0"/>
              </a:spcAft>
              <a:buClr>
                <a:srgbClr val="1F3864"/>
              </a:buClr>
              <a:buSzPts val="2800"/>
              <a:buChar char="•"/>
            </a:pPr>
            <a:r>
              <a:rPr lang="en-US" sz="2800">
                <a:solidFill>
                  <a:srgbClr val="1F3864"/>
                </a:solidFill>
              </a:rPr>
              <a:t>Other physical examination as indicated</a:t>
            </a:r>
            <a:endParaRPr sz="2800"/>
          </a:p>
        </p:txBody>
      </p:sp>
      <p:sp>
        <p:nvSpPr>
          <p:cNvPr id="868" name="Google Shape;868;p1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p128"/>
          <p:cNvSpPr txBox="1"/>
          <p:nvPr>
            <p:ph type="title"/>
          </p:nvPr>
        </p:nvSpPr>
        <p:spPr>
          <a:xfrm>
            <a:off x="485043" y="711996"/>
            <a:ext cx="7886700" cy="994172"/>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4400"/>
              <a:buFont typeface="Calibri"/>
              <a:buNone/>
            </a:pPr>
            <a:r>
              <a:rPr b="1" lang="en-US"/>
              <a:t> Bimanual examination </a:t>
            </a:r>
            <a:endParaRPr/>
          </a:p>
        </p:txBody>
      </p:sp>
      <p:sp>
        <p:nvSpPr>
          <p:cNvPr id="875" name="Google Shape;875;p128"/>
          <p:cNvSpPr txBox="1"/>
          <p:nvPr>
            <p:ph idx="1" type="body"/>
          </p:nvPr>
        </p:nvSpPr>
        <p:spPr>
          <a:xfrm>
            <a:off x="618394" y="2255869"/>
            <a:ext cx="4513376" cy="3890135"/>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n-US" sz="2800">
                <a:solidFill>
                  <a:schemeClr val="dk2"/>
                </a:solidFill>
              </a:rPr>
              <a:t>Uterine size, position, tenderness</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Cervical motion tenderness, closed or open cervical os</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Adnexal size, tenderness, masses</a:t>
            </a:r>
            <a:endParaRPr sz="2800">
              <a:solidFill>
                <a:schemeClr val="dk2"/>
              </a:solidFill>
            </a:endParaRPr>
          </a:p>
        </p:txBody>
      </p:sp>
      <p:pic>
        <p:nvPicPr>
          <p:cNvPr descr="BimanualExam" id="876" name="Google Shape;876;p128"/>
          <p:cNvPicPr preferRelativeResize="0"/>
          <p:nvPr/>
        </p:nvPicPr>
        <p:blipFill rotWithShape="1">
          <a:blip r:embed="rId3">
            <a:alphaModFix/>
          </a:blip>
          <a:srcRect b="0" l="0" r="0" t="0"/>
          <a:stretch/>
        </p:blipFill>
        <p:spPr>
          <a:xfrm>
            <a:off x="5131770" y="2082575"/>
            <a:ext cx="3642403" cy="3318635"/>
          </a:xfrm>
          <a:prstGeom prst="rect">
            <a:avLst/>
          </a:prstGeom>
          <a:noFill/>
          <a:ln>
            <a:noFill/>
          </a:ln>
        </p:spPr>
      </p:pic>
      <p:sp>
        <p:nvSpPr>
          <p:cNvPr id="877" name="Google Shape;877;p1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p129"/>
          <p:cNvSpPr txBox="1"/>
          <p:nvPr>
            <p:ph type="title"/>
          </p:nvPr>
        </p:nvSpPr>
        <p:spPr>
          <a:xfrm>
            <a:off x="615461" y="578179"/>
            <a:ext cx="7886700" cy="994172"/>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4400"/>
              <a:buFont typeface="Calibri"/>
              <a:buNone/>
            </a:pPr>
            <a:r>
              <a:rPr b="1" lang="en-US"/>
              <a:t> Speculum examination </a:t>
            </a:r>
            <a:endParaRPr/>
          </a:p>
        </p:txBody>
      </p:sp>
      <p:sp>
        <p:nvSpPr>
          <p:cNvPr id="884" name="Google Shape;884;p129"/>
          <p:cNvSpPr txBox="1"/>
          <p:nvPr>
            <p:ph idx="1" type="body"/>
          </p:nvPr>
        </p:nvSpPr>
        <p:spPr>
          <a:xfrm>
            <a:off x="728476" y="2164604"/>
            <a:ext cx="3956539" cy="4123132"/>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rgbClr val="1F3864"/>
              </a:buClr>
              <a:buSzPts val="3200"/>
              <a:buChar char="•"/>
            </a:pPr>
            <a:r>
              <a:rPr lang="en-US" sz="2800">
                <a:solidFill>
                  <a:schemeClr val="dk2"/>
                </a:solidFill>
              </a:rPr>
              <a:t>Cervical bleeding, open cervical os, visible products of conception</a:t>
            </a:r>
            <a:endParaRPr sz="2800">
              <a:solidFill>
                <a:schemeClr val="dk2"/>
              </a:solidFill>
            </a:endParaRPr>
          </a:p>
          <a:p>
            <a:pPr indent="-228600" lvl="0" marL="228600" rtl="0" algn="l">
              <a:lnSpc>
                <a:spcPct val="80000"/>
              </a:lnSpc>
              <a:spcBef>
                <a:spcPts val="900"/>
              </a:spcBef>
              <a:spcAft>
                <a:spcPts val="0"/>
              </a:spcAft>
              <a:buClr>
                <a:srgbClr val="1F3864"/>
              </a:buClr>
              <a:buSzPts val="3200"/>
              <a:buChar char="•"/>
            </a:pPr>
            <a:r>
              <a:rPr lang="en-US" sz="2800">
                <a:solidFill>
                  <a:schemeClr val="dk2"/>
                </a:solidFill>
              </a:rPr>
              <a:t>Cervical friability, abnormal discharge</a:t>
            </a:r>
            <a:endParaRPr sz="2800">
              <a:solidFill>
                <a:schemeClr val="dk2"/>
              </a:solidFill>
            </a:endParaRPr>
          </a:p>
          <a:p>
            <a:pPr indent="-228600" lvl="0" marL="228600" rtl="0" algn="l">
              <a:lnSpc>
                <a:spcPct val="80000"/>
              </a:lnSpc>
              <a:spcBef>
                <a:spcPts val="900"/>
              </a:spcBef>
              <a:spcAft>
                <a:spcPts val="0"/>
              </a:spcAft>
              <a:buClr>
                <a:srgbClr val="1F3864"/>
              </a:buClr>
              <a:buSzPts val="3200"/>
              <a:buChar char="•"/>
            </a:pPr>
            <a:r>
              <a:rPr lang="en-US" sz="2800">
                <a:solidFill>
                  <a:schemeClr val="dk2"/>
                </a:solidFill>
              </a:rPr>
              <a:t>Injuries, lesions, presence of foreign body</a:t>
            </a:r>
            <a:endParaRPr sz="2800">
              <a:solidFill>
                <a:schemeClr val="dk2"/>
              </a:solidFill>
            </a:endParaRPr>
          </a:p>
        </p:txBody>
      </p:sp>
      <p:pic>
        <p:nvPicPr>
          <p:cNvPr descr="Lithotomy_lr" id="885" name="Google Shape;885;p129"/>
          <p:cNvPicPr preferRelativeResize="0"/>
          <p:nvPr/>
        </p:nvPicPr>
        <p:blipFill rotWithShape="1">
          <a:blip r:embed="rId3">
            <a:alphaModFix/>
          </a:blip>
          <a:srcRect b="0" l="0" r="0" t="0"/>
          <a:stretch/>
        </p:blipFill>
        <p:spPr>
          <a:xfrm>
            <a:off x="3722914" y="2590800"/>
            <a:ext cx="5152121" cy="3948112"/>
          </a:xfrm>
          <a:prstGeom prst="rect">
            <a:avLst/>
          </a:prstGeom>
          <a:noFill/>
          <a:ln>
            <a:noFill/>
          </a:ln>
        </p:spPr>
      </p:pic>
      <p:sp>
        <p:nvSpPr>
          <p:cNvPr id="886" name="Google Shape;886;p1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p130"/>
          <p:cNvSpPr txBox="1"/>
          <p:nvPr>
            <p:ph type="title"/>
          </p:nvPr>
        </p:nvSpPr>
        <p:spPr>
          <a:xfrm>
            <a:off x="914400" y="880813"/>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Pelvic examination</a:t>
            </a:r>
            <a:br>
              <a:rPr b="1" lang="en-US"/>
            </a:br>
            <a:r>
              <a:rPr b="1" lang="en-US"/>
              <a:t>special considerations </a:t>
            </a:r>
            <a:endParaRPr/>
          </a:p>
        </p:txBody>
      </p:sp>
      <p:sp>
        <p:nvSpPr>
          <p:cNvPr id="893" name="Google Shape;893;p130"/>
          <p:cNvSpPr txBox="1"/>
          <p:nvPr>
            <p:ph idx="1" type="body"/>
          </p:nvPr>
        </p:nvSpPr>
        <p:spPr>
          <a:xfrm>
            <a:off x="631861" y="2676047"/>
            <a:ext cx="7600950" cy="3263504"/>
          </a:xfrm>
          <a:prstGeom prst="rect">
            <a:avLst/>
          </a:prstGeom>
          <a:noFill/>
          <a:ln>
            <a:noFill/>
          </a:ln>
        </p:spPr>
        <p:txBody>
          <a:bodyPr anchorCtr="0" anchor="t" bIns="45700" lIns="91425" spcFirstLastPara="1" rIns="91425" wrap="square" tIns="45700">
            <a:noAutofit/>
          </a:bodyPr>
          <a:lstStyle/>
          <a:p>
            <a:pPr indent="-228600" lvl="1" marL="685800" rtl="0" algn="l">
              <a:lnSpc>
                <a:spcPct val="90000"/>
              </a:lnSpc>
              <a:spcBef>
                <a:spcPts val="0"/>
              </a:spcBef>
              <a:spcAft>
                <a:spcPts val="0"/>
              </a:spcAft>
              <a:buClr>
                <a:srgbClr val="1F3864"/>
              </a:buClr>
              <a:buSzPts val="3200"/>
              <a:buChar char="•"/>
            </a:pPr>
            <a:r>
              <a:rPr lang="en-US">
                <a:solidFill>
                  <a:schemeClr val="dk2"/>
                </a:solidFill>
              </a:rPr>
              <a:t>Difficult exam</a:t>
            </a:r>
            <a:endParaRPr>
              <a:solidFill>
                <a:schemeClr val="dk2"/>
              </a:solidFill>
            </a:endParaRPr>
          </a:p>
          <a:p>
            <a:pPr indent="-228600" lvl="1" marL="685800" rtl="0" algn="l">
              <a:lnSpc>
                <a:spcPct val="90000"/>
              </a:lnSpc>
              <a:spcBef>
                <a:spcPts val="900"/>
              </a:spcBef>
              <a:spcAft>
                <a:spcPts val="0"/>
              </a:spcAft>
              <a:buClr>
                <a:srgbClr val="1F3864"/>
              </a:buClr>
              <a:buSzPts val="3200"/>
              <a:buChar char="•"/>
            </a:pPr>
            <a:r>
              <a:rPr lang="en-US">
                <a:solidFill>
                  <a:schemeClr val="dk2"/>
                </a:solidFill>
              </a:rPr>
              <a:t>First pelvic exam</a:t>
            </a:r>
            <a:endParaRPr>
              <a:solidFill>
                <a:schemeClr val="dk2"/>
              </a:solidFill>
            </a:endParaRPr>
          </a:p>
          <a:p>
            <a:pPr indent="-228600" lvl="1" marL="685800" rtl="0" algn="l">
              <a:lnSpc>
                <a:spcPct val="90000"/>
              </a:lnSpc>
              <a:spcBef>
                <a:spcPts val="900"/>
              </a:spcBef>
              <a:spcAft>
                <a:spcPts val="0"/>
              </a:spcAft>
              <a:buClr>
                <a:srgbClr val="1F3864"/>
              </a:buClr>
              <a:buSzPts val="3200"/>
              <a:buChar char="•"/>
            </a:pPr>
            <a:r>
              <a:rPr lang="en-US">
                <a:solidFill>
                  <a:schemeClr val="dk2"/>
                </a:solidFill>
              </a:rPr>
              <a:t>History of sexual violence</a:t>
            </a:r>
            <a:endParaRPr>
              <a:solidFill>
                <a:schemeClr val="dk2"/>
              </a:solidFill>
            </a:endParaRPr>
          </a:p>
          <a:p>
            <a:pPr indent="-228600" lvl="1" marL="685800" rtl="0" algn="l">
              <a:lnSpc>
                <a:spcPct val="90000"/>
              </a:lnSpc>
              <a:spcBef>
                <a:spcPts val="900"/>
              </a:spcBef>
              <a:spcAft>
                <a:spcPts val="0"/>
              </a:spcAft>
              <a:buClr>
                <a:srgbClr val="1F3864"/>
              </a:buClr>
              <a:buSzPts val="3200"/>
              <a:buChar char="•"/>
            </a:pPr>
            <a:r>
              <a:rPr lang="en-US">
                <a:solidFill>
                  <a:schemeClr val="dk2"/>
                </a:solidFill>
              </a:rPr>
              <a:t>Ensuring privacy and comfort</a:t>
            </a:r>
            <a:endParaRPr>
              <a:solidFill>
                <a:schemeClr val="dk2"/>
              </a:solidFill>
            </a:endParaRPr>
          </a:p>
          <a:p>
            <a:pPr indent="-95250" lvl="1" marL="685800" rtl="0" algn="l">
              <a:lnSpc>
                <a:spcPct val="90000"/>
              </a:lnSpc>
              <a:spcBef>
                <a:spcPts val="500"/>
              </a:spcBef>
              <a:spcAft>
                <a:spcPts val="0"/>
              </a:spcAft>
              <a:buClr>
                <a:schemeClr val="dk1"/>
              </a:buClr>
              <a:buSzPts val="2100"/>
              <a:buNone/>
            </a:pPr>
            <a:r>
              <a:t/>
            </a:r>
            <a:endParaRPr sz="2100">
              <a:solidFill>
                <a:schemeClr val="dk2"/>
              </a:solidFill>
            </a:endParaRPr>
          </a:p>
        </p:txBody>
      </p:sp>
      <p:sp>
        <p:nvSpPr>
          <p:cNvPr id="894" name="Google Shape;894;p1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p131"/>
          <p:cNvSpPr txBox="1"/>
          <p:nvPr>
            <p:ph type="title"/>
          </p:nvPr>
        </p:nvSpPr>
        <p:spPr>
          <a:xfrm>
            <a:off x="628650" y="571394"/>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 Lab tests </a:t>
            </a:r>
            <a:endParaRPr/>
          </a:p>
        </p:txBody>
      </p:sp>
      <p:sp>
        <p:nvSpPr>
          <p:cNvPr id="901" name="Google Shape;901;p131"/>
          <p:cNvSpPr txBox="1"/>
          <p:nvPr>
            <p:ph idx="1" type="body"/>
          </p:nvPr>
        </p:nvSpPr>
        <p:spPr>
          <a:xfrm>
            <a:off x="388492" y="2009186"/>
            <a:ext cx="8001000" cy="4005261"/>
          </a:xfrm>
          <a:prstGeom prst="rect">
            <a:avLst/>
          </a:prstGeom>
          <a:noFill/>
          <a:ln>
            <a:noFill/>
          </a:ln>
        </p:spPr>
        <p:txBody>
          <a:bodyPr anchorCtr="0" anchor="t" bIns="45700" lIns="91425" spcFirstLastPara="1" rIns="91425" wrap="square" tIns="45700">
            <a:noAutofit/>
          </a:bodyPr>
          <a:lstStyle/>
          <a:p>
            <a:pPr indent="-228600" lvl="1" marL="685800" rtl="0" algn="l">
              <a:lnSpc>
                <a:spcPct val="90000"/>
              </a:lnSpc>
              <a:spcBef>
                <a:spcPts val="0"/>
              </a:spcBef>
              <a:spcAft>
                <a:spcPts val="0"/>
              </a:spcAft>
              <a:buClr>
                <a:srgbClr val="1F3864"/>
              </a:buClr>
              <a:buSzPts val="2960"/>
              <a:buChar char="•"/>
            </a:pPr>
            <a:r>
              <a:rPr lang="en-US">
                <a:solidFill>
                  <a:schemeClr val="dk2"/>
                </a:solidFill>
              </a:rPr>
              <a:t>No routine lab tests required</a:t>
            </a:r>
            <a:endParaRPr>
              <a:solidFill>
                <a:schemeClr val="dk2"/>
              </a:solidFill>
            </a:endParaRPr>
          </a:p>
          <a:p>
            <a:pPr indent="-228600" lvl="1" marL="685800" rtl="0" algn="l">
              <a:lnSpc>
                <a:spcPct val="90000"/>
              </a:lnSpc>
              <a:spcBef>
                <a:spcPts val="900"/>
              </a:spcBef>
              <a:spcAft>
                <a:spcPts val="0"/>
              </a:spcAft>
              <a:buClr>
                <a:srgbClr val="1F3864"/>
              </a:buClr>
              <a:buSzPts val="2960"/>
              <a:buChar char="•"/>
            </a:pPr>
            <a:r>
              <a:rPr lang="en-US">
                <a:solidFill>
                  <a:schemeClr val="dk2"/>
                </a:solidFill>
              </a:rPr>
              <a:t>History and physical exam usually sufficient</a:t>
            </a:r>
            <a:endParaRPr>
              <a:solidFill>
                <a:schemeClr val="dk2"/>
              </a:solidFill>
            </a:endParaRPr>
          </a:p>
          <a:p>
            <a:pPr indent="-228600" lvl="1" marL="685800" rtl="0" algn="l">
              <a:lnSpc>
                <a:spcPct val="90000"/>
              </a:lnSpc>
              <a:spcBef>
                <a:spcPts val="900"/>
              </a:spcBef>
              <a:spcAft>
                <a:spcPts val="0"/>
              </a:spcAft>
              <a:buClr>
                <a:srgbClr val="1F3864"/>
              </a:buClr>
              <a:buSzPts val="2960"/>
              <a:buChar char="•"/>
            </a:pPr>
            <a:r>
              <a:rPr lang="en-US">
                <a:solidFill>
                  <a:schemeClr val="dk2"/>
                </a:solidFill>
              </a:rPr>
              <a:t>If there is doubt that the woman is pregnant, use pregnancy test or ultrasound</a:t>
            </a:r>
            <a:endParaRPr>
              <a:solidFill>
                <a:schemeClr val="dk2"/>
              </a:solidFill>
            </a:endParaRPr>
          </a:p>
          <a:p>
            <a:pPr indent="-228600" lvl="1" marL="685800" rtl="0" algn="l">
              <a:lnSpc>
                <a:spcPct val="90000"/>
              </a:lnSpc>
              <a:spcBef>
                <a:spcPts val="900"/>
              </a:spcBef>
              <a:spcAft>
                <a:spcPts val="0"/>
              </a:spcAft>
              <a:buClr>
                <a:srgbClr val="1F3864"/>
              </a:buClr>
              <a:buSzPts val="2960"/>
              <a:buChar char="•"/>
            </a:pPr>
            <a:r>
              <a:rPr lang="en-US">
                <a:solidFill>
                  <a:schemeClr val="dk2"/>
                </a:solidFill>
              </a:rPr>
              <a:t>Hemoglobin/Hematocrit optional; helpful where anemia prevalent</a:t>
            </a:r>
            <a:endParaRPr>
              <a:solidFill>
                <a:schemeClr val="dk2"/>
              </a:solidFill>
            </a:endParaRPr>
          </a:p>
          <a:p>
            <a:pPr indent="-228600" lvl="1" marL="685800" rtl="0" algn="l">
              <a:lnSpc>
                <a:spcPct val="90000"/>
              </a:lnSpc>
              <a:spcBef>
                <a:spcPts val="900"/>
              </a:spcBef>
              <a:spcAft>
                <a:spcPts val="0"/>
              </a:spcAft>
              <a:buClr>
                <a:srgbClr val="1F3864"/>
              </a:buClr>
              <a:buSzPts val="2960"/>
              <a:buChar char="•"/>
            </a:pPr>
            <a:r>
              <a:rPr lang="en-US">
                <a:solidFill>
                  <a:schemeClr val="dk2"/>
                </a:solidFill>
              </a:rPr>
              <a:t>Rh (rhesus) testing according to local protocols</a:t>
            </a:r>
            <a:endParaRPr>
              <a:solidFill>
                <a:schemeClr val="dk2"/>
              </a:solidFill>
            </a:endParaRPr>
          </a:p>
          <a:p>
            <a:pPr indent="-105283" lvl="1" marL="685800" rtl="0" algn="l">
              <a:lnSpc>
                <a:spcPct val="90000"/>
              </a:lnSpc>
              <a:spcBef>
                <a:spcPts val="500"/>
              </a:spcBef>
              <a:spcAft>
                <a:spcPts val="0"/>
              </a:spcAft>
              <a:buClr>
                <a:schemeClr val="dk1"/>
              </a:buClr>
              <a:buSzPts val="1942"/>
              <a:buNone/>
            </a:pPr>
            <a:r>
              <a:t/>
            </a:r>
            <a:endParaRPr sz="1942">
              <a:solidFill>
                <a:schemeClr val="dk2"/>
              </a:solidFill>
            </a:endParaRPr>
          </a:p>
        </p:txBody>
      </p:sp>
      <p:sp>
        <p:nvSpPr>
          <p:cNvPr id="902" name="Google Shape;902;p1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sp>
        <p:nvSpPr>
          <p:cNvPr id="908" name="Google Shape;908;p132"/>
          <p:cNvSpPr txBox="1"/>
          <p:nvPr>
            <p:ph type="title"/>
          </p:nvPr>
        </p:nvSpPr>
        <p:spPr>
          <a:xfrm>
            <a:off x="714054" y="912109"/>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Who is eligible for the  misoprostol-only regimen?</a:t>
            </a:r>
            <a:endParaRPr u="sng"/>
          </a:p>
        </p:txBody>
      </p:sp>
      <p:sp>
        <p:nvSpPr>
          <p:cNvPr id="909" name="Google Shape;909;p132"/>
          <p:cNvSpPr txBox="1"/>
          <p:nvPr>
            <p:ph idx="1" type="body"/>
          </p:nvPr>
        </p:nvSpPr>
        <p:spPr>
          <a:xfrm>
            <a:off x="476250" y="2698388"/>
            <a:ext cx="7924799" cy="3819707"/>
          </a:xfrm>
          <a:prstGeom prst="rect">
            <a:avLst/>
          </a:prstGeom>
          <a:noFill/>
          <a:ln>
            <a:noFill/>
          </a:ln>
        </p:spPr>
        <p:txBody>
          <a:bodyPr anchorCtr="0" anchor="t" bIns="45700" lIns="91425" spcFirstLastPara="1" rIns="91425" wrap="square" tIns="45700">
            <a:noAutofit/>
          </a:bodyPr>
          <a:lstStyle/>
          <a:p>
            <a:pPr indent="-228600" lvl="1" marL="685800" rtl="0" algn="l">
              <a:lnSpc>
                <a:spcPct val="90000"/>
              </a:lnSpc>
              <a:spcBef>
                <a:spcPts val="0"/>
              </a:spcBef>
              <a:spcAft>
                <a:spcPts val="0"/>
              </a:spcAft>
              <a:buClr>
                <a:srgbClr val="1F3864"/>
              </a:buClr>
              <a:buSzPts val="3200"/>
              <a:buChar char="•"/>
            </a:pPr>
            <a:r>
              <a:rPr lang="en-US">
                <a:solidFill>
                  <a:schemeClr val="dk2"/>
                </a:solidFill>
              </a:rPr>
              <a:t>Women with a diagnosis of normal pregnancy, incomplete abortion, or missed abortion</a:t>
            </a:r>
            <a:endParaRPr>
              <a:solidFill>
                <a:schemeClr val="dk2"/>
              </a:solidFill>
            </a:endParaRPr>
          </a:p>
          <a:p>
            <a:pPr indent="-228600" lvl="1" marL="685800" rtl="0" algn="l">
              <a:lnSpc>
                <a:spcPct val="90000"/>
              </a:lnSpc>
              <a:spcBef>
                <a:spcPts val="900"/>
              </a:spcBef>
              <a:spcAft>
                <a:spcPts val="0"/>
              </a:spcAft>
              <a:buClr>
                <a:srgbClr val="1F3864"/>
              </a:buClr>
              <a:buSzPts val="3200"/>
              <a:buChar char="•"/>
            </a:pPr>
            <a:r>
              <a:rPr lang="en-US">
                <a:solidFill>
                  <a:schemeClr val="dk2"/>
                </a:solidFill>
              </a:rPr>
              <a:t>Women in general good health</a:t>
            </a:r>
            <a:endParaRPr>
              <a:solidFill>
                <a:schemeClr val="dk2"/>
              </a:solidFill>
            </a:endParaRPr>
          </a:p>
          <a:p>
            <a:pPr indent="-228600" lvl="1" marL="685800" rtl="0" algn="l">
              <a:lnSpc>
                <a:spcPct val="90000"/>
              </a:lnSpc>
              <a:spcBef>
                <a:spcPts val="900"/>
              </a:spcBef>
              <a:spcAft>
                <a:spcPts val="0"/>
              </a:spcAft>
              <a:buClr>
                <a:srgbClr val="1F3864"/>
              </a:buClr>
              <a:buSzPts val="3200"/>
              <a:buChar char="•"/>
            </a:pPr>
            <a:r>
              <a:rPr lang="en-US">
                <a:solidFill>
                  <a:schemeClr val="dk2"/>
                </a:solidFill>
              </a:rPr>
              <a:t>Women who are breastfeeding</a:t>
            </a:r>
            <a:endParaRPr>
              <a:solidFill>
                <a:schemeClr val="dk2"/>
              </a:solidFill>
            </a:endParaRPr>
          </a:p>
          <a:p>
            <a:pPr indent="-95250" lvl="1" marL="685800" rtl="0" algn="l">
              <a:lnSpc>
                <a:spcPct val="90000"/>
              </a:lnSpc>
              <a:spcBef>
                <a:spcPts val="500"/>
              </a:spcBef>
              <a:spcAft>
                <a:spcPts val="0"/>
              </a:spcAft>
              <a:buClr>
                <a:schemeClr val="dk1"/>
              </a:buClr>
              <a:buSzPts val="2100"/>
              <a:buNone/>
            </a:pPr>
            <a:r>
              <a:t/>
            </a:r>
            <a:endParaRPr sz="2100">
              <a:solidFill>
                <a:schemeClr val="dk2"/>
              </a:solidFill>
            </a:endParaRPr>
          </a:p>
        </p:txBody>
      </p:sp>
      <p:sp>
        <p:nvSpPr>
          <p:cNvPr id="910" name="Google Shape;910;p1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61"/>
          <p:cNvSpPr txBox="1"/>
          <p:nvPr>
            <p:ph type="title"/>
          </p:nvPr>
        </p:nvSpPr>
        <p:spPr>
          <a:xfrm>
            <a:off x="891016" y="2359223"/>
            <a:ext cx="7886700" cy="2139553"/>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5400"/>
              <a:buFont typeface="Calibri"/>
              <a:buNone/>
            </a:pPr>
            <a:r>
              <a:rPr b="1" lang="en-US" sz="4400">
                <a:solidFill>
                  <a:schemeClr val="accent1"/>
                </a:solidFill>
              </a:rPr>
              <a:t>UTERINE EVACUATION</a:t>
            </a:r>
            <a:br>
              <a:rPr b="1" lang="en-US" sz="4400">
                <a:solidFill>
                  <a:schemeClr val="accent1"/>
                </a:solidFill>
              </a:rPr>
            </a:br>
            <a:r>
              <a:rPr lang="en-US">
                <a:solidFill>
                  <a:schemeClr val="accent1"/>
                </a:solidFill>
              </a:rPr>
              <a:t>IS</a:t>
            </a:r>
            <a:r>
              <a:rPr b="1" lang="en-US" sz="4400">
                <a:solidFill>
                  <a:schemeClr val="accent1"/>
                </a:solidFill>
              </a:rPr>
              <a:t> AN IMPORTANT ELEMENT OF REPRODUCTIVE HEALTH </a:t>
            </a:r>
            <a:br>
              <a:rPr b="1" lang="en-US" sz="4400">
                <a:solidFill>
                  <a:schemeClr val="accent1"/>
                </a:solidFill>
              </a:rPr>
            </a:br>
            <a:r>
              <a:rPr lang="en-US">
                <a:solidFill>
                  <a:schemeClr val="accent1"/>
                </a:solidFill>
              </a:rPr>
              <a:t>IN</a:t>
            </a:r>
            <a:r>
              <a:rPr b="1" lang="en-US" sz="4400">
                <a:solidFill>
                  <a:schemeClr val="accent1"/>
                </a:solidFill>
              </a:rPr>
              <a:t> CRISIS SETTINGS</a:t>
            </a:r>
            <a:endParaRPr sz="4400">
              <a:solidFill>
                <a:schemeClr val="accent1"/>
              </a:solidFill>
            </a:endParaRPr>
          </a:p>
        </p:txBody>
      </p:sp>
      <p:sp>
        <p:nvSpPr>
          <p:cNvPr id="355" name="Google Shape;355;p61"/>
          <p:cNvSpPr txBox="1"/>
          <p:nvPr>
            <p:ph idx="12" type="sldNum"/>
          </p:nvPr>
        </p:nvSpPr>
        <p:spPr>
          <a:xfrm>
            <a:off x="2867747" y="620432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133"/>
          <p:cNvSpPr txBox="1"/>
          <p:nvPr>
            <p:ph type="title"/>
          </p:nvPr>
        </p:nvSpPr>
        <p:spPr>
          <a:xfrm>
            <a:off x="400050" y="447319"/>
            <a:ext cx="83439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sz="4200"/>
              <a:t>Who is </a:t>
            </a:r>
            <a:r>
              <a:rPr b="1" lang="en-US" sz="4200" u="sng"/>
              <a:t>NOT</a:t>
            </a:r>
            <a:r>
              <a:rPr b="1" lang="en-US" sz="4200"/>
              <a:t> eligible for misoprostol?</a:t>
            </a:r>
            <a:endParaRPr sz="4200" u="sng"/>
          </a:p>
        </p:txBody>
      </p:sp>
      <p:sp>
        <p:nvSpPr>
          <p:cNvPr id="917" name="Google Shape;917;p133"/>
          <p:cNvSpPr txBox="1"/>
          <p:nvPr>
            <p:ph idx="1" type="body"/>
          </p:nvPr>
        </p:nvSpPr>
        <p:spPr>
          <a:xfrm>
            <a:off x="800100" y="1772882"/>
            <a:ext cx="8027328" cy="4100511"/>
          </a:xfrm>
          <a:prstGeom prst="rect">
            <a:avLst/>
          </a:prstGeom>
          <a:noFill/>
          <a:ln>
            <a:noFill/>
          </a:ln>
        </p:spPr>
        <p:txBody>
          <a:bodyPr anchorCtr="0" anchor="t" bIns="45700" lIns="91425" spcFirstLastPara="1" rIns="91425" wrap="square" tIns="45700">
            <a:noAutofit/>
          </a:bodyPr>
          <a:lstStyle/>
          <a:p>
            <a:pPr indent="-228600" lvl="1" marL="685800" rtl="0" algn="l">
              <a:lnSpc>
                <a:spcPct val="80000"/>
              </a:lnSpc>
              <a:spcBef>
                <a:spcPts val="0"/>
              </a:spcBef>
              <a:spcAft>
                <a:spcPts val="0"/>
              </a:spcAft>
              <a:buClr>
                <a:srgbClr val="1F3864"/>
              </a:buClr>
              <a:buSzPts val="2700"/>
              <a:buChar char="•"/>
            </a:pPr>
            <a:r>
              <a:rPr lang="en-US">
                <a:solidFill>
                  <a:schemeClr val="dk2"/>
                </a:solidFill>
              </a:rPr>
              <a:t>History of allergy to misoprostol or other prostaglandin</a:t>
            </a:r>
            <a:endParaRPr>
              <a:solidFill>
                <a:schemeClr val="dk2"/>
              </a:solidFill>
            </a:endParaRPr>
          </a:p>
          <a:p>
            <a:pPr indent="-228600" lvl="1" marL="685800" rtl="0" algn="l">
              <a:lnSpc>
                <a:spcPct val="80000"/>
              </a:lnSpc>
              <a:spcBef>
                <a:spcPts val="900"/>
              </a:spcBef>
              <a:spcAft>
                <a:spcPts val="0"/>
              </a:spcAft>
              <a:buClr>
                <a:srgbClr val="1F3864"/>
              </a:buClr>
              <a:buSzPts val="2700"/>
              <a:buChar char="•"/>
            </a:pPr>
            <a:r>
              <a:rPr lang="en-US">
                <a:solidFill>
                  <a:schemeClr val="dk2"/>
                </a:solidFill>
              </a:rPr>
              <a:t>Suspicion of ectopic pregnancy</a:t>
            </a:r>
            <a:endParaRPr>
              <a:solidFill>
                <a:schemeClr val="dk2"/>
              </a:solidFill>
            </a:endParaRPr>
          </a:p>
          <a:p>
            <a:pPr indent="-228600" lvl="1" marL="685800" rtl="0" algn="l">
              <a:lnSpc>
                <a:spcPct val="80000"/>
              </a:lnSpc>
              <a:spcBef>
                <a:spcPts val="900"/>
              </a:spcBef>
              <a:spcAft>
                <a:spcPts val="0"/>
              </a:spcAft>
              <a:buClr>
                <a:srgbClr val="1F3864"/>
              </a:buClr>
              <a:buSzPts val="2700"/>
              <a:buChar char="•"/>
            </a:pPr>
            <a:r>
              <a:rPr lang="en-US">
                <a:solidFill>
                  <a:schemeClr val="dk2"/>
                </a:solidFill>
              </a:rPr>
              <a:t>Women with an IUD in place</a:t>
            </a:r>
            <a:endParaRPr>
              <a:solidFill>
                <a:schemeClr val="dk2"/>
              </a:solidFill>
            </a:endParaRPr>
          </a:p>
          <a:p>
            <a:pPr indent="-228600" lvl="1" marL="685800" rtl="0" algn="l">
              <a:lnSpc>
                <a:spcPct val="80000"/>
              </a:lnSpc>
              <a:spcBef>
                <a:spcPts val="900"/>
              </a:spcBef>
              <a:spcAft>
                <a:spcPts val="0"/>
              </a:spcAft>
              <a:buClr>
                <a:srgbClr val="1F3864"/>
              </a:buClr>
              <a:buSzPts val="2700"/>
              <a:buChar char="•"/>
            </a:pPr>
            <a:r>
              <a:rPr lang="en-US">
                <a:solidFill>
                  <a:schemeClr val="dk2"/>
                </a:solidFill>
              </a:rPr>
              <a:t>Women with signs of serious pelvic infection or sepsis</a:t>
            </a:r>
            <a:endParaRPr>
              <a:solidFill>
                <a:schemeClr val="dk2"/>
              </a:solidFill>
            </a:endParaRPr>
          </a:p>
          <a:p>
            <a:pPr indent="-228600" lvl="1" marL="685800" rtl="0" algn="l">
              <a:lnSpc>
                <a:spcPct val="80000"/>
              </a:lnSpc>
              <a:spcBef>
                <a:spcPts val="900"/>
              </a:spcBef>
              <a:spcAft>
                <a:spcPts val="0"/>
              </a:spcAft>
              <a:buClr>
                <a:srgbClr val="1F3864"/>
              </a:buClr>
              <a:buSzPts val="2700"/>
              <a:buChar char="•"/>
            </a:pPr>
            <a:r>
              <a:rPr lang="en-US">
                <a:solidFill>
                  <a:schemeClr val="dk2"/>
                </a:solidFill>
              </a:rPr>
              <a:t>Women with symptoms of hemodynamic instability or shock</a:t>
            </a:r>
            <a:endParaRPr>
              <a:solidFill>
                <a:schemeClr val="dk2"/>
              </a:solidFill>
            </a:endParaRPr>
          </a:p>
          <a:p>
            <a:pPr indent="-228600" lvl="1" marL="685800" rtl="0" algn="l">
              <a:lnSpc>
                <a:spcPct val="80000"/>
              </a:lnSpc>
              <a:spcBef>
                <a:spcPts val="900"/>
              </a:spcBef>
              <a:spcAft>
                <a:spcPts val="0"/>
              </a:spcAft>
              <a:buClr>
                <a:srgbClr val="1F3864"/>
              </a:buClr>
              <a:buSzPts val="2700"/>
              <a:buChar char="•"/>
            </a:pPr>
            <a:r>
              <a:rPr lang="en-US">
                <a:solidFill>
                  <a:schemeClr val="dk2"/>
                </a:solidFill>
              </a:rPr>
              <a:t>Use caution in women with severe/unstable health problems, especially hemorrhagic disorders and severe anemia</a:t>
            </a:r>
            <a:endParaRPr>
              <a:solidFill>
                <a:schemeClr val="dk2"/>
              </a:solidFill>
            </a:endParaRPr>
          </a:p>
          <a:p>
            <a:pPr indent="-95250" lvl="1" marL="685800" rtl="0" algn="l">
              <a:lnSpc>
                <a:spcPct val="80000"/>
              </a:lnSpc>
              <a:spcBef>
                <a:spcPts val="500"/>
              </a:spcBef>
              <a:spcAft>
                <a:spcPts val="0"/>
              </a:spcAft>
              <a:buClr>
                <a:schemeClr val="dk1"/>
              </a:buClr>
              <a:buSzPts val="2100"/>
              <a:buNone/>
            </a:pPr>
            <a:r>
              <a:t/>
            </a:r>
            <a:endParaRPr sz="2100">
              <a:solidFill>
                <a:schemeClr val="dk2"/>
              </a:solidFill>
            </a:endParaRPr>
          </a:p>
        </p:txBody>
      </p:sp>
      <p:sp>
        <p:nvSpPr>
          <p:cNvPr id="918" name="Google Shape;918;p1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sp>
        <p:nvSpPr>
          <p:cNvPr id="924" name="Google Shape;924;p134"/>
          <p:cNvSpPr txBox="1"/>
          <p:nvPr>
            <p:ph type="title"/>
          </p:nvPr>
        </p:nvSpPr>
        <p:spPr>
          <a:xfrm>
            <a:off x="662684" y="891944"/>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3959"/>
              <a:buFont typeface="Calibri"/>
              <a:buNone/>
            </a:pPr>
            <a:r>
              <a:rPr b="1" lang="en-US" sz="3959"/>
              <a:t>Who is eligible for the mifepristone and misoprostol regimen?</a:t>
            </a:r>
            <a:endParaRPr sz="3959" u="sng"/>
          </a:p>
        </p:txBody>
      </p:sp>
      <p:sp>
        <p:nvSpPr>
          <p:cNvPr id="925" name="Google Shape;925;p134"/>
          <p:cNvSpPr txBox="1"/>
          <p:nvPr>
            <p:ph idx="1" type="body"/>
          </p:nvPr>
        </p:nvSpPr>
        <p:spPr>
          <a:xfrm>
            <a:off x="476250" y="2616195"/>
            <a:ext cx="7835543" cy="3819707"/>
          </a:xfrm>
          <a:prstGeom prst="rect">
            <a:avLst/>
          </a:prstGeom>
          <a:noFill/>
          <a:ln>
            <a:noFill/>
          </a:ln>
        </p:spPr>
        <p:txBody>
          <a:bodyPr anchorCtr="0" anchor="t" bIns="45700" lIns="91425" spcFirstLastPara="1" rIns="91425" wrap="square" tIns="45700">
            <a:noAutofit/>
          </a:bodyPr>
          <a:lstStyle/>
          <a:p>
            <a:pPr indent="-228600" lvl="1" marL="685800" rtl="0" algn="l">
              <a:lnSpc>
                <a:spcPct val="90000"/>
              </a:lnSpc>
              <a:spcBef>
                <a:spcPts val="0"/>
              </a:spcBef>
              <a:spcAft>
                <a:spcPts val="0"/>
              </a:spcAft>
              <a:buClr>
                <a:srgbClr val="1F3864"/>
              </a:buClr>
              <a:buSzPts val="3200"/>
              <a:buChar char="•"/>
            </a:pPr>
            <a:r>
              <a:rPr lang="en-US">
                <a:solidFill>
                  <a:schemeClr val="dk2"/>
                </a:solidFill>
              </a:rPr>
              <a:t>Women with a diagnosis of normal pregnancy or missed abortion</a:t>
            </a:r>
            <a:endParaRPr>
              <a:solidFill>
                <a:schemeClr val="dk2"/>
              </a:solidFill>
            </a:endParaRPr>
          </a:p>
          <a:p>
            <a:pPr indent="-228600" lvl="1" marL="685800" rtl="0" algn="l">
              <a:lnSpc>
                <a:spcPct val="90000"/>
              </a:lnSpc>
              <a:spcBef>
                <a:spcPts val="900"/>
              </a:spcBef>
              <a:spcAft>
                <a:spcPts val="0"/>
              </a:spcAft>
              <a:buClr>
                <a:srgbClr val="1F3864"/>
              </a:buClr>
              <a:buSzPts val="3200"/>
              <a:buChar char="•"/>
            </a:pPr>
            <a:r>
              <a:rPr lang="en-US">
                <a:solidFill>
                  <a:schemeClr val="dk2"/>
                </a:solidFill>
              </a:rPr>
              <a:t>Women in general good health</a:t>
            </a:r>
            <a:endParaRPr>
              <a:solidFill>
                <a:schemeClr val="dk2"/>
              </a:solidFill>
            </a:endParaRPr>
          </a:p>
          <a:p>
            <a:pPr indent="-228600" lvl="1" marL="685800" rtl="0" algn="l">
              <a:lnSpc>
                <a:spcPct val="90000"/>
              </a:lnSpc>
              <a:spcBef>
                <a:spcPts val="900"/>
              </a:spcBef>
              <a:spcAft>
                <a:spcPts val="0"/>
              </a:spcAft>
              <a:buClr>
                <a:srgbClr val="1F3864"/>
              </a:buClr>
              <a:buSzPts val="3200"/>
              <a:buChar char="•"/>
            </a:pPr>
            <a:r>
              <a:rPr lang="en-US">
                <a:solidFill>
                  <a:schemeClr val="dk2"/>
                </a:solidFill>
              </a:rPr>
              <a:t>Women who are breastfeeding</a:t>
            </a:r>
            <a:endParaRPr>
              <a:solidFill>
                <a:schemeClr val="dk2"/>
              </a:solidFill>
            </a:endParaRPr>
          </a:p>
          <a:p>
            <a:pPr indent="-95250" lvl="1" marL="685800" rtl="0" algn="l">
              <a:lnSpc>
                <a:spcPct val="90000"/>
              </a:lnSpc>
              <a:spcBef>
                <a:spcPts val="500"/>
              </a:spcBef>
              <a:spcAft>
                <a:spcPts val="0"/>
              </a:spcAft>
              <a:buClr>
                <a:schemeClr val="dk1"/>
              </a:buClr>
              <a:buSzPts val="2100"/>
              <a:buNone/>
            </a:pPr>
            <a:r>
              <a:t/>
            </a:r>
            <a:endParaRPr sz="2100">
              <a:solidFill>
                <a:srgbClr val="1F3864"/>
              </a:solidFill>
            </a:endParaRPr>
          </a:p>
        </p:txBody>
      </p:sp>
      <p:sp>
        <p:nvSpPr>
          <p:cNvPr id="926" name="Google Shape;926;p1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sp>
        <p:nvSpPr>
          <p:cNvPr id="932" name="Google Shape;932;p135"/>
          <p:cNvSpPr txBox="1"/>
          <p:nvPr>
            <p:ph type="title"/>
          </p:nvPr>
        </p:nvSpPr>
        <p:spPr>
          <a:xfrm>
            <a:off x="416103" y="365126"/>
            <a:ext cx="8537824"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3959"/>
              <a:buFont typeface="Calibri"/>
              <a:buNone/>
            </a:pPr>
            <a:r>
              <a:rPr b="1" lang="en-US" sz="4000"/>
              <a:t>Who is </a:t>
            </a:r>
            <a:r>
              <a:rPr b="1" lang="en-US" sz="4000" u="sng"/>
              <a:t>NOT</a:t>
            </a:r>
            <a:r>
              <a:rPr b="1" lang="en-US" sz="4000"/>
              <a:t> eligible for the mifepristone and misoprostol regimen?</a:t>
            </a:r>
            <a:endParaRPr sz="4000" u="sng"/>
          </a:p>
        </p:txBody>
      </p:sp>
      <p:sp>
        <p:nvSpPr>
          <p:cNvPr id="933" name="Google Shape;933;p135"/>
          <p:cNvSpPr txBox="1"/>
          <p:nvPr>
            <p:ph idx="1" type="body"/>
          </p:nvPr>
        </p:nvSpPr>
        <p:spPr>
          <a:xfrm>
            <a:off x="1223545" y="1834526"/>
            <a:ext cx="7488940" cy="4246088"/>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rgbClr val="203864"/>
              </a:buClr>
              <a:buSzPts val="2590"/>
              <a:buChar char="•"/>
            </a:pPr>
            <a:r>
              <a:rPr lang="en-US" sz="2600">
                <a:solidFill>
                  <a:schemeClr val="dk2"/>
                </a:solidFill>
              </a:rPr>
              <a:t>Previous allergic reaction to mifepristone or misoprostol</a:t>
            </a:r>
            <a:endParaRPr sz="2600">
              <a:solidFill>
                <a:schemeClr val="dk2"/>
              </a:solidFill>
            </a:endParaRPr>
          </a:p>
          <a:p>
            <a:pPr indent="-228600" lvl="0" marL="228600" rtl="0" algn="l">
              <a:lnSpc>
                <a:spcPct val="80000"/>
              </a:lnSpc>
              <a:spcBef>
                <a:spcPts val="1000"/>
              </a:spcBef>
              <a:spcAft>
                <a:spcPts val="0"/>
              </a:spcAft>
              <a:buClr>
                <a:srgbClr val="203864"/>
              </a:buClr>
              <a:buSzPts val="2590"/>
              <a:buChar char="•"/>
            </a:pPr>
            <a:r>
              <a:rPr lang="en-US" sz="2600">
                <a:solidFill>
                  <a:schemeClr val="dk2"/>
                </a:solidFill>
              </a:rPr>
              <a:t>Known or suspected ectopic pregnancy</a:t>
            </a:r>
            <a:endParaRPr sz="2600">
              <a:solidFill>
                <a:schemeClr val="dk2"/>
              </a:solidFill>
            </a:endParaRPr>
          </a:p>
          <a:p>
            <a:pPr indent="-228600" lvl="0" marL="228600" rtl="0" algn="l">
              <a:lnSpc>
                <a:spcPct val="80000"/>
              </a:lnSpc>
              <a:spcBef>
                <a:spcPts val="1000"/>
              </a:spcBef>
              <a:spcAft>
                <a:spcPts val="0"/>
              </a:spcAft>
              <a:buClr>
                <a:srgbClr val="203864"/>
              </a:buClr>
              <a:buSzPts val="2590"/>
              <a:buChar char="•"/>
            </a:pPr>
            <a:r>
              <a:rPr lang="en-US" sz="2600">
                <a:solidFill>
                  <a:schemeClr val="dk2"/>
                </a:solidFill>
              </a:rPr>
              <a:t>Inherited porphyria</a:t>
            </a:r>
            <a:endParaRPr sz="2600">
              <a:solidFill>
                <a:schemeClr val="dk2"/>
              </a:solidFill>
            </a:endParaRPr>
          </a:p>
          <a:p>
            <a:pPr indent="-228600" lvl="0" marL="228600" rtl="0" algn="l">
              <a:lnSpc>
                <a:spcPct val="80000"/>
              </a:lnSpc>
              <a:spcBef>
                <a:spcPts val="1000"/>
              </a:spcBef>
              <a:spcAft>
                <a:spcPts val="0"/>
              </a:spcAft>
              <a:buClr>
                <a:srgbClr val="203864"/>
              </a:buClr>
              <a:buSzPts val="2590"/>
              <a:buChar char="•"/>
            </a:pPr>
            <a:r>
              <a:rPr lang="en-US" sz="2600">
                <a:solidFill>
                  <a:schemeClr val="dk2"/>
                </a:solidFill>
              </a:rPr>
              <a:t>Chronic adrenal failure</a:t>
            </a:r>
            <a:endParaRPr sz="2600">
              <a:solidFill>
                <a:schemeClr val="dk2"/>
              </a:solidFill>
            </a:endParaRPr>
          </a:p>
          <a:p>
            <a:pPr indent="-228600" lvl="0" marL="228600" rtl="0" algn="l">
              <a:lnSpc>
                <a:spcPct val="80000"/>
              </a:lnSpc>
              <a:spcBef>
                <a:spcPts val="1000"/>
              </a:spcBef>
              <a:spcAft>
                <a:spcPts val="0"/>
              </a:spcAft>
              <a:buClr>
                <a:srgbClr val="203864"/>
              </a:buClr>
              <a:buSzPts val="2590"/>
              <a:buChar char="•"/>
            </a:pPr>
            <a:r>
              <a:rPr lang="en-US" sz="2600">
                <a:solidFill>
                  <a:schemeClr val="dk2"/>
                </a:solidFill>
              </a:rPr>
              <a:t>Intrauterine device (IUD) in place</a:t>
            </a:r>
            <a:endParaRPr sz="2600">
              <a:solidFill>
                <a:schemeClr val="dk2"/>
              </a:solidFill>
            </a:endParaRPr>
          </a:p>
          <a:p>
            <a:pPr indent="-228600" lvl="0" marL="228600" rtl="0" algn="l">
              <a:lnSpc>
                <a:spcPct val="80000"/>
              </a:lnSpc>
              <a:spcBef>
                <a:spcPts val="1000"/>
              </a:spcBef>
              <a:spcAft>
                <a:spcPts val="0"/>
              </a:spcAft>
              <a:buClr>
                <a:srgbClr val="203864"/>
              </a:buClr>
              <a:buSzPts val="2590"/>
              <a:buChar char="•"/>
            </a:pPr>
            <a:r>
              <a:rPr lang="en-US" sz="2600">
                <a:solidFill>
                  <a:schemeClr val="dk2"/>
                </a:solidFill>
              </a:rPr>
              <a:t>Serious/unstable health problems, including but not limited to hemorrhagic disorders, heart disease, and severe anemia</a:t>
            </a:r>
            <a:endParaRPr sz="2600">
              <a:solidFill>
                <a:schemeClr val="dk2"/>
              </a:solidFill>
            </a:endParaRPr>
          </a:p>
          <a:p>
            <a:pPr indent="-228600" lvl="0" marL="228600" rtl="0" algn="l">
              <a:lnSpc>
                <a:spcPct val="80000"/>
              </a:lnSpc>
              <a:spcBef>
                <a:spcPts val="1000"/>
              </a:spcBef>
              <a:spcAft>
                <a:spcPts val="0"/>
              </a:spcAft>
              <a:buClr>
                <a:srgbClr val="203864"/>
              </a:buClr>
              <a:buSzPts val="2590"/>
              <a:buChar char="•"/>
            </a:pPr>
            <a:r>
              <a:rPr lang="en-US" sz="2600">
                <a:solidFill>
                  <a:schemeClr val="dk2"/>
                </a:solidFill>
              </a:rPr>
              <a:t>Severe uncontrolled asthma or long-term corticosteroid therapy </a:t>
            </a:r>
            <a:endParaRPr sz="2600">
              <a:solidFill>
                <a:schemeClr val="dk2"/>
              </a:solidFill>
            </a:endParaRPr>
          </a:p>
        </p:txBody>
      </p:sp>
      <p:sp>
        <p:nvSpPr>
          <p:cNvPr id="934" name="Google Shape;934;p1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sp>
        <p:nvSpPr>
          <p:cNvPr id="940" name="Google Shape;940;p1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2"/>
              </a:buClr>
              <a:buSzPts val="4400"/>
              <a:buFont typeface="Calibri"/>
              <a:buNone/>
            </a:pPr>
            <a:r>
              <a:rPr b="1" lang="en-US">
                <a:solidFill>
                  <a:schemeClr val="dk2"/>
                </a:solidFill>
              </a:rPr>
              <a:t> Who is eligible for UE with MVA?</a:t>
            </a:r>
            <a:endParaRPr u="sng">
              <a:solidFill>
                <a:schemeClr val="dk2"/>
              </a:solidFill>
            </a:endParaRPr>
          </a:p>
        </p:txBody>
      </p:sp>
      <p:sp>
        <p:nvSpPr>
          <p:cNvPr id="941" name="Google Shape;941;p136"/>
          <p:cNvSpPr txBox="1"/>
          <p:nvPr>
            <p:ph idx="1" type="body"/>
          </p:nvPr>
        </p:nvSpPr>
        <p:spPr>
          <a:xfrm>
            <a:off x="476250" y="1742892"/>
            <a:ext cx="7924799" cy="3819707"/>
          </a:xfrm>
          <a:prstGeom prst="rect">
            <a:avLst/>
          </a:prstGeom>
          <a:noFill/>
          <a:ln>
            <a:noFill/>
          </a:ln>
        </p:spPr>
        <p:txBody>
          <a:bodyPr anchorCtr="0" anchor="t" bIns="45700" lIns="91425" spcFirstLastPara="1" rIns="91425" wrap="square" tIns="45700">
            <a:noAutofit/>
          </a:bodyPr>
          <a:lstStyle/>
          <a:p>
            <a:pPr indent="-342900" lvl="1" marL="914400" rtl="0" algn="l">
              <a:lnSpc>
                <a:spcPct val="100000"/>
              </a:lnSpc>
              <a:spcBef>
                <a:spcPts val="360"/>
              </a:spcBef>
              <a:spcAft>
                <a:spcPts val="0"/>
              </a:spcAft>
              <a:buSzPts val="1787"/>
              <a:buFont typeface="Arial"/>
              <a:buChar char="•"/>
            </a:pPr>
            <a:r>
              <a:rPr lang="en-US" sz="2700">
                <a:solidFill>
                  <a:schemeClr val="dk2"/>
                </a:solidFill>
              </a:rPr>
              <a:t>There are no known contraindications for treatment of incomplete abortion for uterine sizes up to 12 weeks LMP, or first trimester abortion (menstrual regulation) with MVA.</a:t>
            </a:r>
            <a:endParaRPr/>
          </a:p>
          <a:p>
            <a:pPr indent="-343741" lvl="1" marL="1143000" rtl="0" algn="l">
              <a:lnSpc>
                <a:spcPct val="100000"/>
              </a:lnSpc>
              <a:spcBef>
                <a:spcPts val="360"/>
              </a:spcBef>
              <a:spcAft>
                <a:spcPts val="0"/>
              </a:spcAft>
              <a:buSzPts val="1787"/>
              <a:buFont typeface="Arial"/>
              <a:buNone/>
            </a:pPr>
            <a:r>
              <a:t/>
            </a:r>
            <a:endParaRPr sz="2700">
              <a:solidFill>
                <a:schemeClr val="dk2"/>
              </a:solidFill>
            </a:endParaRPr>
          </a:p>
          <a:p>
            <a:pPr indent="-342900" lvl="1" marL="914400" rtl="0" algn="l">
              <a:lnSpc>
                <a:spcPct val="100000"/>
              </a:lnSpc>
              <a:spcBef>
                <a:spcPts val="360"/>
              </a:spcBef>
              <a:spcAft>
                <a:spcPts val="0"/>
              </a:spcAft>
              <a:buSzPts val="1787"/>
              <a:buFont typeface="Arial"/>
              <a:buChar char="•"/>
            </a:pPr>
            <a:r>
              <a:rPr lang="en-US" sz="2700">
                <a:solidFill>
                  <a:schemeClr val="dk2"/>
                </a:solidFill>
              </a:rPr>
              <a:t>CAUTION: Do not perform uterine aspiration/uterine evacuation until the size and position of the uterus and cervix have been determined. </a:t>
            </a:r>
            <a:endParaRPr/>
          </a:p>
        </p:txBody>
      </p:sp>
      <p:sp>
        <p:nvSpPr>
          <p:cNvPr id="942" name="Google Shape;942;p1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7" name="Shape 947"/>
        <p:cNvGrpSpPr/>
        <p:nvPr/>
      </p:nvGrpSpPr>
      <p:grpSpPr>
        <a:xfrm>
          <a:off x="0" y="0"/>
          <a:ext cx="0" cy="0"/>
          <a:chOff x="0" y="0"/>
          <a:chExt cx="0" cy="0"/>
        </a:xfrm>
      </p:grpSpPr>
      <p:sp>
        <p:nvSpPr>
          <p:cNvPr id="948" name="Google Shape;948;p13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2"/>
              </a:buClr>
              <a:buSzPct val="111111"/>
              <a:buFont typeface="Calibri"/>
              <a:buNone/>
            </a:pPr>
            <a:r>
              <a:rPr b="1" lang="en-US">
                <a:solidFill>
                  <a:schemeClr val="dk2"/>
                </a:solidFill>
              </a:rPr>
              <a:t> Who is eligible for UE with MVA? (Continued)</a:t>
            </a:r>
            <a:endParaRPr u="sng">
              <a:solidFill>
                <a:schemeClr val="dk2"/>
              </a:solidFill>
            </a:endParaRPr>
          </a:p>
        </p:txBody>
      </p:sp>
      <p:sp>
        <p:nvSpPr>
          <p:cNvPr id="949" name="Google Shape;949;p137"/>
          <p:cNvSpPr txBox="1"/>
          <p:nvPr>
            <p:ph idx="1" type="body"/>
          </p:nvPr>
        </p:nvSpPr>
        <p:spPr>
          <a:xfrm>
            <a:off x="476250" y="1516566"/>
            <a:ext cx="7924799" cy="4244154"/>
          </a:xfrm>
          <a:prstGeom prst="rect">
            <a:avLst/>
          </a:prstGeom>
          <a:noFill/>
          <a:ln>
            <a:noFill/>
          </a:ln>
        </p:spPr>
        <p:txBody>
          <a:bodyPr anchorCtr="0" anchor="t" bIns="45700" lIns="91425" spcFirstLastPara="1" rIns="91425" wrap="square" tIns="45700">
            <a:noAutofit/>
          </a:bodyPr>
          <a:lstStyle/>
          <a:p>
            <a:pPr indent="0" lvl="1" marL="457200" rtl="0" algn="l">
              <a:lnSpc>
                <a:spcPct val="100000"/>
              </a:lnSpc>
              <a:spcBef>
                <a:spcPts val="360"/>
              </a:spcBef>
              <a:spcAft>
                <a:spcPts val="0"/>
              </a:spcAft>
              <a:buSzPts val="1800"/>
              <a:buNone/>
            </a:pPr>
            <a:r>
              <a:rPr lang="en-US" u="sng">
                <a:solidFill>
                  <a:schemeClr val="dk2"/>
                </a:solidFill>
              </a:rPr>
              <a:t>Precautions</a:t>
            </a:r>
            <a:endParaRPr>
              <a:solidFill>
                <a:schemeClr val="dk2"/>
              </a:solidFill>
            </a:endParaRPr>
          </a:p>
          <a:p>
            <a:pPr indent="-342900" lvl="1" marL="914400" rtl="0" algn="l">
              <a:lnSpc>
                <a:spcPct val="100000"/>
              </a:lnSpc>
              <a:spcBef>
                <a:spcPts val="360"/>
              </a:spcBef>
              <a:spcAft>
                <a:spcPts val="0"/>
              </a:spcAft>
              <a:buSzPts val="1800"/>
              <a:buChar char="–"/>
            </a:pPr>
            <a:r>
              <a:rPr lang="en-US">
                <a:solidFill>
                  <a:schemeClr val="dk2"/>
                </a:solidFill>
              </a:rPr>
              <a:t>Serious medical conditions (shock, hemorrhage, etc.) should be addressed before performing MVA</a:t>
            </a:r>
            <a:endParaRPr>
              <a:solidFill>
                <a:schemeClr val="dk2"/>
              </a:solidFill>
            </a:endParaRPr>
          </a:p>
          <a:p>
            <a:pPr indent="-342900" lvl="2" marL="1371600" rtl="0" algn="l">
              <a:lnSpc>
                <a:spcPct val="100000"/>
              </a:lnSpc>
              <a:spcBef>
                <a:spcPts val="360"/>
              </a:spcBef>
              <a:spcAft>
                <a:spcPts val="0"/>
              </a:spcAft>
              <a:buSzPts val="1800"/>
              <a:buChar char="•"/>
            </a:pPr>
            <a:r>
              <a:rPr lang="en-US" sz="2800">
                <a:solidFill>
                  <a:schemeClr val="dk2"/>
                </a:solidFill>
              </a:rPr>
              <a:t>perform once the patient is stabilized</a:t>
            </a:r>
            <a:endParaRPr sz="2800">
              <a:solidFill>
                <a:schemeClr val="dk2"/>
              </a:solidFill>
            </a:endParaRPr>
          </a:p>
          <a:p>
            <a:pPr indent="0" lvl="1" marL="457200" rtl="0" algn="l">
              <a:lnSpc>
                <a:spcPct val="100000"/>
              </a:lnSpc>
              <a:spcBef>
                <a:spcPts val="360"/>
              </a:spcBef>
              <a:spcAft>
                <a:spcPts val="0"/>
              </a:spcAft>
              <a:buSzPts val="1800"/>
              <a:buNone/>
            </a:pPr>
            <a:r>
              <a:t/>
            </a:r>
            <a:endParaRPr>
              <a:solidFill>
                <a:schemeClr val="dk2"/>
              </a:solidFill>
            </a:endParaRPr>
          </a:p>
          <a:p>
            <a:pPr indent="-342900" lvl="1" marL="914400" rtl="0" algn="l">
              <a:lnSpc>
                <a:spcPct val="100000"/>
              </a:lnSpc>
              <a:spcBef>
                <a:spcPts val="360"/>
              </a:spcBef>
              <a:spcAft>
                <a:spcPts val="0"/>
              </a:spcAft>
              <a:buSzPts val="1800"/>
              <a:buChar char="–"/>
            </a:pPr>
            <a:r>
              <a:rPr lang="en-US">
                <a:solidFill>
                  <a:schemeClr val="dk2"/>
                </a:solidFill>
              </a:rPr>
              <a:t>History of blood-clotting disorder</a:t>
            </a:r>
            <a:endParaRPr>
              <a:solidFill>
                <a:schemeClr val="dk2"/>
              </a:solidFill>
            </a:endParaRPr>
          </a:p>
          <a:p>
            <a:pPr indent="-342900" lvl="2" marL="1371600" rtl="0" algn="l">
              <a:lnSpc>
                <a:spcPct val="100000"/>
              </a:lnSpc>
              <a:spcBef>
                <a:spcPts val="360"/>
              </a:spcBef>
              <a:spcAft>
                <a:spcPts val="0"/>
              </a:spcAft>
              <a:buSzPts val="1800"/>
              <a:buChar char="•"/>
            </a:pPr>
            <a:r>
              <a:rPr lang="en-US" sz="2800">
                <a:solidFill>
                  <a:schemeClr val="dk2"/>
                </a:solidFill>
              </a:rPr>
              <a:t>use with caution and only with full emergency backup available</a:t>
            </a:r>
            <a:endParaRPr sz="2800">
              <a:solidFill>
                <a:schemeClr val="dk2"/>
              </a:solidFill>
            </a:endParaRPr>
          </a:p>
        </p:txBody>
      </p:sp>
      <p:sp>
        <p:nvSpPr>
          <p:cNvPr id="950" name="Google Shape;950;p1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5" name="Shape 955"/>
        <p:cNvGrpSpPr/>
        <p:nvPr/>
      </p:nvGrpSpPr>
      <p:grpSpPr>
        <a:xfrm>
          <a:off x="0" y="0"/>
          <a:ext cx="0" cy="0"/>
          <a:chOff x="0" y="0"/>
          <a:chExt cx="0" cy="0"/>
        </a:xfrm>
      </p:grpSpPr>
      <p:sp>
        <p:nvSpPr>
          <p:cNvPr id="956" name="Google Shape;956;p138"/>
          <p:cNvSpPr txBox="1"/>
          <p:nvPr>
            <p:ph type="title"/>
          </p:nvPr>
        </p:nvSpPr>
        <p:spPr>
          <a:xfrm>
            <a:off x="1279279" y="2625787"/>
            <a:ext cx="6616211" cy="994172"/>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1F3864"/>
              </a:buClr>
              <a:buSzPts val="3959"/>
              <a:buFont typeface="Calibri"/>
              <a:buNone/>
            </a:pPr>
            <a:r>
              <a:rPr b="1" lang="en-US">
                <a:solidFill>
                  <a:schemeClr val="accent1"/>
                </a:solidFill>
              </a:rPr>
              <a:t>CLINICAL ASSESSMENT: CONSIDERATIONS FOR POSTABORTION CARE</a:t>
            </a:r>
            <a:endParaRPr>
              <a:solidFill>
                <a:schemeClr val="accent1"/>
              </a:solidFill>
            </a:endParaRPr>
          </a:p>
        </p:txBody>
      </p:sp>
      <p:sp>
        <p:nvSpPr>
          <p:cNvPr id="957" name="Google Shape;957;p138"/>
          <p:cNvSpPr txBox="1"/>
          <p:nvPr>
            <p:ph idx="12" type="sldNum"/>
          </p:nvPr>
        </p:nvSpPr>
        <p:spPr>
          <a:xfrm>
            <a:off x="2679843" y="6203758"/>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sp>
        <p:nvSpPr>
          <p:cNvPr id="963" name="Google Shape;963;p139"/>
          <p:cNvSpPr txBox="1"/>
          <p:nvPr>
            <p:ph type="title"/>
          </p:nvPr>
        </p:nvSpPr>
        <p:spPr>
          <a:xfrm>
            <a:off x="683231" y="685605"/>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Typical presentation for </a:t>
            </a:r>
            <a:br>
              <a:rPr b="1" lang="en-US"/>
            </a:br>
            <a:r>
              <a:rPr b="1" lang="en-US"/>
              <a:t>postabortion care services</a:t>
            </a:r>
            <a:endParaRPr/>
          </a:p>
        </p:txBody>
      </p:sp>
      <p:sp>
        <p:nvSpPr>
          <p:cNvPr id="964" name="Google Shape;964;p139"/>
          <p:cNvSpPr txBox="1"/>
          <p:nvPr>
            <p:ph idx="1" type="body"/>
          </p:nvPr>
        </p:nvSpPr>
        <p:spPr>
          <a:xfrm>
            <a:off x="997556" y="2343057"/>
            <a:ext cx="7600950" cy="3263504"/>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n-US" sz="2800">
                <a:solidFill>
                  <a:schemeClr val="dk2"/>
                </a:solidFill>
              </a:rPr>
              <a:t>Ambulatory</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Vaginal bleeding</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Lower abdominal or pelvic pain/cramping</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Pregnant</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Possible fever/chills</a:t>
            </a:r>
            <a:endParaRPr sz="2800">
              <a:solidFill>
                <a:schemeClr val="dk2"/>
              </a:solidFill>
            </a:endParaRPr>
          </a:p>
          <a:p>
            <a:pPr indent="0" lvl="0" marL="0" rtl="0" algn="l">
              <a:lnSpc>
                <a:spcPct val="90000"/>
              </a:lnSpc>
              <a:spcBef>
                <a:spcPts val="1000"/>
              </a:spcBef>
              <a:spcAft>
                <a:spcPts val="0"/>
              </a:spcAft>
              <a:buClr>
                <a:schemeClr val="dk1"/>
              </a:buClr>
              <a:buSzPts val="2800"/>
              <a:buNone/>
            </a:pPr>
            <a:r>
              <a:t/>
            </a:r>
            <a:endParaRPr>
              <a:solidFill>
                <a:srgbClr val="1F3864"/>
              </a:solidFill>
            </a:endParaRPr>
          </a:p>
        </p:txBody>
      </p:sp>
      <p:sp>
        <p:nvSpPr>
          <p:cNvPr id="965" name="Google Shape;965;p13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0" name="Shape 970"/>
        <p:cNvGrpSpPr/>
        <p:nvPr/>
      </p:nvGrpSpPr>
      <p:grpSpPr>
        <a:xfrm>
          <a:off x="0" y="0"/>
          <a:ext cx="0" cy="0"/>
          <a:chOff x="0" y="0"/>
          <a:chExt cx="0" cy="0"/>
        </a:xfrm>
      </p:grpSpPr>
      <p:sp>
        <p:nvSpPr>
          <p:cNvPr id="971" name="Google Shape;971;p140"/>
          <p:cNvSpPr txBox="1"/>
          <p:nvPr>
            <p:ph type="title"/>
          </p:nvPr>
        </p:nvSpPr>
        <p:spPr>
          <a:xfrm>
            <a:off x="816796" y="948879"/>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Causes of complications in postabortion care</a:t>
            </a:r>
            <a:endParaRPr/>
          </a:p>
        </p:txBody>
      </p:sp>
      <p:sp>
        <p:nvSpPr>
          <p:cNvPr id="972" name="Google Shape;972;p140"/>
          <p:cNvSpPr txBox="1"/>
          <p:nvPr>
            <p:ph idx="1" type="body"/>
          </p:nvPr>
        </p:nvSpPr>
        <p:spPr>
          <a:xfrm>
            <a:off x="1037690" y="2843373"/>
            <a:ext cx="8229600" cy="4525963"/>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n-US" sz="2800">
                <a:solidFill>
                  <a:schemeClr val="dk2"/>
                </a:solidFill>
              </a:rPr>
              <a:t>Injury from an abortion procedure</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Incomplete uterine evacuation</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Infection</a:t>
            </a:r>
            <a:endParaRPr sz="2800">
              <a:solidFill>
                <a:schemeClr val="dk2"/>
              </a:solidFill>
            </a:endParaRPr>
          </a:p>
        </p:txBody>
      </p:sp>
      <p:sp>
        <p:nvSpPr>
          <p:cNvPr id="973" name="Google Shape;973;p1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8" name="Shape 978"/>
        <p:cNvGrpSpPr/>
        <p:nvPr/>
      </p:nvGrpSpPr>
      <p:grpSpPr>
        <a:xfrm>
          <a:off x="0" y="0"/>
          <a:ext cx="0" cy="0"/>
          <a:chOff x="0" y="0"/>
          <a:chExt cx="0" cy="0"/>
        </a:xfrm>
      </p:grpSpPr>
      <p:sp>
        <p:nvSpPr>
          <p:cNvPr id="979" name="Google Shape;979;p141"/>
          <p:cNvSpPr txBox="1"/>
          <p:nvPr>
            <p:ph type="title"/>
          </p:nvPr>
        </p:nvSpPr>
        <p:spPr>
          <a:xfrm>
            <a:off x="734602" y="716427"/>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Determine if emergency treatment is needed</a:t>
            </a:r>
            <a:endParaRPr/>
          </a:p>
        </p:txBody>
      </p:sp>
      <p:sp>
        <p:nvSpPr>
          <p:cNvPr id="980" name="Google Shape;980;p141"/>
          <p:cNvSpPr txBox="1"/>
          <p:nvPr>
            <p:ph idx="1" type="body"/>
          </p:nvPr>
        </p:nvSpPr>
        <p:spPr>
          <a:xfrm>
            <a:off x="1048927" y="2287231"/>
            <a:ext cx="7600950" cy="3263504"/>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n-US" sz="2800">
                <a:solidFill>
                  <a:schemeClr val="dk2"/>
                </a:solidFill>
              </a:rPr>
              <a:t>Perform rapid assessment for shock</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Assess for other complications</a:t>
            </a:r>
            <a:endParaRPr sz="2800">
              <a:solidFill>
                <a:schemeClr val="dk2"/>
              </a:solidFill>
            </a:endParaRPr>
          </a:p>
          <a:p>
            <a:pPr indent="-228600" lvl="1" marL="685800" rtl="0" algn="l">
              <a:lnSpc>
                <a:spcPct val="90000"/>
              </a:lnSpc>
              <a:spcBef>
                <a:spcPts val="500"/>
              </a:spcBef>
              <a:spcAft>
                <a:spcPts val="0"/>
              </a:spcAft>
              <a:buClr>
                <a:srgbClr val="1F3864"/>
              </a:buClr>
              <a:buSzPts val="2400"/>
              <a:buChar char="•"/>
            </a:pPr>
            <a:r>
              <a:rPr lang="en-US" sz="2600">
                <a:solidFill>
                  <a:schemeClr val="dk2"/>
                </a:solidFill>
              </a:rPr>
              <a:t>Severe vaginal bleeding/hemorrhage</a:t>
            </a:r>
            <a:endParaRPr sz="2600">
              <a:solidFill>
                <a:schemeClr val="dk2"/>
              </a:solidFill>
            </a:endParaRPr>
          </a:p>
          <a:p>
            <a:pPr indent="-228600" lvl="1" marL="685800" rtl="0" algn="l">
              <a:lnSpc>
                <a:spcPct val="90000"/>
              </a:lnSpc>
              <a:spcBef>
                <a:spcPts val="500"/>
              </a:spcBef>
              <a:spcAft>
                <a:spcPts val="0"/>
              </a:spcAft>
              <a:buClr>
                <a:srgbClr val="1F3864"/>
              </a:buClr>
              <a:buSzPts val="2400"/>
              <a:buChar char="•"/>
            </a:pPr>
            <a:r>
              <a:rPr lang="en-US" sz="2600">
                <a:solidFill>
                  <a:schemeClr val="dk2"/>
                </a:solidFill>
              </a:rPr>
              <a:t>Pelvic infection/sepsis</a:t>
            </a:r>
            <a:endParaRPr sz="2600">
              <a:solidFill>
                <a:schemeClr val="dk2"/>
              </a:solidFill>
            </a:endParaRPr>
          </a:p>
          <a:p>
            <a:pPr indent="-228600" lvl="1" marL="685800" rtl="0" algn="l">
              <a:lnSpc>
                <a:spcPct val="90000"/>
              </a:lnSpc>
              <a:spcBef>
                <a:spcPts val="500"/>
              </a:spcBef>
              <a:spcAft>
                <a:spcPts val="0"/>
              </a:spcAft>
              <a:buClr>
                <a:srgbClr val="1F3864"/>
              </a:buClr>
              <a:buSzPts val="2400"/>
              <a:buChar char="•"/>
            </a:pPr>
            <a:r>
              <a:rPr lang="en-US" sz="2600">
                <a:solidFill>
                  <a:schemeClr val="dk2"/>
                </a:solidFill>
              </a:rPr>
              <a:t>Uterine or intra-abdominal injury</a:t>
            </a:r>
            <a:endParaRPr sz="26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Obtain voluntary informed consent if possible</a:t>
            </a:r>
            <a:endParaRPr sz="2800">
              <a:solidFill>
                <a:schemeClr val="dk2"/>
              </a:solidFill>
            </a:endParaRPr>
          </a:p>
          <a:p>
            <a:pPr indent="0" lvl="0" marL="0" rtl="0" algn="l">
              <a:lnSpc>
                <a:spcPct val="90000"/>
              </a:lnSpc>
              <a:spcBef>
                <a:spcPts val="1000"/>
              </a:spcBef>
              <a:spcAft>
                <a:spcPts val="0"/>
              </a:spcAft>
              <a:buClr>
                <a:schemeClr val="dk1"/>
              </a:buClr>
              <a:buSzPts val="2800"/>
              <a:buNone/>
            </a:pPr>
            <a:r>
              <a:t/>
            </a:r>
            <a:endParaRPr>
              <a:solidFill>
                <a:schemeClr val="dk2"/>
              </a:solidFill>
            </a:endParaRPr>
          </a:p>
        </p:txBody>
      </p:sp>
      <p:sp>
        <p:nvSpPr>
          <p:cNvPr id="981" name="Google Shape;981;p14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sp>
        <p:nvSpPr>
          <p:cNvPr id="987" name="Google Shape;987;p142"/>
          <p:cNvSpPr txBox="1"/>
          <p:nvPr>
            <p:ph type="title"/>
          </p:nvPr>
        </p:nvSpPr>
        <p:spPr>
          <a:xfrm>
            <a:off x="772488" y="682438"/>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Who is eligible for misoprostol </a:t>
            </a:r>
            <a:br>
              <a:rPr b="1" lang="en-US"/>
            </a:br>
            <a:r>
              <a:rPr b="1" lang="en-US"/>
              <a:t>for PAC?</a:t>
            </a:r>
            <a:endParaRPr/>
          </a:p>
        </p:txBody>
      </p:sp>
      <p:sp>
        <p:nvSpPr>
          <p:cNvPr id="988" name="Google Shape;988;p142"/>
          <p:cNvSpPr txBox="1"/>
          <p:nvPr>
            <p:ph idx="1" type="body"/>
          </p:nvPr>
        </p:nvSpPr>
        <p:spPr>
          <a:xfrm>
            <a:off x="942975" y="2300350"/>
            <a:ext cx="7600950" cy="3263504"/>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3200"/>
              <a:buChar char="•"/>
            </a:pPr>
            <a:r>
              <a:rPr lang="en-US" sz="2800">
                <a:solidFill>
                  <a:schemeClr val="dk2"/>
                </a:solidFill>
              </a:rPr>
              <a:t>Women diagnosed with </a:t>
            </a:r>
            <a:r>
              <a:rPr b="1" lang="en-US" sz="2800">
                <a:solidFill>
                  <a:schemeClr val="accent1"/>
                </a:solidFill>
              </a:rPr>
              <a:t>incomplete abortion</a:t>
            </a:r>
            <a:endParaRPr sz="2800">
              <a:solidFill>
                <a:schemeClr val="accent1"/>
              </a:solidFill>
            </a:endParaRPr>
          </a:p>
          <a:p>
            <a:pPr indent="-228600" lvl="1" marL="685800" rtl="0" algn="l">
              <a:lnSpc>
                <a:spcPct val="90000"/>
              </a:lnSpc>
              <a:spcBef>
                <a:spcPts val="450"/>
              </a:spcBef>
              <a:spcAft>
                <a:spcPts val="0"/>
              </a:spcAft>
              <a:buClr>
                <a:srgbClr val="1F3864"/>
              </a:buClr>
              <a:buSzPts val="2800"/>
              <a:buChar char="•"/>
            </a:pPr>
            <a:r>
              <a:rPr lang="en-US" sz="2600">
                <a:solidFill>
                  <a:schemeClr val="dk2"/>
                </a:solidFill>
              </a:rPr>
              <a:t>Vaginal bleeding or history of vaginal bleeding during the pregnancy</a:t>
            </a:r>
            <a:endParaRPr sz="2600">
              <a:solidFill>
                <a:schemeClr val="dk2"/>
              </a:solidFill>
            </a:endParaRPr>
          </a:p>
          <a:p>
            <a:pPr indent="-228600" lvl="1" marL="685800" rtl="0" algn="l">
              <a:lnSpc>
                <a:spcPct val="90000"/>
              </a:lnSpc>
              <a:spcBef>
                <a:spcPts val="450"/>
              </a:spcBef>
              <a:spcAft>
                <a:spcPts val="0"/>
              </a:spcAft>
              <a:buClr>
                <a:srgbClr val="1F3864"/>
              </a:buClr>
              <a:buSzPts val="2800"/>
              <a:buChar char="•"/>
            </a:pPr>
            <a:r>
              <a:rPr lang="en-US" sz="2600">
                <a:solidFill>
                  <a:schemeClr val="dk2"/>
                </a:solidFill>
              </a:rPr>
              <a:t>Open cervical os</a:t>
            </a:r>
            <a:endParaRPr sz="2600">
              <a:solidFill>
                <a:schemeClr val="dk2"/>
              </a:solidFill>
            </a:endParaRPr>
          </a:p>
          <a:p>
            <a:pPr indent="-228600" lvl="0" marL="228600" rtl="0" algn="l">
              <a:lnSpc>
                <a:spcPct val="90000"/>
              </a:lnSpc>
              <a:spcBef>
                <a:spcPts val="900"/>
              </a:spcBef>
              <a:spcAft>
                <a:spcPts val="0"/>
              </a:spcAft>
              <a:buClr>
                <a:srgbClr val="1F3864"/>
              </a:buClr>
              <a:buSzPts val="3200"/>
              <a:buChar char="•"/>
            </a:pPr>
            <a:r>
              <a:rPr lang="en-US" sz="2800">
                <a:solidFill>
                  <a:schemeClr val="dk2"/>
                </a:solidFill>
              </a:rPr>
              <a:t>Spontaneous or induced</a:t>
            </a:r>
            <a:endParaRPr sz="2800">
              <a:solidFill>
                <a:schemeClr val="dk2"/>
              </a:solidFill>
            </a:endParaRPr>
          </a:p>
          <a:p>
            <a:pPr indent="-228600" lvl="0" marL="228600" rtl="0" algn="l">
              <a:lnSpc>
                <a:spcPct val="90000"/>
              </a:lnSpc>
              <a:spcBef>
                <a:spcPts val="900"/>
              </a:spcBef>
              <a:spcAft>
                <a:spcPts val="0"/>
              </a:spcAft>
              <a:buClr>
                <a:srgbClr val="1F3864"/>
              </a:buClr>
              <a:buSzPts val="3200"/>
              <a:buChar char="•"/>
            </a:pPr>
            <a:r>
              <a:rPr lang="en-US" sz="2800">
                <a:solidFill>
                  <a:schemeClr val="dk2"/>
                </a:solidFill>
              </a:rPr>
              <a:t>And in general good health, without signs of shock or serious infection</a:t>
            </a:r>
            <a:endParaRPr sz="2800">
              <a:solidFill>
                <a:schemeClr val="dk2"/>
              </a:solidFill>
            </a:endParaRPr>
          </a:p>
          <a:p>
            <a:pPr indent="0" lvl="0" marL="0" rtl="0" algn="l">
              <a:lnSpc>
                <a:spcPct val="90000"/>
              </a:lnSpc>
              <a:spcBef>
                <a:spcPts val="900"/>
              </a:spcBef>
              <a:spcAft>
                <a:spcPts val="0"/>
              </a:spcAft>
              <a:buClr>
                <a:schemeClr val="dk1"/>
              </a:buClr>
              <a:buSzPts val="2700"/>
              <a:buNone/>
            </a:pPr>
            <a:r>
              <a:t/>
            </a:r>
            <a:endParaRPr sz="2700">
              <a:solidFill>
                <a:schemeClr val="dk2"/>
              </a:solidFill>
            </a:endParaRPr>
          </a:p>
        </p:txBody>
      </p:sp>
      <p:sp>
        <p:nvSpPr>
          <p:cNvPr id="989" name="Google Shape;989;p14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62"/>
          <p:cNvSpPr txBox="1"/>
          <p:nvPr>
            <p:ph type="title"/>
          </p:nvPr>
        </p:nvSpPr>
        <p:spPr>
          <a:xfrm>
            <a:off x="796290" y="815973"/>
            <a:ext cx="78867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000"/>
              <a:buFont typeface="Cambria"/>
              <a:buNone/>
            </a:pPr>
            <a:r>
              <a:rPr b="1" lang="en-US"/>
              <a:t>Making pregnancy </a:t>
            </a:r>
            <a:r>
              <a:rPr lang="en-US"/>
              <a:t>s</a:t>
            </a:r>
            <a:r>
              <a:rPr b="1" lang="en-US"/>
              <a:t>afer</a:t>
            </a:r>
            <a:endParaRPr/>
          </a:p>
        </p:txBody>
      </p:sp>
      <p:sp>
        <p:nvSpPr>
          <p:cNvPr id="362" name="Google Shape;362;p62"/>
          <p:cNvSpPr txBox="1"/>
          <p:nvPr>
            <p:ph idx="1" type="body"/>
          </p:nvPr>
        </p:nvSpPr>
        <p:spPr>
          <a:xfrm>
            <a:off x="567690" y="2506662"/>
            <a:ext cx="7646670" cy="4351338"/>
          </a:xfrm>
          <a:prstGeom prst="rect">
            <a:avLst/>
          </a:prstGeom>
          <a:noFill/>
          <a:ln>
            <a:noFill/>
          </a:ln>
        </p:spPr>
        <p:txBody>
          <a:bodyPr anchorCtr="0" anchor="t" bIns="45700" lIns="91425" spcFirstLastPara="1" rIns="91425" wrap="square" tIns="45700">
            <a:noAutofit/>
          </a:bodyPr>
          <a:lstStyle/>
          <a:p>
            <a:pPr indent="-228600" lvl="0" marL="685800" rtl="0" algn="l">
              <a:lnSpc>
                <a:spcPct val="90000"/>
              </a:lnSpc>
              <a:spcBef>
                <a:spcPts val="0"/>
              </a:spcBef>
              <a:spcAft>
                <a:spcPts val="0"/>
              </a:spcAft>
              <a:buClr>
                <a:srgbClr val="0E4D3B"/>
              </a:buClr>
              <a:buSzPts val="2800"/>
              <a:buChar char="•"/>
            </a:pPr>
            <a:r>
              <a:rPr lang="en-US" sz="2800">
                <a:solidFill>
                  <a:schemeClr val="dk2"/>
                </a:solidFill>
              </a:rPr>
              <a:t>Provision or referral for safe abortion services</a:t>
            </a:r>
            <a:endParaRPr sz="2800">
              <a:solidFill>
                <a:schemeClr val="dk2"/>
              </a:solidFill>
            </a:endParaRPr>
          </a:p>
          <a:p>
            <a:pPr indent="-228600" lvl="0" marL="685800" rtl="0" algn="l">
              <a:lnSpc>
                <a:spcPct val="90000"/>
              </a:lnSpc>
              <a:spcBef>
                <a:spcPts val="1000"/>
              </a:spcBef>
              <a:spcAft>
                <a:spcPts val="0"/>
              </a:spcAft>
              <a:buClr>
                <a:srgbClr val="0E4D3B"/>
              </a:buClr>
              <a:buSzPts val="2800"/>
              <a:buChar char="•"/>
            </a:pPr>
            <a:r>
              <a:rPr lang="en-US" sz="2800">
                <a:solidFill>
                  <a:schemeClr val="dk2"/>
                </a:solidFill>
              </a:rPr>
              <a:t>Timely and appropriate management of unsafe and spontaneous abortion for all women</a:t>
            </a:r>
            <a:endParaRPr sz="2800">
              <a:solidFill>
                <a:schemeClr val="dk2"/>
              </a:solidFill>
            </a:endParaRPr>
          </a:p>
          <a:p>
            <a:pPr indent="-50800" lvl="0" marL="228600" rtl="0" algn="l">
              <a:lnSpc>
                <a:spcPct val="90000"/>
              </a:lnSpc>
              <a:spcBef>
                <a:spcPts val="1000"/>
              </a:spcBef>
              <a:spcAft>
                <a:spcPts val="0"/>
              </a:spcAft>
              <a:buClr>
                <a:schemeClr val="dk1"/>
              </a:buClr>
              <a:buSzPts val="2800"/>
              <a:buNone/>
            </a:pPr>
            <a:r>
              <a:t/>
            </a:r>
            <a:endParaRPr/>
          </a:p>
        </p:txBody>
      </p:sp>
      <p:sp>
        <p:nvSpPr>
          <p:cNvPr id="363" name="Google Shape;363;p6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4" name="Shape 994"/>
        <p:cNvGrpSpPr/>
        <p:nvPr/>
      </p:nvGrpSpPr>
      <p:grpSpPr>
        <a:xfrm>
          <a:off x="0" y="0"/>
          <a:ext cx="0" cy="0"/>
          <a:chOff x="0" y="0"/>
          <a:chExt cx="0" cy="0"/>
        </a:xfrm>
      </p:grpSpPr>
      <p:sp>
        <p:nvSpPr>
          <p:cNvPr id="995" name="Google Shape;995;p143"/>
          <p:cNvSpPr txBox="1"/>
          <p:nvPr>
            <p:ph type="title"/>
          </p:nvPr>
        </p:nvSpPr>
        <p:spPr>
          <a:xfrm>
            <a:off x="796247" y="497905"/>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Who is eligible for </a:t>
            </a:r>
            <a:br>
              <a:rPr b="1" lang="en-US"/>
            </a:br>
            <a:r>
              <a:rPr b="1" lang="en-US"/>
              <a:t>misoprostol for PAC?</a:t>
            </a:r>
            <a:endParaRPr/>
          </a:p>
        </p:txBody>
      </p:sp>
      <p:sp>
        <p:nvSpPr>
          <p:cNvPr id="996" name="Google Shape;996;p143"/>
          <p:cNvSpPr txBox="1"/>
          <p:nvPr>
            <p:ph idx="1" type="body"/>
          </p:nvPr>
        </p:nvSpPr>
        <p:spPr>
          <a:xfrm>
            <a:off x="985677" y="1997321"/>
            <a:ext cx="7172645" cy="4189861"/>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rgbClr val="1F3864"/>
              </a:buClr>
              <a:buSzPts val="3237"/>
              <a:buChar char="•"/>
            </a:pPr>
            <a:r>
              <a:rPr lang="en-US" sz="2800">
                <a:solidFill>
                  <a:schemeClr val="dk2"/>
                </a:solidFill>
              </a:rPr>
              <a:t>Women diagnosed with </a:t>
            </a:r>
            <a:r>
              <a:rPr b="1" lang="en-US" sz="2800">
                <a:solidFill>
                  <a:schemeClr val="accent1"/>
                </a:solidFill>
              </a:rPr>
              <a:t>missed abortion</a:t>
            </a:r>
            <a:endParaRPr sz="2800">
              <a:solidFill>
                <a:schemeClr val="accent1"/>
              </a:solidFill>
            </a:endParaRPr>
          </a:p>
          <a:p>
            <a:pPr indent="-228600" lvl="1" marL="685800" rtl="0" algn="l">
              <a:lnSpc>
                <a:spcPct val="80000"/>
              </a:lnSpc>
              <a:spcBef>
                <a:spcPts val="450"/>
              </a:spcBef>
              <a:spcAft>
                <a:spcPts val="0"/>
              </a:spcAft>
              <a:buClr>
                <a:srgbClr val="1F3864"/>
              </a:buClr>
              <a:buSzPts val="2775"/>
              <a:buChar char="•"/>
            </a:pPr>
            <a:r>
              <a:rPr lang="en-US" sz="2600">
                <a:solidFill>
                  <a:schemeClr val="dk2"/>
                </a:solidFill>
              </a:rPr>
              <a:t>Pregnancy in which there is no embryo (empty sac) or unrecognized fetal death</a:t>
            </a:r>
            <a:endParaRPr sz="2600">
              <a:solidFill>
                <a:schemeClr val="dk2"/>
              </a:solidFill>
            </a:endParaRPr>
          </a:p>
          <a:p>
            <a:pPr indent="-228600" lvl="1" marL="685800" rtl="0" algn="l">
              <a:lnSpc>
                <a:spcPct val="80000"/>
              </a:lnSpc>
              <a:spcBef>
                <a:spcPts val="450"/>
              </a:spcBef>
              <a:spcAft>
                <a:spcPts val="0"/>
              </a:spcAft>
              <a:buClr>
                <a:srgbClr val="1F3864"/>
              </a:buClr>
              <a:buSzPts val="2775"/>
              <a:buChar char="•"/>
            </a:pPr>
            <a:r>
              <a:rPr lang="en-US" sz="2600">
                <a:solidFill>
                  <a:schemeClr val="dk2"/>
                </a:solidFill>
              </a:rPr>
              <a:t>Typically diagnosed by ultrasonography</a:t>
            </a:r>
            <a:endParaRPr sz="2600">
              <a:solidFill>
                <a:schemeClr val="dk2"/>
              </a:solidFill>
            </a:endParaRPr>
          </a:p>
          <a:p>
            <a:pPr indent="-228600" lvl="1" marL="685800" rtl="0" algn="l">
              <a:lnSpc>
                <a:spcPct val="80000"/>
              </a:lnSpc>
              <a:spcBef>
                <a:spcPts val="450"/>
              </a:spcBef>
              <a:spcAft>
                <a:spcPts val="0"/>
              </a:spcAft>
              <a:buClr>
                <a:srgbClr val="1F3864"/>
              </a:buClr>
              <a:buSzPts val="2775"/>
              <a:buChar char="•"/>
            </a:pPr>
            <a:r>
              <a:rPr lang="en-US" sz="2600">
                <a:solidFill>
                  <a:schemeClr val="dk2"/>
                </a:solidFill>
              </a:rPr>
              <a:t>Women generally have little or no bleeding and no overt signs or symptoms</a:t>
            </a:r>
            <a:endParaRPr sz="2600">
              <a:solidFill>
                <a:schemeClr val="dk2"/>
              </a:solidFill>
            </a:endParaRPr>
          </a:p>
          <a:p>
            <a:pPr indent="-228600" lvl="0" marL="228600" rtl="0" algn="l">
              <a:lnSpc>
                <a:spcPct val="80000"/>
              </a:lnSpc>
              <a:spcBef>
                <a:spcPts val="450"/>
              </a:spcBef>
              <a:spcAft>
                <a:spcPts val="0"/>
              </a:spcAft>
              <a:buClr>
                <a:srgbClr val="1F3864"/>
              </a:buClr>
              <a:buSzPts val="3237"/>
              <a:buChar char="•"/>
            </a:pPr>
            <a:r>
              <a:rPr lang="en-US" sz="2800">
                <a:solidFill>
                  <a:schemeClr val="dk2"/>
                </a:solidFill>
              </a:rPr>
              <a:t>And in general good health, without signs of shock or serious infection</a:t>
            </a:r>
            <a:endParaRPr sz="2800">
              <a:solidFill>
                <a:schemeClr val="dk2"/>
              </a:solidFill>
            </a:endParaRPr>
          </a:p>
          <a:p>
            <a:pPr indent="-228600" lvl="0" marL="228600" rtl="0" algn="l">
              <a:lnSpc>
                <a:spcPct val="80000"/>
              </a:lnSpc>
              <a:spcBef>
                <a:spcPts val="450"/>
              </a:spcBef>
              <a:spcAft>
                <a:spcPts val="0"/>
              </a:spcAft>
              <a:buClr>
                <a:srgbClr val="1F3864"/>
              </a:buClr>
              <a:buSzPts val="3237"/>
              <a:buChar char="•"/>
            </a:pPr>
            <a:r>
              <a:rPr lang="en-US" sz="2800">
                <a:solidFill>
                  <a:schemeClr val="dk2"/>
                </a:solidFill>
              </a:rPr>
              <a:t>Pretreatment with mifepristone can increase effectiveness of misoprostol</a:t>
            </a:r>
            <a:endParaRPr sz="2800">
              <a:solidFill>
                <a:schemeClr val="dk2"/>
              </a:solidFill>
            </a:endParaRPr>
          </a:p>
          <a:p>
            <a:pPr indent="0" lvl="0" marL="0" rtl="0" algn="l">
              <a:lnSpc>
                <a:spcPct val="80000"/>
              </a:lnSpc>
              <a:spcBef>
                <a:spcPts val="450"/>
              </a:spcBef>
              <a:spcAft>
                <a:spcPts val="0"/>
              </a:spcAft>
              <a:buClr>
                <a:schemeClr val="dk1"/>
              </a:buClr>
              <a:buSzPts val="2590"/>
              <a:buNone/>
            </a:pPr>
            <a:r>
              <a:t/>
            </a:r>
            <a:endParaRPr sz="2590">
              <a:solidFill>
                <a:schemeClr val="dk2"/>
              </a:solidFill>
            </a:endParaRPr>
          </a:p>
        </p:txBody>
      </p:sp>
      <p:sp>
        <p:nvSpPr>
          <p:cNvPr id="997" name="Google Shape;997;p14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2" name="Shape 1002"/>
        <p:cNvGrpSpPr/>
        <p:nvPr/>
      </p:nvGrpSpPr>
      <p:grpSpPr>
        <a:xfrm>
          <a:off x="0" y="0"/>
          <a:ext cx="0" cy="0"/>
          <a:chOff x="0" y="0"/>
          <a:chExt cx="0" cy="0"/>
        </a:xfrm>
      </p:grpSpPr>
      <p:sp>
        <p:nvSpPr>
          <p:cNvPr id="1003" name="Google Shape;1003;p144"/>
          <p:cNvSpPr txBox="1"/>
          <p:nvPr>
            <p:ph type="title"/>
          </p:nvPr>
        </p:nvSpPr>
        <p:spPr>
          <a:xfrm>
            <a:off x="559942" y="665056"/>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When should MVA be performed instead?</a:t>
            </a:r>
            <a:endParaRPr/>
          </a:p>
        </p:txBody>
      </p:sp>
      <p:sp>
        <p:nvSpPr>
          <p:cNvPr id="1004" name="Google Shape;1004;p144"/>
          <p:cNvSpPr txBox="1"/>
          <p:nvPr>
            <p:ph idx="1" type="body"/>
          </p:nvPr>
        </p:nvSpPr>
        <p:spPr>
          <a:xfrm>
            <a:off x="832206" y="2237809"/>
            <a:ext cx="7568843" cy="408146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F3864"/>
              </a:buClr>
              <a:buSzPts val="3200"/>
              <a:buNone/>
            </a:pPr>
            <a:r>
              <a:rPr lang="en-US" sz="2800">
                <a:solidFill>
                  <a:schemeClr val="dk2"/>
                </a:solidFill>
              </a:rPr>
              <a:t>If a woman is experiencing significant </a:t>
            </a:r>
            <a:r>
              <a:rPr b="1" lang="en-US" sz="2800">
                <a:solidFill>
                  <a:schemeClr val="accent1"/>
                </a:solidFill>
              </a:rPr>
              <a:t>hemorrhage</a:t>
            </a:r>
            <a:r>
              <a:rPr lang="en-US" sz="2800">
                <a:solidFill>
                  <a:schemeClr val="dk2"/>
                </a:solidFill>
              </a:rPr>
              <a:t> or has signs of </a:t>
            </a:r>
            <a:r>
              <a:rPr b="1" lang="en-US" sz="2800">
                <a:solidFill>
                  <a:schemeClr val="accent1"/>
                </a:solidFill>
              </a:rPr>
              <a:t>hemodynamic instability</a:t>
            </a:r>
            <a:endParaRPr b="1" sz="2800">
              <a:solidFill>
                <a:schemeClr val="accent1"/>
              </a:solidFill>
            </a:endParaRPr>
          </a:p>
          <a:p>
            <a:pPr indent="-228600" lvl="1" marL="685800" rtl="0" algn="l">
              <a:lnSpc>
                <a:spcPct val="90000"/>
              </a:lnSpc>
              <a:spcBef>
                <a:spcPts val="450"/>
              </a:spcBef>
              <a:spcAft>
                <a:spcPts val="0"/>
              </a:spcAft>
              <a:buClr>
                <a:srgbClr val="1F3864"/>
              </a:buClr>
              <a:buSzPts val="2800"/>
              <a:buChar char="•"/>
            </a:pPr>
            <a:r>
              <a:rPr lang="en-US">
                <a:solidFill>
                  <a:schemeClr val="dk2"/>
                </a:solidFill>
              </a:rPr>
              <a:t>Uterine aspiration may stop bleeding more quickly</a:t>
            </a:r>
            <a:endParaRPr>
              <a:solidFill>
                <a:schemeClr val="dk2"/>
              </a:solidFill>
            </a:endParaRPr>
          </a:p>
          <a:p>
            <a:pPr indent="-228600" lvl="1" marL="685800" rtl="0" algn="l">
              <a:lnSpc>
                <a:spcPct val="90000"/>
              </a:lnSpc>
              <a:spcBef>
                <a:spcPts val="450"/>
              </a:spcBef>
              <a:spcAft>
                <a:spcPts val="0"/>
              </a:spcAft>
              <a:buClr>
                <a:srgbClr val="1F3864"/>
              </a:buClr>
              <a:buSzPts val="2800"/>
              <a:buChar char="•"/>
            </a:pPr>
            <a:r>
              <a:rPr lang="en-US">
                <a:solidFill>
                  <a:schemeClr val="dk2"/>
                </a:solidFill>
              </a:rPr>
              <a:t>The woman may need fluid or blood replacement</a:t>
            </a:r>
            <a:endParaRPr>
              <a:solidFill>
                <a:schemeClr val="dk2"/>
              </a:solidFill>
            </a:endParaRPr>
          </a:p>
          <a:p>
            <a:pPr indent="-228600" lvl="1" marL="685800" rtl="0" algn="l">
              <a:lnSpc>
                <a:spcPct val="90000"/>
              </a:lnSpc>
              <a:spcBef>
                <a:spcPts val="450"/>
              </a:spcBef>
              <a:spcAft>
                <a:spcPts val="0"/>
              </a:spcAft>
              <a:buClr>
                <a:srgbClr val="1F3864"/>
              </a:buClr>
              <a:buSzPts val="2800"/>
              <a:buChar char="•"/>
            </a:pPr>
            <a:r>
              <a:rPr lang="en-US">
                <a:solidFill>
                  <a:schemeClr val="dk2"/>
                </a:solidFill>
              </a:rPr>
              <a:t>She may need transfer to higher-level facility</a:t>
            </a:r>
            <a:endParaRPr>
              <a:solidFill>
                <a:schemeClr val="dk2"/>
              </a:solidFill>
            </a:endParaRPr>
          </a:p>
          <a:p>
            <a:pPr indent="0" lvl="0" marL="0" rtl="0" algn="l">
              <a:lnSpc>
                <a:spcPct val="90000"/>
              </a:lnSpc>
              <a:spcBef>
                <a:spcPts val="450"/>
              </a:spcBef>
              <a:spcAft>
                <a:spcPts val="0"/>
              </a:spcAft>
              <a:buClr>
                <a:schemeClr val="dk1"/>
              </a:buClr>
              <a:buSzPts val="2700"/>
              <a:buNone/>
            </a:pPr>
            <a:r>
              <a:t/>
            </a:r>
            <a:endParaRPr sz="2700">
              <a:solidFill>
                <a:schemeClr val="dk2"/>
              </a:solidFill>
            </a:endParaRPr>
          </a:p>
        </p:txBody>
      </p:sp>
      <p:sp>
        <p:nvSpPr>
          <p:cNvPr id="1005" name="Google Shape;1005;p14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sp>
        <p:nvSpPr>
          <p:cNvPr id="1011" name="Google Shape;1011;p145"/>
          <p:cNvSpPr txBox="1"/>
          <p:nvPr>
            <p:ph type="title"/>
          </p:nvPr>
        </p:nvSpPr>
        <p:spPr>
          <a:xfrm>
            <a:off x="807591" y="836952"/>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US"/>
              <a:t>When should MVA be </a:t>
            </a:r>
            <a:br>
              <a:rPr b="1" lang="en-US"/>
            </a:br>
            <a:r>
              <a:rPr b="1" lang="en-US"/>
              <a:t>performed instead?</a:t>
            </a:r>
            <a:endParaRPr/>
          </a:p>
        </p:txBody>
      </p:sp>
      <p:sp>
        <p:nvSpPr>
          <p:cNvPr id="1012" name="Google Shape;1012;p145"/>
          <p:cNvSpPr txBox="1"/>
          <p:nvPr>
            <p:ph idx="1" type="body"/>
          </p:nvPr>
        </p:nvSpPr>
        <p:spPr>
          <a:xfrm>
            <a:off x="807591" y="2520486"/>
            <a:ext cx="7734300" cy="374204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F3864"/>
              </a:buClr>
              <a:buSzPts val="3200"/>
              <a:buNone/>
            </a:pPr>
            <a:r>
              <a:rPr lang="en-US" sz="2800">
                <a:solidFill>
                  <a:schemeClr val="dk2"/>
                </a:solidFill>
              </a:rPr>
              <a:t>If a woman is experiencing signs of </a:t>
            </a:r>
            <a:r>
              <a:rPr b="1" lang="en-US" sz="2800">
                <a:solidFill>
                  <a:schemeClr val="accent1"/>
                </a:solidFill>
              </a:rPr>
              <a:t>pelvic infection or sepsis</a:t>
            </a:r>
            <a:r>
              <a:rPr lang="en-US" sz="2800">
                <a:solidFill>
                  <a:schemeClr val="dk2"/>
                </a:solidFill>
              </a:rPr>
              <a:t>:</a:t>
            </a:r>
            <a:endParaRPr sz="2800">
              <a:solidFill>
                <a:schemeClr val="dk2"/>
              </a:solidFill>
            </a:endParaRPr>
          </a:p>
          <a:p>
            <a:pPr indent="-228600" lvl="1" marL="685800" rtl="0" algn="l">
              <a:lnSpc>
                <a:spcPct val="90000"/>
              </a:lnSpc>
              <a:spcBef>
                <a:spcPts val="450"/>
              </a:spcBef>
              <a:spcAft>
                <a:spcPts val="0"/>
              </a:spcAft>
              <a:buClr>
                <a:srgbClr val="1F3864"/>
              </a:buClr>
              <a:buSzPts val="2800"/>
              <a:buChar char="•"/>
            </a:pPr>
            <a:r>
              <a:rPr lang="en-US">
                <a:solidFill>
                  <a:schemeClr val="dk2"/>
                </a:solidFill>
              </a:rPr>
              <a:t>Uterine aspiration will empty her uterus quickly</a:t>
            </a:r>
            <a:endParaRPr>
              <a:solidFill>
                <a:schemeClr val="dk2"/>
              </a:solidFill>
            </a:endParaRPr>
          </a:p>
          <a:p>
            <a:pPr indent="-228600" lvl="1" marL="685800" rtl="0" algn="l">
              <a:lnSpc>
                <a:spcPct val="90000"/>
              </a:lnSpc>
              <a:spcBef>
                <a:spcPts val="450"/>
              </a:spcBef>
              <a:spcAft>
                <a:spcPts val="0"/>
              </a:spcAft>
              <a:buClr>
                <a:srgbClr val="1F3864"/>
              </a:buClr>
              <a:buSzPts val="2800"/>
              <a:buChar char="•"/>
            </a:pPr>
            <a:r>
              <a:rPr lang="en-US">
                <a:solidFill>
                  <a:schemeClr val="dk2"/>
                </a:solidFill>
              </a:rPr>
              <a:t>Antibiotics should be given to treat her infection</a:t>
            </a:r>
            <a:endParaRPr>
              <a:solidFill>
                <a:schemeClr val="dk2"/>
              </a:solidFill>
            </a:endParaRPr>
          </a:p>
          <a:p>
            <a:pPr indent="-228600" lvl="1" marL="685800" rtl="0" algn="l">
              <a:lnSpc>
                <a:spcPct val="90000"/>
              </a:lnSpc>
              <a:spcBef>
                <a:spcPts val="450"/>
              </a:spcBef>
              <a:spcAft>
                <a:spcPts val="0"/>
              </a:spcAft>
              <a:buClr>
                <a:srgbClr val="1F3864"/>
              </a:buClr>
              <a:buSzPts val="2800"/>
              <a:buChar char="•"/>
            </a:pPr>
            <a:r>
              <a:rPr lang="en-US">
                <a:solidFill>
                  <a:schemeClr val="dk2"/>
                </a:solidFill>
              </a:rPr>
              <a:t>She may need transfer to higher-level facility</a:t>
            </a:r>
            <a:endParaRPr>
              <a:solidFill>
                <a:schemeClr val="dk2"/>
              </a:solidFill>
            </a:endParaRPr>
          </a:p>
        </p:txBody>
      </p:sp>
      <p:sp>
        <p:nvSpPr>
          <p:cNvPr id="1013" name="Google Shape;1013;p14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sp>
        <p:nvSpPr>
          <p:cNvPr id="1019" name="Google Shape;1019;p146"/>
          <p:cNvSpPr txBox="1"/>
          <p:nvPr>
            <p:ph type="title"/>
          </p:nvPr>
        </p:nvSpPr>
        <p:spPr>
          <a:xfrm>
            <a:off x="1279279" y="2625787"/>
            <a:ext cx="6616211" cy="994172"/>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1F3864"/>
              </a:buClr>
              <a:buSzPts val="4400"/>
              <a:buFont typeface="Calibri"/>
              <a:buNone/>
            </a:pPr>
            <a:r>
              <a:rPr b="1" lang="en-US">
                <a:solidFill>
                  <a:schemeClr val="accent1"/>
                </a:solidFill>
              </a:rPr>
              <a:t>CASE STUDIES</a:t>
            </a:r>
            <a:endParaRPr>
              <a:solidFill>
                <a:schemeClr val="accent1"/>
              </a:solidFill>
            </a:endParaRPr>
          </a:p>
        </p:txBody>
      </p:sp>
      <p:sp>
        <p:nvSpPr>
          <p:cNvPr id="1020" name="Google Shape;1020;p146"/>
          <p:cNvSpPr txBox="1"/>
          <p:nvPr>
            <p:ph idx="12" type="sldNum"/>
          </p:nvPr>
        </p:nvSpPr>
        <p:spPr>
          <a:xfrm>
            <a:off x="2669568" y="634272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5" name="Shape 1025"/>
        <p:cNvGrpSpPr/>
        <p:nvPr/>
      </p:nvGrpSpPr>
      <p:grpSpPr>
        <a:xfrm>
          <a:off x="0" y="0"/>
          <a:ext cx="0" cy="0"/>
          <a:chOff x="0" y="0"/>
          <a:chExt cx="0" cy="0"/>
        </a:xfrm>
      </p:grpSpPr>
      <p:sp>
        <p:nvSpPr>
          <p:cNvPr id="1026" name="Google Shape;1026;p147"/>
          <p:cNvSpPr txBox="1"/>
          <p:nvPr>
            <p:ph type="title"/>
          </p:nvPr>
        </p:nvSpPr>
        <p:spPr>
          <a:xfrm>
            <a:off x="457200" y="62396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4400"/>
              <a:buFont typeface="Calibri"/>
              <a:buNone/>
            </a:pPr>
            <a:r>
              <a:rPr b="1" lang="en-US">
                <a:solidFill>
                  <a:schemeClr val="accent1"/>
                </a:solidFill>
              </a:rPr>
              <a:t>Case Study #1</a:t>
            </a:r>
            <a:endParaRPr>
              <a:solidFill>
                <a:schemeClr val="accent1"/>
              </a:solidFill>
            </a:endParaRPr>
          </a:p>
        </p:txBody>
      </p:sp>
      <p:sp>
        <p:nvSpPr>
          <p:cNvPr id="1027" name="Google Shape;1027;p147"/>
          <p:cNvSpPr txBox="1"/>
          <p:nvPr>
            <p:ph idx="1" type="body"/>
          </p:nvPr>
        </p:nvSpPr>
        <p:spPr>
          <a:xfrm>
            <a:off x="1193729" y="2117659"/>
            <a:ext cx="6953678" cy="3799284"/>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n-US" sz="2800">
                <a:solidFill>
                  <a:schemeClr val="dk2"/>
                </a:solidFill>
              </a:rPr>
              <a:t>38-year-old woman with painful cramping and vaginal bleeding for 5 days</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Appears well</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8 weeks since her last period</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5 previous deliveries</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Previous tubal ligation</a:t>
            </a:r>
            <a:endParaRPr sz="2800">
              <a:solidFill>
                <a:schemeClr val="dk2"/>
              </a:solidFill>
            </a:endParaRPr>
          </a:p>
        </p:txBody>
      </p:sp>
      <p:pic>
        <p:nvPicPr>
          <p:cNvPr descr="A drawing of a woman in a headscarf holding a young child in her lap. " id="1028" name="Google Shape;1028;p147"/>
          <p:cNvPicPr preferRelativeResize="0"/>
          <p:nvPr/>
        </p:nvPicPr>
        <p:blipFill rotWithShape="1">
          <a:blip r:embed="rId3">
            <a:alphaModFix/>
          </a:blip>
          <a:srcRect b="0" l="0" r="0" t="0"/>
          <a:stretch/>
        </p:blipFill>
        <p:spPr>
          <a:xfrm>
            <a:off x="5989320" y="3098262"/>
            <a:ext cx="2818681" cy="2818681"/>
          </a:xfrm>
          <a:prstGeom prst="rect">
            <a:avLst/>
          </a:prstGeom>
          <a:noFill/>
          <a:ln>
            <a:noFill/>
          </a:ln>
        </p:spPr>
      </p:pic>
      <p:sp>
        <p:nvSpPr>
          <p:cNvPr id="1029" name="Google Shape;1029;p14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4" name="Shape 1034"/>
        <p:cNvGrpSpPr/>
        <p:nvPr/>
      </p:nvGrpSpPr>
      <p:grpSpPr>
        <a:xfrm>
          <a:off x="0" y="0"/>
          <a:ext cx="0" cy="0"/>
          <a:chOff x="0" y="0"/>
          <a:chExt cx="0" cy="0"/>
        </a:xfrm>
      </p:grpSpPr>
      <p:sp>
        <p:nvSpPr>
          <p:cNvPr id="1035" name="Google Shape;1035;p14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4400"/>
              <a:buFont typeface="Calibri"/>
              <a:buNone/>
            </a:pPr>
            <a:r>
              <a:rPr b="1" lang="en-US">
                <a:solidFill>
                  <a:schemeClr val="accent1"/>
                </a:solidFill>
              </a:rPr>
              <a:t>Case Study #2</a:t>
            </a:r>
            <a:endParaRPr>
              <a:solidFill>
                <a:schemeClr val="accent1"/>
              </a:solidFill>
            </a:endParaRPr>
          </a:p>
        </p:txBody>
      </p:sp>
      <p:sp>
        <p:nvSpPr>
          <p:cNvPr id="1036" name="Google Shape;1036;p148"/>
          <p:cNvSpPr txBox="1"/>
          <p:nvPr>
            <p:ph idx="1" type="body"/>
          </p:nvPr>
        </p:nvSpPr>
        <p:spPr>
          <a:xfrm>
            <a:off x="1085850" y="1464463"/>
            <a:ext cx="7600950" cy="421481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rgbClr val="1F3864"/>
              </a:buClr>
              <a:buSzPts val="2590"/>
              <a:buChar char="•"/>
            </a:pPr>
            <a:r>
              <a:rPr lang="en-US" sz="2800">
                <a:solidFill>
                  <a:schemeClr val="dk2"/>
                </a:solidFill>
              </a:rPr>
              <a:t>25-year-old woman with chills, abdominal pain, and vaginal bleeding for 2 days</a:t>
            </a:r>
            <a:endParaRPr sz="2800">
              <a:solidFill>
                <a:schemeClr val="dk2"/>
              </a:solidFill>
            </a:endParaRPr>
          </a:p>
          <a:p>
            <a:pPr indent="-228600" lvl="0" marL="228600" rtl="0" algn="l">
              <a:lnSpc>
                <a:spcPct val="80000"/>
              </a:lnSpc>
              <a:spcBef>
                <a:spcPts val="1000"/>
              </a:spcBef>
              <a:spcAft>
                <a:spcPts val="0"/>
              </a:spcAft>
              <a:buClr>
                <a:srgbClr val="1F3864"/>
              </a:buClr>
              <a:buSzPts val="2590"/>
              <a:buChar char="•"/>
            </a:pPr>
            <a:r>
              <a:rPr lang="en-US" sz="2800">
                <a:solidFill>
                  <a:schemeClr val="dk2"/>
                </a:solidFill>
              </a:rPr>
              <a:t>Anxious, pale, and clammy; becomes dizzy when getting up from chair to exam table</a:t>
            </a:r>
            <a:endParaRPr sz="2800">
              <a:solidFill>
                <a:schemeClr val="dk2"/>
              </a:solidFill>
            </a:endParaRPr>
          </a:p>
          <a:p>
            <a:pPr indent="-228600" lvl="0" marL="228600" rtl="0" algn="l">
              <a:lnSpc>
                <a:spcPct val="80000"/>
              </a:lnSpc>
              <a:spcBef>
                <a:spcPts val="1000"/>
              </a:spcBef>
              <a:spcAft>
                <a:spcPts val="0"/>
              </a:spcAft>
              <a:buClr>
                <a:srgbClr val="1F3864"/>
              </a:buClr>
              <a:buSzPts val="2590"/>
              <a:buChar char="•"/>
            </a:pPr>
            <a:r>
              <a:rPr lang="en-US" sz="2800">
                <a:solidFill>
                  <a:schemeClr val="dk2"/>
                </a:solidFill>
              </a:rPr>
              <a:t>14 weeks since LMP</a:t>
            </a:r>
            <a:endParaRPr sz="2800">
              <a:solidFill>
                <a:schemeClr val="dk2"/>
              </a:solidFill>
            </a:endParaRPr>
          </a:p>
          <a:p>
            <a:pPr indent="-228600" lvl="0" marL="228600" rtl="0" algn="l">
              <a:lnSpc>
                <a:spcPct val="80000"/>
              </a:lnSpc>
              <a:spcBef>
                <a:spcPts val="1000"/>
              </a:spcBef>
              <a:spcAft>
                <a:spcPts val="0"/>
              </a:spcAft>
              <a:buClr>
                <a:srgbClr val="1F3864"/>
              </a:buClr>
              <a:buSzPts val="2590"/>
              <a:buChar char="•"/>
            </a:pPr>
            <a:r>
              <a:rPr lang="en-US" sz="2800">
                <a:solidFill>
                  <a:schemeClr val="dk2"/>
                </a:solidFill>
              </a:rPr>
              <a:t>5 previous deliveries</a:t>
            </a:r>
            <a:endParaRPr sz="2800">
              <a:solidFill>
                <a:schemeClr val="dk2"/>
              </a:solidFill>
            </a:endParaRPr>
          </a:p>
          <a:p>
            <a:pPr indent="-228600" lvl="0" marL="228600" rtl="0" algn="l">
              <a:lnSpc>
                <a:spcPct val="80000"/>
              </a:lnSpc>
              <a:spcBef>
                <a:spcPts val="1000"/>
              </a:spcBef>
              <a:spcAft>
                <a:spcPts val="0"/>
              </a:spcAft>
              <a:buClr>
                <a:srgbClr val="1F3864"/>
              </a:buClr>
              <a:buSzPts val="2590"/>
              <a:buChar char="•"/>
            </a:pPr>
            <a:r>
              <a:rPr lang="en-US" sz="2800">
                <a:solidFill>
                  <a:schemeClr val="dk2"/>
                </a:solidFill>
              </a:rPr>
              <a:t>HR 116, BP 80/50, Temp 39°C</a:t>
            </a:r>
            <a:endParaRPr sz="2800">
              <a:solidFill>
                <a:schemeClr val="dk2"/>
              </a:solidFill>
            </a:endParaRPr>
          </a:p>
          <a:p>
            <a:pPr indent="-228600" lvl="0" marL="228600" rtl="0" algn="l">
              <a:lnSpc>
                <a:spcPct val="80000"/>
              </a:lnSpc>
              <a:spcBef>
                <a:spcPts val="1000"/>
              </a:spcBef>
              <a:spcAft>
                <a:spcPts val="0"/>
              </a:spcAft>
              <a:buClr>
                <a:srgbClr val="1F3864"/>
              </a:buClr>
              <a:buSzPts val="2590"/>
              <a:buChar char="•"/>
            </a:pPr>
            <a:r>
              <a:rPr lang="en-US" sz="2800">
                <a:solidFill>
                  <a:schemeClr val="dk2"/>
                </a:solidFill>
              </a:rPr>
              <a:t>Uterine size 11 weeks, fundal and cervical tenderness, os open</a:t>
            </a:r>
            <a:endParaRPr sz="2800">
              <a:solidFill>
                <a:schemeClr val="dk2"/>
              </a:solidFill>
            </a:endParaRPr>
          </a:p>
          <a:p>
            <a:pPr indent="-228600" lvl="0" marL="228600" rtl="0" algn="l">
              <a:lnSpc>
                <a:spcPct val="80000"/>
              </a:lnSpc>
              <a:spcBef>
                <a:spcPts val="1000"/>
              </a:spcBef>
              <a:spcAft>
                <a:spcPts val="0"/>
              </a:spcAft>
              <a:buClr>
                <a:srgbClr val="1F3864"/>
              </a:buClr>
              <a:buSzPts val="2590"/>
              <a:buChar char="•"/>
            </a:pPr>
            <a:r>
              <a:rPr lang="en-US" sz="2800">
                <a:solidFill>
                  <a:schemeClr val="dk2"/>
                </a:solidFill>
              </a:rPr>
              <a:t>Blood visible in vagina and bright red blood at os</a:t>
            </a:r>
            <a:endParaRPr sz="2800">
              <a:solidFill>
                <a:schemeClr val="dk2"/>
              </a:solidFill>
            </a:endParaRPr>
          </a:p>
          <a:p>
            <a:pPr indent="-64135" lvl="0" marL="228600" rtl="0" algn="l">
              <a:lnSpc>
                <a:spcPct val="80000"/>
              </a:lnSpc>
              <a:spcBef>
                <a:spcPts val="1000"/>
              </a:spcBef>
              <a:spcAft>
                <a:spcPts val="0"/>
              </a:spcAft>
              <a:buClr>
                <a:schemeClr val="dk1"/>
              </a:buClr>
              <a:buSzPts val="2590"/>
              <a:buNone/>
            </a:pPr>
            <a:r>
              <a:t/>
            </a:r>
            <a:endParaRPr sz="2590">
              <a:solidFill>
                <a:schemeClr val="dk2"/>
              </a:solidFill>
            </a:endParaRPr>
          </a:p>
        </p:txBody>
      </p:sp>
      <p:sp>
        <p:nvSpPr>
          <p:cNvPr id="1037" name="Google Shape;1037;p14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2" name="Shape 1042"/>
        <p:cNvGrpSpPr/>
        <p:nvPr/>
      </p:nvGrpSpPr>
      <p:grpSpPr>
        <a:xfrm>
          <a:off x="0" y="0"/>
          <a:ext cx="0" cy="0"/>
          <a:chOff x="0" y="0"/>
          <a:chExt cx="0" cy="0"/>
        </a:xfrm>
      </p:grpSpPr>
      <p:sp>
        <p:nvSpPr>
          <p:cNvPr id="1043" name="Google Shape;1043;p14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4400"/>
              <a:buFont typeface="Calibri"/>
              <a:buNone/>
            </a:pPr>
            <a:r>
              <a:rPr b="1" lang="en-US">
                <a:solidFill>
                  <a:schemeClr val="accent1"/>
                </a:solidFill>
              </a:rPr>
              <a:t>Case Study #3</a:t>
            </a:r>
            <a:endParaRPr>
              <a:solidFill>
                <a:schemeClr val="accent1"/>
              </a:solidFill>
            </a:endParaRPr>
          </a:p>
        </p:txBody>
      </p:sp>
      <p:sp>
        <p:nvSpPr>
          <p:cNvPr id="1044" name="Google Shape;1044;p149"/>
          <p:cNvSpPr txBox="1"/>
          <p:nvPr>
            <p:ph idx="1" type="body"/>
          </p:nvPr>
        </p:nvSpPr>
        <p:spPr>
          <a:xfrm>
            <a:off x="1085850" y="1498300"/>
            <a:ext cx="7600950" cy="434816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800"/>
              <a:buChar char="•"/>
            </a:pPr>
            <a:r>
              <a:rPr lang="en-US" sz="2800">
                <a:solidFill>
                  <a:schemeClr val="dk2"/>
                </a:solidFill>
              </a:rPr>
              <a:t>32-year-old woman with moderate bleeding for 10 days and pelvic pain similar to contractions</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Appears well</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12 weeks since LMP</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2 previous deliveries</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HR 88, BP 120/90, afebrile</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Uterine size 8 weeks, no uterine tenderness, and cervical motion tenderness</a:t>
            </a:r>
            <a:endParaRPr sz="2800">
              <a:solidFill>
                <a:schemeClr val="dk2"/>
              </a:solidFill>
            </a:endParaRPr>
          </a:p>
          <a:p>
            <a:pPr indent="-228600" lvl="0" marL="228600" rtl="0" algn="l">
              <a:lnSpc>
                <a:spcPct val="90000"/>
              </a:lnSpc>
              <a:spcBef>
                <a:spcPts val="1000"/>
              </a:spcBef>
              <a:spcAft>
                <a:spcPts val="0"/>
              </a:spcAft>
              <a:buClr>
                <a:srgbClr val="1F3864"/>
              </a:buClr>
              <a:buSzPts val="2800"/>
              <a:buChar char="•"/>
            </a:pPr>
            <a:r>
              <a:rPr lang="en-US" sz="2800">
                <a:solidFill>
                  <a:schemeClr val="dk2"/>
                </a:solidFill>
              </a:rPr>
              <a:t>Open cervical os, foul smelling discharge</a:t>
            </a:r>
            <a:endParaRPr sz="2800">
              <a:solidFill>
                <a:schemeClr val="dk2"/>
              </a:solidFill>
            </a:endParaRPr>
          </a:p>
          <a:p>
            <a:pPr indent="-50800" lvl="0" marL="228600" rtl="0" algn="l">
              <a:lnSpc>
                <a:spcPct val="90000"/>
              </a:lnSpc>
              <a:spcBef>
                <a:spcPts val="1000"/>
              </a:spcBef>
              <a:spcAft>
                <a:spcPts val="0"/>
              </a:spcAft>
              <a:buClr>
                <a:schemeClr val="dk1"/>
              </a:buClr>
              <a:buSzPts val="2800"/>
              <a:buNone/>
            </a:pPr>
            <a:r>
              <a:t/>
            </a:r>
            <a:endParaRPr>
              <a:solidFill>
                <a:schemeClr val="dk2"/>
              </a:solidFill>
            </a:endParaRPr>
          </a:p>
        </p:txBody>
      </p:sp>
      <p:sp>
        <p:nvSpPr>
          <p:cNvPr id="1045" name="Google Shape;1045;p14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0" name="Shape 1050"/>
        <p:cNvGrpSpPr/>
        <p:nvPr/>
      </p:nvGrpSpPr>
      <p:grpSpPr>
        <a:xfrm>
          <a:off x="0" y="0"/>
          <a:ext cx="0" cy="0"/>
          <a:chOff x="0" y="0"/>
          <a:chExt cx="0" cy="0"/>
        </a:xfrm>
      </p:grpSpPr>
      <p:sp>
        <p:nvSpPr>
          <p:cNvPr id="1051" name="Google Shape;1051;p15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4400"/>
              <a:buFont typeface="Calibri"/>
              <a:buNone/>
            </a:pPr>
            <a:r>
              <a:rPr b="1" lang="en-US">
                <a:solidFill>
                  <a:schemeClr val="accent1"/>
                </a:solidFill>
              </a:rPr>
              <a:t>Case Study #4</a:t>
            </a:r>
            <a:endParaRPr>
              <a:solidFill>
                <a:schemeClr val="accent1"/>
              </a:solidFill>
            </a:endParaRPr>
          </a:p>
        </p:txBody>
      </p:sp>
      <p:sp>
        <p:nvSpPr>
          <p:cNvPr id="1052" name="Google Shape;1052;p150"/>
          <p:cNvSpPr txBox="1"/>
          <p:nvPr>
            <p:ph idx="1" type="body"/>
          </p:nvPr>
        </p:nvSpPr>
        <p:spPr>
          <a:xfrm>
            <a:off x="1085850" y="1306197"/>
            <a:ext cx="7600950" cy="45720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1F3864"/>
              </a:buClr>
              <a:buSzPts val="2590"/>
              <a:buChar char="•"/>
            </a:pPr>
            <a:r>
              <a:rPr lang="en-US" sz="2800">
                <a:solidFill>
                  <a:schemeClr val="dk2"/>
                </a:solidFill>
              </a:rPr>
              <a:t>A 20-year-old woman comes to the clinic six weeks since her LMP.</a:t>
            </a:r>
            <a:endParaRPr sz="2800">
              <a:solidFill>
                <a:schemeClr val="dk2"/>
              </a:solidFill>
            </a:endParaRPr>
          </a:p>
          <a:p>
            <a:pPr indent="-228600" lvl="0" marL="228600" rtl="0" algn="l">
              <a:lnSpc>
                <a:spcPct val="90000"/>
              </a:lnSpc>
              <a:spcBef>
                <a:spcPts val="1000"/>
              </a:spcBef>
              <a:spcAft>
                <a:spcPts val="0"/>
              </a:spcAft>
              <a:buClr>
                <a:srgbClr val="1F3864"/>
              </a:buClr>
              <a:buSzPts val="2590"/>
              <a:buChar char="•"/>
            </a:pPr>
            <a:r>
              <a:rPr lang="en-US" sz="2800">
                <a:solidFill>
                  <a:schemeClr val="dk2"/>
                </a:solidFill>
              </a:rPr>
              <a:t>She was not using any contraceptive method and usually has regular periods every 28-30 days.</a:t>
            </a:r>
            <a:endParaRPr sz="2800">
              <a:solidFill>
                <a:schemeClr val="dk2"/>
              </a:solidFill>
            </a:endParaRPr>
          </a:p>
          <a:p>
            <a:pPr indent="-228600" lvl="0" marL="228600" rtl="0" algn="l">
              <a:lnSpc>
                <a:spcPct val="90000"/>
              </a:lnSpc>
              <a:spcBef>
                <a:spcPts val="1000"/>
              </a:spcBef>
              <a:spcAft>
                <a:spcPts val="0"/>
              </a:spcAft>
              <a:buClr>
                <a:srgbClr val="1F3864"/>
              </a:buClr>
              <a:buSzPts val="2590"/>
              <a:buChar char="•"/>
            </a:pPr>
            <a:r>
              <a:rPr lang="en-US" sz="2800">
                <a:solidFill>
                  <a:schemeClr val="dk2"/>
                </a:solidFill>
              </a:rPr>
              <a:t>She says she has been having mild nausea and breast tenderness.</a:t>
            </a:r>
            <a:endParaRPr sz="2800">
              <a:solidFill>
                <a:schemeClr val="dk2"/>
              </a:solidFill>
            </a:endParaRPr>
          </a:p>
          <a:p>
            <a:pPr indent="-228600" lvl="0" marL="228600" rtl="0" algn="l">
              <a:lnSpc>
                <a:spcPct val="90000"/>
              </a:lnSpc>
              <a:spcBef>
                <a:spcPts val="1000"/>
              </a:spcBef>
              <a:spcAft>
                <a:spcPts val="0"/>
              </a:spcAft>
              <a:buClr>
                <a:srgbClr val="1F3864"/>
              </a:buClr>
              <a:buSzPts val="2590"/>
              <a:buChar char="•"/>
            </a:pPr>
            <a:r>
              <a:rPr lang="en-US" sz="2800">
                <a:solidFill>
                  <a:schemeClr val="dk2"/>
                </a:solidFill>
              </a:rPr>
              <a:t>You perform a bimanual exam and find her uterus to be consistent with six weeks LMP. You find no masses or tenderness.</a:t>
            </a:r>
            <a:endParaRPr sz="2800">
              <a:solidFill>
                <a:schemeClr val="dk2"/>
              </a:solidFill>
            </a:endParaRPr>
          </a:p>
          <a:p>
            <a:pPr indent="-228600" lvl="0" marL="228600" rtl="0" algn="l">
              <a:lnSpc>
                <a:spcPct val="90000"/>
              </a:lnSpc>
              <a:spcBef>
                <a:spcPts val="1000"/>
              </a:spcBef>
              <a:spcAft>
                <a:spcPts val="0"/>
              </a:spcAft>
              <a:buClr>
                <a:srgbClr val="1F3864"/>
              </a:buClr>
              <a:buSzPts val="2590"/>
              <a:buChar char="•"/>
            </a:pPr>
            <a:r>
              <a:rPr lang="en-US" sz="2800">
                <a:solidFill>
                  <a:schemeClr val="dk2"/>
                </a:solidFill>
              </a:rPr>
              <a:t>She has heard about medical abortion and asks if she can take the pills today or if she needs an ultrasound.</a:t>
            </a:r>
            <a:endParaRPr sz="2800">
              <a:solidFill>
                <a:schemeClr val="dk2"/>
              </a:solidFill>
            </a:endParaRPr>
          </a:p>
        </p:txBody>
      </p:sp>
      <p:sp>
        <p:nvSpPr>
          <p:cNvPr id="1053" name="Google Shape;1053;p15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8" name="Shape 1058"/>
        <p:cNvGrpSpPr/>
        <p:nvPr/>
      </p:nvGrpSpPr>
      <p:grpSpPr>
        <a:xfrm>
          <a:off x="0" y="0"/>
          <a:ext cx="0" cy="0"/>
          <a:chOff x="0" y="0"/>
          <a:chExt cx="0" cy="0"/>
        </a:xfrm>
      </p:grpSpPr>
      <p:sp>
        <p:nvSpPr>
          <p:cNvPr id="1059" name="Google Shape;1059;p15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4400"/>
              <a:buFont typeface="Calibri"/>
              <a:buNone/>
            </a:pPr>
            <a:r>
              <a:rPr b="1" lang="en-US">
                <a:solidFill>
                  <a:schemeClr val="accent1"/>
                </a:solidFill>
              </a:rPr>
              <a:t>Case Study #5</a:t>
            </a:r>
            <a:endParaRPr>
              <a:solidFill>
                <a:schemeClr val="accent1"/>
              </a:solidFill>
            </a:endParaRPr>
          </a:p>
        </p:txBody>
      </p:sp>
      <p:sp>
        <p:nvSpPr>
          <p:cNvPr id="1060" name="Google Shape;1060;p151"/>
          <p:cNvSpPr txBox="1"/>
          <p:nvPr>
            <p:ph idx="1" type="body"/>
          </p:nvPr>
        </p:nvSpPr>
        <p:spPr>
          <a:xfrm>
            <a:off x="1039615" y="1417638"/>
            <a:ext cx="7647185" cy="4355268"/>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rgbClr val="1F3864"/>
              </a:buClr>
              <a:buSzPts val="2800"/>
              <a:buChar char="•"/>
            </a:pPr>
            <a:r>
              <a:rPr lang="en-US" sz="2800">
                <a:solidFill>
                  <a:schemeClr val="dk2"/>
                </a:solidFill>
              </a:rPr>
              <a:t>A 17-year-old woman comes to the clinic because she thinks she may be pregnant and was told that she could take a medicine to make her period “come down.” </a:t>
            </a:r>
            <a:endParaRPr sz="2800">
              <a:solidFill>
                <a:schemeClr val="dk2"/>
              </a:solidFill>
            </a:endParaRPr>
          </a:p>
          <a:p>
            <a:pPr indent="-228600" lvl="0" marL="228600" rtl="0" algn="l">
              <a:lnSpc>
                <a:spcPct val="80000"/>
              </a:lnSpc>
              <a:spcBef>
                <a:spcPts val="1000"/>
              </a:spcBef>
              <a:spcAft>
                <a:spcPts val="0"/>
              </a:spcAft>
              <a:buClr>
                <a:srgbClr val="1F3864"/>
              </a:buClr>
              <a:buSzPts val="2800"/>
              <a:buChar char="•"/>
            </a:pPr>
            <a:r>
              <a:rPr lang="en-US" sz="2800">
                <a:solidFill>
                  <a:schemeClr val="dk2"/>
                </a:solidFill>
              </a:rPr>
              <a:t>When you ask about her LMP she says she cannot remember when it last came.</a:t>
            </a:r>
            <a:endParaRPr sz="2800">
              <a:solidFill>
                <a:schemeClr val="dk2"/>
              </a:solidFill>
            </a:endParaRPr>
          </a:p>
          <a:p>
            <a:pPr indent="-228600" lvl="0" marL="228600" rtl="0" algn="l">
              <a:lnSpc>
                <a:spcPct val="80000"/>
              </a:lnSpc>
              <a:spcBef>
                <a:spcPts val="1000"/>
              </a:spcBef>
              <a:spcAft>
                <a:spcPts val="0"/>
              </a:spcAft>
              <a:buClr>
                <a:srgbClr val="1F3864"/>
              </a:buClr>
              <a:buSzPts val="2800"/>
              <a:buChar char="•"/>
            </a:pPr>
            <a:r>
              <a:rPr lang="en-US" sz="2800">
                <a:solidFill>
                  <a:schemeClr val="dk2"/>
                </a:solidFill>
              </a:rPr>
              <a:t>You do a pelvic exam and estimate a seven-week pregnancy.</a:t>
            </a:r>
            <a:endParaRPr sz="2800">
              <a:solidFill>
                <a:schemeClr val="dk2"/>
              </a:solidFill>
            </a:endParaRPr>
          </a:p>
          <a:p>
            <a:pPr indent="0" lvl="0" marL="0" rtl="0" algn="l">
              <a:lnSpc>
                <a:spcPct val="80000"/>
              </a:lnSpc>
              <a:spcBef>
                <a:spcPts val="1000"/>
              </a:spcBef>
              <a:spcAft>
                <a:spcPts val="0"/>
              </a:spcAft>
              <a:buClr>
                <a:srgbClr val="1F3864"/>
              </a:buClr>
              <a:buSzPts val="2800"/>
              <a:buNone/>
            </a:pPr>
            <a:r>
              <a:t/>
            </a:r>
            <a:endParaRPr sz="2800">
              <a:solidFill>
                <a:schemeClr val="dk2"/>
              </a:solidFill>
            </a:endParaRPr>
          </a:p>
          <a:p>
            <a:pPr indent="0" lvl="0" marL="0" rtl="0" algn="l">
              <a:lnSpc>
                <a:spcPct val="80000"/>
              </a:lnSpc>
              <a:spcBef>
                <a:spcPts val="1000"/>
              </a:spcBef>
              <a:spcAft>
                <a:spcPts val="0"/>
              </a:spcAft>
              <a:buClr>
                <a:srgbClr val="1F3864"/>
              </a:buClr>
              <a:buSzPts val="2800"/>
              <a:buNone/>
            </a:pPr>
            <a:r>
              <a:rPr b="1" lang="en-US" sz="2800">
                <a:solidFill>
                  <a:schemeClr val="accent1"/>
                </a:solidFill>
              </a:rPr>
              <a:t>Question</a:t>
            </a:r>
            <a:r>
              <a:rPr lang="en-US" sz="2800">
                <a:solidFill>
                  <a:schemeClr val="dk2"/>
                </a:solidFill>
              </a:rPr>
              <a:t>: </a:t>
            </a:r>
            <a:r>
              <a:rPr i="1" lang="en-US" sz="2800">
                <a:solidFill>
                  <a:schemeClr val="dk2"/>
                </a:solidFill>
              </a:rPr>
              <a:t>What else could you do to confirm your pelvic exam estimate?</a:t>
            </a:r>
            <a:endParaRPr sz="2800">
              <a:solidFill>
                <a:schemeClr val="dk2"/>
              </a:solidFill>
            </a:endParaRPr>
          </a:p>
        </p:txBody>
      </p:sp>
      <p:sp>
        <p:nvSpPr>
          <p:cNvPr id="1061" name="Google Shape;1061;p15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6" name="Shape 1066"/>
        <p:cNvGrpSpPr/>
        <p:nvPr/>
      </p:nvGrpSpPr>
      <p:grpSpPr>
        <a:xfrm>
          <a:off x="0" y="0"/>
          <a:ext cx="0" cy="0"/>
          <a:chOff x="0" y="0"/>
          <a:chExt cx="0" cy="0"/>
        </a:xfrm>
      </p:grpSpPr>
      <p:sp>
        <p:nvSpPr>
          <p:cNvPr id="1067" name="Google Shape;1067;p152"/>
          <p:cNvSpPr txBox="1"/>
          <p:nvPr>
            <p:ph type="title"/>
          </p:nvPr>
        </p:nvSpPr>
        <p:spPr>
          <a:xfrm>
            <a:off x="628650" y="-3370"/>
            <a:ext cx="78867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2"/>
              </a:buClr>
              <a:buSzPts val="4400"/>
              <a:buFont typeface="Calibri"/>
              <a:buNone/>
            </a:pPr>
            <a:r>
              <a:rPr b="1" lang="en-US">
                <a:solidFill>
                  <a:schemeClr val="accent1"/>
                </a:solidFill>
              </a:rPr>
              <a:t>Case Study #6</a:t>
            </a:r>
            <a:endParaRPr>
              <a:solidFill>
                <a:schemeClr val="accent1"/>
              </a:solidFill>
            </a:endParaRPr>
          </a:p>
        </p:txBody>
      </p:sp>
      <p:sp>
        <p:nvSpPr>
          <p:cNvPr id="1068" name="Google Shape;1068;p152"/>
          <p:cNvSpPr txBox="1"/>
          <p:nvPr>
            <p:ph idx="1" type="body"/>
          </p:nvPr>
        </p:nvSpPr>
        <p:spPr>
          <a:xfrm>
            <a:off x="751939" y="1322193"/>
            <a:ext cx="7886700" cy="5049668"/>
          </a:xfrm>
          <a:prstGeom prst="rect">
            <a:avLst/>
          </a:prstGeom>
          <a:noFill/>
          <a:ln>
            <a:noFill/>
          </a:ln>
        </p:spPr>
        <p:txBody>
          <a:bodyPr anchorCtr="0" anchor="t" bIns="45700" lIns="91425" spcFirstLastPara="1" rIns="91425" wrap="square" tIns="45700">
            <a:noAutofit/>
          </a:bodyPr>
          <a:lstStyle/>
          <a:p>
            <a:pPr indent="-228600" lvl="0" marL="228600" rtl="0" algn="l">
              <a:lnSpc>
                <a:spcPct val="70000"/>
              </a:lnSpc>
              <a:spcBef>
                <a:spcPts val="0"/>
              </a:spcBef>
              <a:spcAft>
                <a:spcPts val="0"/>
              </a:spcAft>
              <a:buClr>
                <a:srgbClr val="1F3864"/>
              </a:buClr>
              <a:buSzPts val="2170"/>
              <a:buChar char="•"/>
            </a:pPr>
            <a:r>
              <a:rPr lang="en-US" sz="2200">
                <a:solidFill>
                  <a:schemeClr val="dk2"/>
                </a:solidFill>
              </a:rPr>
              <a:t>A woman is 28 years old with four children. She does not want another child. </a:t>
            </a:r>
            <a:endParaRPr sz="2200">
              <a:solidFill>
                <a:schemeClr val="dk2"/>
              </a:solidFill>
            </a:endParaRPr>
          </a:p>
          <a:p>
            <a:pPr indent="-228600" lvl="0" marL="228600" rtl="0" algn="l">
              <a:lnSpc>
                <a:spcPct val="70000"/>
              </a:lnSpc>
              <a:spcBef>
                <a:spcPts val="1000"/>
              </a:spcBef>
              <a:spcAft>
                <a:spcPts val="0"/>
              </a:spcAft>
              <a:buClr>
                <a:srgbClr val="1F3864"/>
              </a:buClr>
              <a:buSzPts val="2170"/>
              <a:buChar char="•"/>
            </a:pPr>
            <a:r>
              <a:rPr lang="en-US" sz="2200">
                <a:solidFill>
                  <a:schemeClr val="dk2"/>
                </a:solidFill>
              </a:rPr>
              <a:t>Her periods have always been irregular. Sometimes her period lasts a day or two while at other times she bleeds for a week. Sometimes she has a period every month but sometimes her period skips a month. </a:t>
            </a:r>
            <a:endParaRPr sz="2200">
              <a:solidFill>
                <a:schemeClr val="dk2"/>
              </a:solidFill>
            </a:endParaRPr>
          </a:p>
          <a:p>
            <a:pPr indent="-228600" lvl="0" marL="228600" rtl="0" algn="l">
              <a:lnSpc>
                <a:spcPct val="70000"/>
              </a:lnSpc>
              <a:spcBef>
                <a:spcPts val="1000"/>
              </a:spcBef>
              <a:spcAft>
                <a:spcPts val="0"/>
              </a:spcAft>
              <a:buClr>
                <a:srgbClr val="1F3864"/>
              </a:buClr>
              <a:buSzPts val="2170"/>
              <a:buChar char="•"/>
            </a:pPr>
            <a:r>
              <a:rPr lang="en-US" sz="2200">
                <a:solidFill>
                  <a:schemeClr val="dk2"/>
                </a:solidFill>
              </a:rPr>
              <a:t>She does not remember when her last period was. You try to help her think back to an event in her life that might help her recall the date of her last period, but this does not help her remember. </a:t>
            </a:r>
            <a:endParaRPr sz="2200">
              <a:solidFill>
                <a:schemeClr val="dk2"/>
              </a:solidFill>
            </a:endParaRPr>
          </a:p>
          <a:p>
            <a:pPr indent="-228600" lvl="0" marL="228600" rtl="0" algn="l">
              <a:lnSpc>
                <a:spcPct val="70000"/>
              </a:lnSpc>
              <a:spcBef>
                <a:spcPts val="1000"/>
              </a:spcBef>
              <a:spcAft>
                <a:spcPts val="0"/>
              </a:spcAft>
              <a:buClr>
                <a:srgbClr val="1F3864"/>
              </a:buClr>
              <a:buSzPts val="2170"/>
              <a:buChar char="•"/>
            </a:pPr>
            <a:r>
              <a:rPr lang="en-US" sz="2200">
                <a:solidFill>
                  <a:schemeClr val="dk2"/>
                </a:solidFill>
              </a:rPr>
              <a:t>She had severe bleeding with two of her deliveries but never had a blood transfusion. </a:t>
            </a:r>
            <a:endParaRPr sz="2200">
              <a:solidFill>
                <a:schemeClr val="dk2"/>
              </a:solidFill>
            </a:endParaRPr>
          </a:p>
          <a:p>
            <a:pPr indent="-228600" lvl="0" marL="228600" rtl="0" algn="l">
              <a:lnSpc>
                <a:spcPct val="70000"/>
              </a:lnSpc>
              <a:spcBef>
                <a:spcPts val="1000"/>
              </a:spcBef>
              <a:spcAft>
                <a:spcPts val="0"/>
              </a:spcAft>
              <a:buClr>
                <a:srgbClr val="1F3864"/>
              </a:buClr>
              <a:buSzPts val="2170"/>
              <a:buChar char="•"/>
            </a:pPr>
            <a:r>
              <a:rPr lang="en-US" sz="2200">
                <a:solidFill>
                  <a:schemeClr val="dk2"/>
                </a:solidFill>
              </a:rPr>
              <a:t>The woman appears to be somewhat pale and she states she often feels tired. </a:t>
            </a:r>
            <a:endParaRPr sz="2200">
              <a:solidFill>
                <a:schemeClr val="dk2"/>
              </a:solidFill>
            </a:endParaRPr>
          </a:p>
          <a:p>
            <a:pPr indent="-228600" lvl="0" marL="228600" rtl="0" algn="l">
              <a:lnSpc>
                <a:spcPct val="70000"/>
              </a:lnSpc>
              <a:spcBef>
                <a:spcPts val="1000"/>
              </a:spcBef>
              <a:spcAft>
                <a:spcPts val="0"/>
              </a:spcAft>
              <a:buClr>
                <a:srgbClr val="1F3864"/>
              </a:buClr>
              <a:buSzPts val="2170"/>
              <a:buChar char="•"/>
            </a:pPr>
            <a:r>
              <a:rPr lang="en-US" sz="2200">
                <a:solidFill>
                  <a:schemeClr val="dk2"/>
                </a:solidFill>
              </a:rPr>
              <a:t>You perform a bimanual exam and her uterus is easily palpable and feels like she is eight weeks pregnant.</a:t>
            </a:r>
            <a:endParaRPr sz="2200">
              <a:solidFill>
                <a:schemeClr val="dk2"/>
              </a:solidFill>
            </a:endParaRPr>
          </a:p>
          <a:p>
            <a:pPr indent="0" lvl="0" marL="0" rtl="0" algn="l">
              <a:lnSpc>
                <a:spcPct val="70000"/>
              </a:lnSpc>
              <a:spcBef>
                <a:spcPts val="1000"/>
              </a:spcBef>
              <a:spcAft>
                <a:spcPts val="0"/>
              </a:spcAft>
              <a:buClr>
                <a:schemeClr val="dk1"/>
              </a:buClr>
              <a:buSzPts val="852"/>
              <a:buNone/>
            </a:pPr>
            <a:r>
              <a:t/>
            </a:r>
            <a:endParaRPr sz="2200">
              <a:solidFill>
                <a:schemeClr val="dk2"/>
              </a:solidFill>
            </a:endParaRPr>
          </a:p>
          <a:p>
            <a:pPr indent="0" lvl="0" marL="0" rtl="0" algn="l">
              <a:lnSpc>
                <a:spcPct val="70000"/>
              </a:lnSpc>
              <a:spcBef>
                <a:spcPts val="1000"/>
              </a:spcBef>
              <a:spcAft>
                <a:spcPts val="0"/>
              </a:spcAft>
              <a:buClr>
                <a:srgbClr val="1F3864"/>
              </a:buClr>
              <a:buSzPts val="2170"/>
              <a:buNone/>
            </a:pPr>
            <a:r>
              <a:rPr lang="en-US" sz="2200">
                <a:solidFill>
                  <a:schemeClr val="dk2"/>
                </a:solidFill>
              </a:rPr>
              <a:t>            </a:t>
            </a:r>
            <a:r>
              <a:rPr b="1" lang="en-US" sz="2200">
                <a:solidFill>
                  <a:schemeClr val="accent1"/>
                </a:solidFill>
              </a:rPr>
              <a:t>Question</a:t>
            </a:r>
            <a:r>
              <a:rPr lang="en-US" sz="2200">
                <a:solidFill>
                  <a:schemeClr val="dk2"/>
                </a:solidFill>
              </a:rPr>
              <a:t>: </a:t>
            </a:r>
            <a:r>
              <a:rPr i="1" lang="en-US" sz="2200">
                <a:solidFill>
                  <a:schemeClr val="dk2"/>
                </a:solidFill>
              </a:rPr>
              <a:t>Do you think she is eligible for medical abortion?</a:t>
            </a:r>
            <a:endParaRPr sz="2200">
              <a:solidFill>
                <a:schemeClr val="dk2"/>
              </a:solidFill>
            </a:endParaRPr>
          </a:p>
        </p:txBody>
      </p:sp>
      <p:sp>
        <p:nvSpPr>
          <p:cNvPr id="1069" name="Google Shape;1069;p15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IAWG S-CORTS">
  <a:themeElements>
    <a:clrScheme name="IAWG S-CORTS">
      <a:dk1>
        <a:srgbClr val="000000"/>
      </a:dk1>
      <a:lt1>
        <a:srgbClr val="FFFFFF"/>
      </a:lt1>
      <a:dk2>
        <a:srgbClr val="506687"/>
      </a:dk2>
      <a:lt2>
        <a:srgbClr val="EEECE1"/>
      </a:lt2>
      <a:accent1>
        <a:srgbClr val="B85231"/>
      </a:accent1>
      <a:accent2>
        <a:srgbClr val="85B5E1"/>
      </a:accent2>
      <a:accent3>
        <a:srgbClr val="D1E3F4"/>
      </a:accent3>
      <a:accent4>
        <a:srgbClr val="EFAB8D"/>
      </a:accent4>
      <a:accent5>
        <a:srgbClr val="FBDC9F"/>
      </a:accent5>
      <a:accent6>
        <a:srgbClr val="DFDFDE"/>
      </a:accent6>
      <a:hlink>
        <a:srgbClr val="B8512B"/>
      </a:hlink>
      <a:folHlink>
        <a:srgbClr val="A8B7D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IAWG S-CORTS">
  <a:themeElements>
    <a:clrScheme name="IAWG S-CORTS">
      <a:dk1>
        <a:srgbClr val="000000"/>
      </a:dk1>
      <a:lt1>
        <a:srgbClr val="FFFFFF"/>
      </a:lt1>
      <a:dk2>
        <a:srgbClr val="506687"/>
      </a:dk2>
      <a:lt2>
        <a:srgbClr val="EEECE1"/>
      </a:lt2>
      <a:accent1>
        <a:srgbClr val="B85231"/>
      </a:accent1>
      <a:accent2>
        <a:srgbClr val="85B5E1"/>
      </a:accent2>
      <a:accent3>
        <a:srgbClr val="D1E3F4"/>
      </a:accent3>
      <a:accent4>
        <a:srgbClr val="EFAB8D"/>
      </a:accent4>
      <a:accent5>
        <a:srgbClr val="FBDC9F"/>
      </a:accent5>
      <a:accent6>
        <a:srgbClr val="DFDFDE"/>
      </a:accent6>
      <a:hlink>
        <a:srgbClr val="B8512B"/>
      </a:hlink>
      <a:folHlink>
        <a:srgbClr val="A8B7D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IAWG S-CORTS">
  <a:themeElements>
    <a:clrScheme name="IAWG S-CORTS">
      <a:dk1>
        <a:srgbClr val="000000"/>
      </a:dk1>
      <a:lt1>
        <a:srgbClr val="FFFFFF"/>
      </a:lt1>
      <a:dk2>
        <a:srgbClr val="506687"/>
      </a:dk2>
      <a:lt2>
        <a:srgbClr val="EEECE1"/>
      </a:lt2>
      <a:accent1>
        <a:srgbClr val="B85231"/>
      </a:accent1>
      <a:accent2>
        <a:srgbClr val="85B5E1"/>
      </a:accent2>
      <a:accent3>
        <a:srgbClr val="D1E3F4"/>
      </a:accent3>
      <a:accent4>
        <a:srgbClr val="EFAB8D"/>
      </a:accent4>
      <a:accent5>
        <a:srgbClr val="FBDC9F"/>
      </a:accent5>
      <a:accent6>
        <a:srgbClr val="DFDFDE"/>
      </a:accent6>
      <a:hlink>
        <a:srgbClr val="B8512B"/>
      </a:hlink>
      <a:folHlink>
        <a:srgbClr val="A8B7D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